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0" r:id="rId4"/>
    <p:sldMasterId id="2147483664" r:id="rId5"/>
    <p:sldMasterId id="2147483688" r:id="rId6"/>
  </p:sldMasterIdLst>
  <p:notesMasterIdLst>
    <p:notesMasterId r:id="rId12"/>
  </p:notesMasterIdLst>
  <p:handoutMasterIdLst>
    <p:handoutMasterId r:id="rId13"/>
  </p:handoutMasterIdLst>
  <p:sldIdLst>
    <p:sldId id="363" r:id="rId7"/>
    <p:sldId id="362" r:id="rId8"/>
    <p:sldId id="364" r:id="rId9"/>
    <p:sldId id="366" r:id="rId10"/>
    <p:sldId id="367" r:id="rId11"/>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1pPr>
    <a:lvl2pPr marL="4572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2pPr>
    <a:lvl3pPr marL="9144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3pPr>
    <a:lvl4pPr marL="13716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4pPr>
    <a:lvl5pPr marL="1828800" algn="l" rtl="0" eaLnBrk="0" fontAlgn="base" hangingPunct="0">
      <a:spcBef>
        <a:spcPct val="0"/>
      </a:spcBef>
      <a:spcAft>
        <a:spcPct val="0"/>
      </a:spcAft>
      <a:defRPr sz="2400" kern="1200">
        <a:solidFill>
          <a:schemeClr val="tx1"/>
        </a:solidFill>
        <a:latin typeface="Arial" charset="0"/>
        <a:ea typeface="ヒラギノ角ゴ Pro W3" charset="0"/>
        <a:cs typeface="ヒラギノ角ゴ Pro W3" charset="0"/>
      </a:defRPr>
    </a:lvl5pPr>
    <a:lvl6pPr marL="2286000" algn="l" defTabSz="457200" rtl="0" eaLnBrk="1" latinLnBrk="0" hangingPunct="1">
      <a:defRPr sz="2400" kern="1200">
        <a:solidFill>
          <a:schemeClr val="tx1"/>
        </a:solidFill>
        <a:latin typeface="Arial" charset="0"/>
        <a:ea typeface="ヒラギノ角ゴ Pro W3" charset="0"/>
        <a:cs typeface="ヒラギノ角ゴ Pro W3" charset="0"/>
      </a:defRPr>
    </a:lvl6pPr>
    <a:lvl7pPr marL="2743200" algn="l" defTabSz="457200" rtl="0" eaLnBrk="1" latinLnBrk="0" hangingPunct="1">
      <a:defRPr sz="2400" kern="1200">
        <a:solidFill>
          <a:schemeClr val="tx1"/>
        </a:solidFill>
        <a:latin typeface="Arial" charset="0"/>
        <a:ea typeface="ヒラギノ角ゴ Pro W3" charset="0"/>
        <a:cs typeface="ヒラギノ角ゴ Pro W3" charset="0"/>
      </a:defRPr>
    </a:lvl7pPr>
    <a:lvl8pPr marL="3200400" algn="l" defTabSz="457200" rtl="0" eaLnBrk="1" latinLnBrk="0" hangingPunct="1">
      <a:defRPr sz="2400" kern="1200">
        <a:solidFill>
          <a:schemeClr val="tx1"/>
        </a:solidFill>
        <a:latin typeface="Arial" charset="0"/>
        <a:ea typeface="ヒラギノ角ゴ Pro W3" charset="0"/>
        <a:cs typeface="ヒラギノ角ゴ Pro W3" charset="0"/>
      </a:defRPr>
    </a:lvl8pPr>
    <a:lvl9pPr marL="3657600" algn="l" defTabSz="457200" rtl="0" eaLnBrk="1" latinLnBrk="0" hangingPunct="1">
      <a:defRPr sz="2400" kern="1200">
        <a:solidFill>
          <a:schemeClr val="tx1"/>
        </a:solidFill>
        <a:latin typeface="Arial"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687D90"/>
    <a:srgbClr val="009999"/>
    <a:srgbClr val="872175"/>
    <a:srgbClr val="919295"/>
    <a:srgbClr val="FF7600"/>
    <a:srgbClr val="D91B5C"/>
    <a:srgbClr val="00AEEF"/>
    <a:srgbClr val="01B4E7"/>
    <a:srgbClr val="BCBDC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6" autoAdjust="0"/>
    <p:restoredTop sz="54707" autoAdjust="0"/>
  </p:normalViewPr>
  <p:slideViewPr>
    <p:cSldViewPr>
      <p:cViewPr>
        <p:scale>
          <a:sx n="66" d="100"/>
          <a:sy n="66" d="100"/>
        </p:scale>
        <p:origin x="-2104" y="-80"/>
      </p:cViewPr>
      <p:guideLst>
        <p:guide orient="horz" pos="2160"/>
        <p:guide pos="2880"/>
      </p:guideLst>
    </p:cSldViewPr>
  </p:slideViewPr>
  <p:outlineViewPr>
    <p:cViewPr>
      <p:scale>
        <a:sx n="75" d="100"/>
        <a:sy n="75" d="100"/>
      </p:scale>
      <p:origin x="108"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280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5E2A8F52-5D5E-F348-8971-795E9819BC5C}" type="slidenum">
              <a:rPr lang="en-US"/>
              <a:pPr>
                <a:defRPr/>
              </a:pPr>
              <a:t>‹#›</a:t>
            </a:fld>
            <a:endParaRPr lang="en-US"/>
          </a:p>
        </p:txBody>
      </p:sp>
    </p:spTree>
    <p:extLst>
      <p:ext uri="{BB962C8B-B14F-4D97-AF65-F5344CB8AC3E}">
        <p14:creationId xmlns:p14="http://schemas.microsoft.com/office/powerpoint/2010/main" val="26480154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smtClean="0"/>
            </a:lvl1pPr>
          </a:lstStyle>
          <a:p>
            <a:pPr>
              <a:defRPr/>
            </a:pPr>
            <a:fld id="{A921F9F1-0516-7249-8BD1-DDD6B224F66A}" type="slidenum">
              <a:rPr lang="en-US"/>
              <a:pPr>
                <a:defRPr/>
              </a:pPr>
              <a:t>‹#›</a:t>
            </a:fld>
            <a:endParaRPr lang="en-US"/>
          </a:p>
        </p:txBody>
      </p:sp>
    </p:spTree>
    <p:extLst>
      <p:ext uri="{BB962C8B-B14F-4D97-AF65-F5344CB8AC3E}">
        <p14:creationId xmlns:p14="http://schemas.microsoft.com/office/powerpoint/2010/main" val="26366409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Thank you again, Trustee Stephanie.</a:t>
            </a:r>
          </a:p>
          <a:p>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Rotary is at the forefront of changes of taking place in the philanthropic world.</a:t>
            </a:r>
          </a:p>
          <a:p>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r>
              <a:rPr lang="en-US" sz="1200" kern="1200" dirty="0" err="1" smtClean="0">
                <a:solidFill>
                  <a:schemeClr val="tx1"/>
                </a:solidFill>
                <a:effectLst/>
                <a:latin typeface="Arial" pitchFamily="-107" charset="0"/>
                <a:ea typeface="ヒラギノ角ゴ Pro W3" pitchFamily="-107" charset="-128"/>
                <a:cs typeface="ヒラギノ角ゴ Pro W3" pitchFamily="-107" charset="-128"/>
              </a:rPr>
              <a:t>PolioPlus</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and the Foundation’s new grant model are, of course, two excellent examples of how Rotary is learning and implementing best-practices – often we lead the field.</a:t>
            </a:r>
          </a:p>
          <a:p>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More specific to fundraising, Rotary is doing truly cutting edge work.  Allow me to share three quick examples:</a:t>
            </a: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1</a:t>
            </a:fld>
            <a:endParaRPr lang="en-US" dirty="0"/>
          </a:p>
        </p:txBody>
      </p:sp>
    </p:spTree>
    <p:extLst>
      <p:ext uri="{BB962C8B-B14F-4D97-AF65-F5344CB8AC3E}">
        <p14:creationId xmlns:p14="http://schemas.microsoft.com/office/powerpoint/2010/main" val="1737973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First, Penelope just mentioned the changes to India’s laws encouraging Corporate Social Responsibility.  It mandates approximately 7,000 companies’ give 2% of their profits to charity.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Rotary, recognizing this new opportunity, asked Sanjay Parmar, a senior member the staff in Delhi to take on a new job in which he will work with Rotarians to cultivate and solicit contributions from these companies.  Sanjay is with us this morning.</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This change in India – Rotary’s 4</a:t>
            </a:r>
            <a:r>
              <a:rPr lang="en-US" sz="1200" kern="1200" baseline="30000" dirty="0" smtClean="0">
                <a:solidFill>
                  <a:schemeClr val="tx1"/>
                </a:solidFill>
                <a:effectLst/>
                <a:latin typeface="Arial" pitchFamily="-107" charset="0"/>
                <a:ea typeface="ヒラギノ角ゴ Pro W3" pitchFamily="-107" charset="-128"/>
                <a:cs typeface="ヒラギノ角ゴ Pro W3" pitchFamily="-107" charset="-128"/>
              </a:rPr>
              <a:t>th</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most generous country to The Rotary Foundation – has great promise for our fundraising efforts.</a:t>
            </a: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Second, Rotary’s online giving platform is a true reflection of Rotary’s commitment to innovation.  Unlike any other organization, individuals are able to contribute online in 14 different currencies while preserving local tax benefits in most cases.</a:t>
            </a:r>
          </a:p>
          <a:p>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Work is currently underway to add currencies like the Korean Won and the Indian Rupee.</a:t>
            </a:r>
          </a:p>
          <a:p>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Third, Rotary’s online giving platform builds upon and maximizes the benefits of the Foundation’s eight associate foundations.</a:t>
            </a:r>
          </a:p>
          <a:p>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I don’t know of another organization for which donors worldwide make contributions to common programs like Global Grants, </a:t>
            </a:r>
            <a:r>
              <a:rPr lang="en-US" sz="1200" kern="1200" dirty="0" err="1" smtClean="0">
                <a:solidFill>
                  <a:schemeClr val="tx1"/>
                </a:solidFill>
                <a:effectLst/>
                <a:latin typeface="Arial" pitchFamily="-107" charset="0"/>
                <a:ea typeface="ヒラギノ角ゴ Pro W3" pitchFamily="-107" charset="-128"/>
                <a:cs typeface="ヒラギノ角ゴ Pro W3" pitchFamily="-107" charset="-128"/>
              </a:rPr>
              <a:t>PolioPlus</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and the Peace Centers.</a:t>
            </a:r>
          </a:p>
          <a:p>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Of course, fundraising is more than just raising money for the sake of raising money; it is tied directly to the programs the contributions support.  That is why we’re here today – it’s not about the money we raise but the good that it does.</a:t>
            </a:r>
          </a:p>
          <a:p>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What may be less apparent is that Rotary has been successfully running multiple fundraising campaigns for more than two decades.  What do I mean?</a:t>
            </a:r>
          </a:p>
          <a:p>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pPr>
              <a:buFont typeface="Arial"/>
              <a:buNone/>
            </a:pPr>
            <a:endParaRPr lang="en-US" dirty="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The Annual Fund – is a every member campaign</a:t>
            </a:r>
          </a:p>
          <a:p>
            <a:r>
              <a:rPr lang="en-US" sz="1200" kern="1200" dirty="0" err="1" smtClean="0">
                <a:solidFill>
                  <a:schemeClr val="tx1"/>
                </a:solidFill>
                <a:effectLst/>
                <a:latin typeface="Arial" pitchFamily="-107" charset="0"/>
                <a:ea typeface="ヒラギノ角ゴ Pro W3" pitchFamily="-107" charset="-128"/>
                <a:cs typeface="ヒラギノ角ゴ Pro W3" pitchFamily="-107" charset="-128"/>
              </a:rPr>
              <a:t>PolioPlus</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 the multiple campaigns have consisted of wide appeals</a:t>
            </a: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The Endowed Fund – has two aspects; a public face in that we ask every Rotarian to consider creating a lasting </a:t>
            </a:r>
            <a:r>
              <a:rPr lang="en-US" sz="1200" kern="1200" smtClean="0">
                <a:solidFill>
                  <a:schemeClr val="tx1"/>
                </a:solidFill>
                <a:effectLst/>
                <a:latin typeface="Arial" pitchFamily="-107" charset="0"/>
                <a:ea typeface="ヒラギノ角ゴ Pro W3" pitchFamily="-107" charset="-128"/>
                <a:cs typeface="ヒラギノ角ゴ Pro W3" pitchFamily="-107" charset="-128"/>
              </a:rPr>
              <a:t>legacy by </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making a contribution.  The private face is a more focused approach and engagement with Rotarians who can consider making a major gift of US$25,000 or more.</a:t>
            </a: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Rotary Peace Centers Major Gift Initiative – is a very targeted campaign.  Over $100 M in gifts and commitments since 2005 from just over 3,300 donors.  Most of this support is directed to the Endowed Fund and the majority came from the very largest contributions.</a:t>
            </a:r>
          </a:p>
          <a:p>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Sometimes people ask if our different funds and programs compete with each other.  Let’s conduct a quick experiment to see how your own decisions and contributions might provide insights into this question.</a:t>
            </a: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Please raise your hand if you’ve ever contributed to the Annual Fund.</a:t>
            </a:r>
            <a:r>
              <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rPr>
              <a:t>  </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Thank you.</a:t>
            </a: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Please raise your hand if you’ve ever contributed to the </a:t>
            </a:r>
            <a:r>
              <a:rPr lang="en-US" sz="1200" kern="1200" dirty="0" err="1" smtClean="0">
                <a:solidFill>
                  <a:schemeClr val="tx1"/>
                </a:solidFill>
                <a:effectLst/>
                <a:latin typeface="Arial" pitchFamily="-107" charset="0"/>
                <a:ea typeface="ヒラギノ角ゴ Pro W3" pitchFamily="-107" charset="-128"/>
                <a:cs typeface="ヒラギノ角ゴ Pro W3" pitchFamily="-107" charset="-128"/>
              </a:rPr>
              <a:t>PolioPlus</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 Fund.</a:t>
            </a:r>
            <a:r>
              <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rPr>
              <a:t>  </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Thank you. </a:t>
            </a: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Please raise your hand if you’ve ever contributed to or made a commitment to the Endowed Fund.</a:t>
            </a:r>
            <a:r>
              <a:rPr lang="en-US" sz="1200" kern="1200" baseline="0" dirty="0" smtClean="0">
                <a:solidFill>
                  <a:schemeClr val="tx1"/>
                </a:solidFill>
                <a:effectLst/>
                <a:latin typeface="Arial" pitchFamily="-107" charset="0"/>
                <a:ea typeface="ヒラギノ角ゴ Pro W3" pitchFamily="-107" charset="-128"/>
                <a:cs typeface="ヒラギノ角ゴ Pro W3" pitchFamily="-107" charset="-128"/>
              </a:rPr>
              <a:t>  </a:t>
            </a:r>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Thank you. </a:t>
            </a: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Finally, please raise your hand if you’ve ever contributed to or made a commitment to the Peace Centers.</a:t>
            </a:r>
          </a:p>
          <a:p>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You have just illustrated an important point – our supporters, our best supporters, are very likely to consider giving to multiple Foundation programs.  In fact, giving to any fund makes it more likely the donor will support another.</a:t>
            </a:r>
          </a:p>
          <a:p>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In a few seconds you will hear more about the importance of taking a donor centric approach when working with major gifts.  Fortunately, Rotary has several programs to which philanthropists can direct their resources.  The continued development of Rotary’s areas of focus will add to the options and opportunities to attract more financial support in the future.</a:t>
            </a:r>
          </a:p>
          <a:p>
            <a:endParaRPr lang="en-US" sz="1200" kern="1200" dirty="0" smtClean="0">
              <a:solidFill>
                <a:schemeClr val="tx1"/>
              </a:solidFill>
              <a:effectLst/>
              <a:latin typeface="Arial" pitchFamily="-107" charset="0"/>
              <a:ea typeface="ヒラギノ角ゴ Pro W3" pitchFamily="-107" charset="-128"/>
              <a:cs typeface="ヒラギノ角ゴ Pro W3" pitchFamily="-107" charset="-128"/>
            </a:endParaRPr>
          </a:p>
          <a:p>
            <a:r>
              <a:rPr lang="en-US" sz="1200" kern="1200" dirty="0" smtClean="0">
                <a:solidFill>
                  <a:schemeClr val="tx1"/>
                </a:solidFill>
                <a:effectLst/>
                <a:latin typeface="Arial" pitchFamily="-107" charset="0"/>
                <a:ea typeface="ヒラギノ角ゴ Pro W3" pitchFamily="-107" charset="-128"/>
                <a:cs typeface="ヒラギノ角ゴ Pro W3" pitchFamily="-107" charset="-128"/>
              </a:rPr>
              <a:t>Let me conclude by summarizing that the field of philanthropy is rapidly changing and Rotary – in both our programs and fundraising initiatives – continues to be at the forefront.</a:t>
            </a:r>
          </a:p>
          <a:p>
            <a:endParaRPr lang="en-US" dirty="0" smtClean="0"/>
          </a:p>
        </p:txBody>
      </p:sp>
      <p:sp>
        <p:nvSpPr>
          <p:cNvPr id="4" name="Slide Number Placeholder 3"/>
          <p:cNvSpPr>
            <a:spLocks noGrp="1"/>
          </p:cNvSpPr>
          <p:nvPr>
            <p:ph type="sldNum" sz="quarter" idx="10"/>
          </p:nvPr>
        </p:nvSpPr>
        <p:spPr/>
        <p:txBody>
          <a:bodyPr/>
          <a:lstStyle/>
          <a:p>
            <a:pPr>
              <a:defRPr/>
            </a:pPr>
            <a:fld id="{A921F9F1-0516-7249-8BD1-DDD6B224F66A}" type="slidenum">
              <a:rPr lang="en-US" smtClean="0"/>
              <a:pPr>
                <a:defRPr/>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0" anchor="ctr" anchorCtr="0">
            <a:noAutofit/>
          </a:bodyPr>
          <a:lstStyle>
            <a:lvl1pPr algn="l">
              <a:defRPr sz="4400" b="0" i="0">
                <a:solidFill>
                  <a:schemeClr val="bg1"/>
                </a:solidFill>
                <a:latin typeface="Arial Narrow"/>
                <a:cs typeface="Arial Narrow"/>
              </a:defRPr>
            </a:lvl1pPr>
          </a:lstStyle>
          <a:p>
            <a:r>
              <a:rPr lang="en-US" dirty="0" smtClean="0"/>
              <a:t>MASTER TITLE STYLE</a:t>
            </a:r>
            <a:endParaRPr lang="en-US" dirty="0"/>
          </a:p>
        </p:txBody>
      </p:sp>
      <p:sp>
        <p:nvSpPr>
          <p:cNvPr id="8" name="Subtitle 2"/>
          <p:cNvSpPr>
            <a:spLocks noGrp="1"/>
          </p:cNvSpPr>
          <p:nvPr>
            <p:ph type="subTitle" idx="1" hasCustomPrompt="1"/>
          </p:nvPr>
        </p:nvSpPr>
        <p:spPr>
          <a:xfrm>
            <a:off x="533400" y="4535544"/>
            <a:ext cx="6400800" cy="1255656"/>
          </a:xfrm>
          <a:prstGeom prst="rect">
            <a:avLst/>
          </a:prstGeom>
        </p:spPr>
        <p:txBody>
          <a:bodyPr lIns="0" tIns="0" rIns="0" bIns="0">
            <a:normAutofit/>
          </a:bodyPr>
          <a:lstStyle>
            <a:lvl1pPr marL="0" indent="0" algn="l">
              <a:spcBef>
                <a:spcPts val="0"/>
              </a:spcBef>
              <a:buNone/>
              <a:defRPr sz="2000">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Subject</a:t>
            </a:r>
          </a:p>
          <a:p>
            <a:r>
              <a:rPr lang="en-US" dirty="0" smtClean="0"/>
              <a:t>Presenter</a:t>
            </a:r>
          </a:p>
          <a:p>
            <a:r>
              <a:rPr lang="en-US" dirty="0" smtClean="0"/>
              <a:t>Date</a:t>
            </a:r>
            <a:endParaRPr lang="en-US" dirty="0"/>
          </a:p>
        </p:txBody>
      </p:sp>
    </p:spTree>
    <p:extLst>
      <p:ext uri="{BB962C8B-B14F-4D97-AF65-F5344CB8AC3E}">
        <p14:creationId xmlns:p14="http://schemas.microsoft.com/office/powerpoint/2010/main" val="1579918257"/>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userDrawn="1"/>
        </p:nvSpPr>
        <p:spPr>
          <a:xfrm>
            <a:off x="-76200" y="457200"/>
            <a:ext cx="9296400" cy="533400"/>
          </a:xfrm>
          <a:prstGeom prst="rect">
            <a:avLst/>
          </a:prstGeom>
          <a:solidFill>
            <a:srgbClr val="005DAA"/>
          </a:solidFill>
          <a:ln>
            <a:noFill/>
          </a:ln>
          <a:effectLst>
            <a:outerShdw blurRad="88900" dist="61087"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81000" y="457200"/>
            <a:ext cx="8763000" cy="533400"/>
          </a:xfrm>
          <a:prstGeom prst="rect">
            <a:avLst/>
          </a:prstGeom>
        </p:spPr>
        <p:txBody>
          <a:bodyPr lIns="0" tIns="0" rIns="0" bIns="0" anchor="ctr" anchorCtr="0"/>
          <a:lstStyle>
            <a:lvl1pPr algn="l">
              <a:defRPr sz="1800">
                <a:solidFill>
                  <a:schemeClr val="bg1"/>
                </a:solidFill>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lIns="0" rIns="0"/>
          <a:lstStyle>
            <a:lvl1pPr marL="0" indent="0">
              <a:buFontTx/>
              <a:buNone/>
              <a:defRPr sz="1600" b="1" i="0">
                <a:solidFill>
                  <a:srgbClr val="687D90"/>
                </a:solidFill>
                <a:latin typeface="Georgia"/>
                <a:cs typeface="Georgia"/>
              </a:defRPr>
            </a:lvl1pPr>
            <a:lvl2pPr marL="0" indent="0">
              <a:buFontTx/>
              <a:buNone/>
              <a:defRPr sz="1600">
                <a:solidFill>
                  <a:srgbClr val="919295"/>
                </a:solidFill>
                <a:latin typeface="Georgia"/>
                <a:cs typeface="Georgia"/>
              </a:defRPr>
            </a:lvl2pPr>
            <a:lvl3pPr marL="0" indent="0">
              <a:buFontTx/>
              <a:buNone/>
              <a:defRPr sz="1600" b="1">
                <a:solidFill>
                  <a:srgbClr val="687D90"/>
                </a:solidFill>
                <a:latin typeface="Georgia"/>
                <a:cs typeface="Georgia"/>
              </a:defRPr>
            </a:lvl3pPr>
            <a:lvl4pPr marL="338328" indent="-219456">
              <a:buClr>
                <a:srgbClr val="005DAA"/>
              </a:buClr>
              <a:buFont typeface="Wingdings" charset="2"/>
              <a:buChar char="§"/>
              <a:defRPr sz="1600">
                <a:solidFill>
                  <a:srgbClr val="919295"/>
                </a:solidFill>
                <a:latin typeface="Georgia"/>
                <a:cs typeface="Georgia"/>
              </a:defRPr>
            </a:lvl4pPr>
            <a:lvl5pPr marL="228600" indent="-228600">
              <a:buFont typeface="Wingdings" charset="2"/>
              <a:buChar char="§"/>
              <a:defRPr sz="1600">
                <a:solidFill>
                  <a:srgbClr val="919295"/>
                </a:solidFill>
                <a:latin typeface="Georgia"/>
                <a:cs typeface="Georgia"/>
              </a:defRPr>
            </a:lvl5pPr>
          </a:lstStyle>
          <a:p>
            <a:pPr lvl="0"/>
            <a:r>
              <a:rPr lang="en-US" dirty="0" smtClean="0"/>
              <a:t>Click to edit Master text styles</a:t>
            </a:r>
          </a:p>
          <a:p>
            <a:pPr lvl="1"/>
            <a:r>
              <a:rPr lang="en-US" dirty="0" smtClean="0"/>
              <a:t>Second level</a:t>
            </a:r>
          </a:p>
          <a:p>
            <a:pPr lvl="1"/>
            <a:endParaRPr lang="en-US" dirty="0" smtClean="0"/>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3181769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35381"/>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userDrawn="1"/>
        </p:nvSpPr>
        <p:spPr>
          <a:xfrm>
            <a:off x="-152400" y="2667000"/>
            <a:ext cx="9525000" cy="1600200"/>
          </a:xfrm>
          <a:prstGeom prst="rect">
            <a:avLst/>
          </a:prstGeom>
          <a:solidFill>
            <a:srgbClr val="005DAA"/>
          </a:solidFill>
          <a:ln>
            <a:noFill/>
          </a:ln>
          <a:effectLst>
            <a:outerShdw blurRad="88900" dist="61087" dir="5400000" rotWithShape="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158466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3.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sp>
        <p:nvSpPr>
          <p:cNvPr id="7" name="Rectangle 6"/>
          <p:cNvSpPr/>
          <p:nvPr userDrawn="1"/>
        </p:nvSpPr>
        <p:spPr>
          <a:xfrm>
            <a:off x="0" y="2"/>
            <a:ext cx="9144000" cy="6857998"/>
          </a:xfrm>
          <a:prstGeom prst="rect">
            <a:avLst/>
          </a:prstGeom>
          <a:solidFill>
            <a:srgbClr val="687D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486" y="6165126"/>
            <a:ext cx="1369028" cy="5143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152400"/>
            <a:ext cx="3124200" cy="3124200"/>
          </a:xfrm>
          <a:prstGeom prst="rect">
            <a:avLst/>
          </a:prstGeom>
        </p:spPr>
      </p:pic>
    </p:spTree>
    <p:extLst>
      <p:ext uri="{BB962C8B-B14F-4D97-AF65-F5344CB8AC3E}">
        <p14:creationId xmlns:p14="http://schemas.microsoft.com/office/powerpoint/2010/main" val="3932967662"/>
      </p:ext>
    </p:extLst>
  </p:cSld>
  <p:clrMap bg1="lt1" tx1="dk1" bg2="lt2" tx2="dk2" accent1="accent1" accent2="accent2" accent3="accent3" accent4="accent4" accent5="accent5" accent6="accent6" hlink="hlink" folHlink="folHlink"/>
  <p:sldLayoutIdLst>
    <p:sldLayoutId id="2147483701" r:id="rId1"/>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557" y="6264738"/>
            <a:ext cx="1082949" cy="406868"/>
          </a:xfrm>
          <a:prstGeom prst="rect">
            <a:avLst/>
          </a:prstGeom>
        </p:spPr>
      </p:pic>
    </p:spTree>
    <p:extLst>
      <p:ext uri="{BB962C8B-B14F-4D97-AF65-F5344CB8AC3E}">
        <p14:creationId xmlns:p14="http://schemas.microsoft.com/office/powerpoint/2010/main" val="1228208913"/>
      </p:ext>
    </p:extLst>
  </p:cSld>
  <p:clrMap bg1="lt1" tx1="dk1" bg2="lt2" tx2="dk2" accent1="accent1" accent2="accent2" accent3="accent3" accent4="accent4" accent5="accent5" accent6="accent6" hlink="hlink" folHlink="folHlink"/>
  <p:sldLayoutIdLst>
    <p:sldLayoutId id="2147483666" r:id="rId1"/>
    <p:sldLayoutId id="2147483663" r:id="rId2"/>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687D90"/>
        </a:solidFill>
        <a:effectLst/>
      </p:bgPr>
    </p:bg>
    <p:spTree>
      <p:nvGrpSpPr>
        <p:cNvPr id="1" name=""/>
        <p:cNvGrpSpPr/>
        <p:nvPr/>
      </p:nvGrpSpPr>
      <p:grpSpPr>
        <a:xfrm>
          <a:off x="0" y="0"/>
          <a:ext cx="0" cy="0"/>
          <a:chOff x="0" y="0"/>
          <a:chExt cx="0" cy="0"/>
        </a:xfrm>
      </p:grpSpPr>
      <p:sp>
        <p:nvSpPr>
          <p:cNvPr id="5" name="TextBox 4"/>
          <p:cNvSpPr txBox="1"/>
          <p:nvPr userDrawn="1"/>
        </p:nvSpPr>
        <p:spPr>
          <a:xfrm>
            <a:off x="7086600" y="6477000"/>
            <a:ext cx="1600200" cy="138499"/>
          </a:xfrm>
          <a:prstGeom prst="rect">
            <a:avLst/>
          </a:prstGeom>
          <a:noFill/>
        </p:spPr>
        <p:txBody>
          <a:bodyPr wrap="square" lIns="0" tIns="0" rIns="0" bIns="0" rtlCol="0">
            <a:spAutoFit/>
          </a:bodyPr>
          <a:lstStyle/>
          <a:p>
            <a:pPr algn="r"/>
            <a:r>
              <a:rPr lang="en-US" sz="900" dirty="0" smtClean="0">
                <a:solidFill>
                  <a:srgbClr val="BCBDC0"/>
                </a:solidFill>
                <a:latin typeface="Arial Narrow"/>
                <a:cs typeface="Arial Narrow"/>
              </a:rPr>
              <a:t>TITLE  |  </a:t>
            </a:r>
            <a:fld id="{CF1A8821-C998-834A-B51E-54D54792926D}" type="slidenum">
              <a:rPr kumimoji="0" lang="en-US" sz="900" b="0" i="0" u="none" strike="noStrike" kern="1200" cap="none" spc="300" normalizeH="0" baseline="0" noProof="0" smtClean="0">
                <a:ln>
                  <a:noFill/>
                </a:ln>
                <a:solidFill>
                  <a:srgbClr val="BCBDC0"/>
                </a:solidFill>
                <a:effectLst/>
                <a:uLnTx/>
                <a:uFillTx/>
                <a:latin typeface="Arial Narrow"/>
                <a:ea typeface="ヒラギノ角ゴ Pro W3" charset="0"/>
                <a:cs typeface="Arial Narrow"/>
              </a:rPr>
              <a:pPr algn="r"/>
              <a:t>‹#›</a:t>
            </a:fld>
            <a:r>
              <a:rPr kumimoji="0" lang="en-US" sz="900" b="0" i="0" u="none" strike="noStrike" kern="1200" cap="none" spc="300" normalizeH="0" baseline="0" noProof="0" dirty="0" smtClean="0">
                <a:ln>
                  <a:noFill/>
                </a:ln>
                <a:solidFill>
                  <a:srgbClr val="BCBDC0"/>
                </a:solidFill>
                <a:effectLst/>
                <a:uLnTx/>
                <a:uFillTx/>
                <a:latin typeface="Arial Narrow"/>
                <a:ea typeface="ヒラギノ角ゴ Pro W3" charset="0"/>
                <a:cs typeface="Arial Narrow"/>
              </a:rPr>
              <a:t>  </a:t>
            </a:r>
            <a:endParaRPr lang="en-US" sz="900" dirty="0">
              <a:solidFill>
                <a:srgbClr val="958D85"/>
              </a:solidFill>
              <a:latin typeface="Arial Narrow"/>
              <a:cs typeface="Arial Narrow"/>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8558" y="6264738"/>
            <a:ext cx="1082946" cy="406868"/>
          </a:xfrm>
          <a:prstGeom prst="rect">
            <a:avLst/>
          </a:prstGeom>
        </p:spPr>
      </p:pic>
    </p:spTree>
    <p:extLst>
      <p:ext uri="{BB962C8B-B14F-4D97-AF65-F5344CB8AC3E}">
        <p14:creationId xmlns:p14="http://schemas.microsoft.com/office/powerpoint/2010/main" val="3941488525"/>
      </p:ext>
    </p:extLst>
  </p:cSld>
  <p:clrMap bg1="lt1" tx1="dk1" bg2="lt2" tx2="dk2" accent1="accent1" accent2="accent2" accent3="accent3" accent4="accent4" accent5="accent5" accent6="accent6" hlink="hlink" folHlink="folHlink"/>
  <p:sldLayoutIdLst>
    <p:sldLayoutId id="2147483707" r:id="rId1"/>
  </p:sldLayoutIdLst>
  <p:timing>
    <p:tnLst>
      <p:par>
        <p:cTn xmlns:p14="http://schemas.microsoft.com/office/powerpoint/2010/mai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9" Type="http://schemas.openxmlformats.org/officeDocument/2006/relationships/image" Target="../media/image11.png"/><Relationship Id="rId10"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png"/><Relationship Id="rId10"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5DAA"/>
          </a:solidFill>
        </p:spPr>
        <p:txBody>
          <a:bodyPr/>
          <a:lstStyle/>
          <a:p>
            <a:r>
              <a:rPr lang="en-US" sz="3600" dirty="0" smtClean="0"/>
              <a:t>Working with Foundation Programs and Campaigns</a:t>
            </a:r>
            <a:endParaRPr lang="en-US" sz="3600" dirty="0">
              <a:solidFill>
                <a:schemeClr val="bg1"/>
              </a:solidFill>
            </a:endParaRPr>
          </a:p>
        </p:txBody>
      </p:sp>
      <p:sp>
        <p:nvSpPr>
          <p:cNvPr id="3" name="Subtitle 2"/>
          <p:cNvSpPr>
            <a:spLocks noGrp="1"/>
          </p:cNvSpPr>
          <p:nvPr>
            <p:ph type="subTitle" idx="1"/>
          </p:nvPr>
        </p:nvSpPr>
        <p:spPr/>
        <p:txBody>
          <a:bodyPr/>
          <a:lstStyle/>
          <a:p>
            <a:r>
              <a:rPr lang="en-US" dirty="0" smtClean="0"/>
              <a:t>Eric Schmelling, Director, Fund Development</a:t>
            </a:r>
          </a:p>
          <a:p>
            <a:r>
              <a:rPr lang="en-US" dirty="0" smtClean="0"/>
              <a:t>March 8, 2014</a:t>
            </a:r>
            <a:endParaRPr lang="en-US" dirty="0"/>
          </a:p>
        </p:txBody>
      </p:sp>
    </p:spTree>
    <p:extLst>
      <p:ext uri="{BB962C8B-B14F-4D97-AF65-F5344CB8AC3E}">
        <p14:creationId xmlns:p14="http://schemas.microsoft.com/office/powerpoint/2010/main" val="28349785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t>India’s Corporate Social Responsibility</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1050630"/>
            <a:ext cx="5067517" cy="384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ight Arrow 7"/>
          <p:cNvSpPr/>
          <p:nvPr/>
        </p:nvSpPr>
        <p:spPr>
          <a:xfrm>
            <a:off x="4343400" y="4970734"/>
            <a:ext cx="978408" cy="484632"/>
          </a:xfrm>
          <a:prstGeom prst="rightArrow">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2060"/>
                </a:solidFill>
              </a:rPr>
              <a:t>2%</a:t>
            </a:r>
            <a:endParaRPr lang="en-US" dirty="0">
              <a:solidFill>
                <a:srgbClr val="002060"/>
              </a:solidFill>
            </a:endParaRPr>
          </a:p>
        </p:txBody>
      </p:sp>
      <p:sp>
        <p:nvSpPr>
          <p:cNvPr id="7" name="TextBox 6"/>
          <p:cNvSpPr txBox="1"/>
          <p:nvPr/>
        </p:nvSpPr>
        <p:spPr>
          <a:xfrm>
            <a:off x="442033" y="4880224"/>
            <a:ext cx="5530596" cy="954107"/>
          </a:xfrm>
          <a:prstGeom prst="rect">
            <a:avLst/>
          </a:prstGeom>
          <a:noFill/>
        </p:spPr>
        <p:txBody>
          <a:bodyPr wrap="square" rtlCol="0">
            <a:spAutoFit/>
          </a:bodyPr>
          <a:lstStyle/>
          <a:p>
            <a:r>
              <a:rPr lang="en-US" sz="3200" dirty="0" smtClean="0">
                <a:solidFill>
                  <a:srgbClr val="002060"/>
                </a:solidFill>
              </a:rPr>
              <a:t>Companies</a:t>
            </a:r>
            <a:endParaRPr lang="en-US" dirty="0" smtClean="0">
              <a:solidFill>
                <a:srgbClr val="002060"/>
              </a:solidFill>
            </a:endParaRPr>
          </a:p>
          <a:p>
            <a:r>
              <a:rPr lang="en-US" dirty="0">
                <a:solidFill>
                  <a:srgbClr val="002060"/>
                </a:solidFill>
              </a:rPr>
              <a:t>	</a:t>
            </a:r>
            <a:r>
              <a:rPr lang="en-US" dirty="0" smtClean="0">
                <a:solidFill>
                  <a:srgbClr val="002060"/>
                </a:solidFill>
              </a:rPr>
              <a:t>			</a:t>
            </a:r>
            <a:endParaRPr lang="en-US" dirty="0">
              <a:solidFill>
                <a:srgbClr val="002060"/>
              </a:solidFill>
            </a:endParaRPr>
          </a:p>
        </p:txBody>
      </p:sp>
      <p:sp>
        <p:nvSpPr>
          <p:cNvPr id="9" name="TextBox 8"/>
          <p:cNvSpPr txBox="1"/>
          <p:nvPr/>
        </p:nvSpPr>
        <p:spPr>
          <a:xfrm>
            <a:off x="7391398" y="4880224"/>
            <a:ext cx="1556005" cy="584775"/>
          </a:xfrm>
          <a:prstGeom prst="rect">
            <a:avLst/>
          </a:prstGeom>
          <a:noFill/>
        </p:spPr>
        <p:txBody>
          <a:bodyPr wrap="square" rtlCol="0">
            <a:spAutoFit/>
          </a:bodyPr>
          <a:lstStyle/>
          <a:p>
            <a:r>
              <a:rPr lang="en-US" sz="3200" dirty="0" smtClean="0">
                <a:solidFill>
                  <a:srgbClr val="002060"/>
                </a:solidFill>
              </a:rPr>
              <a:t>Charity</a:t>
            </a:r>
            <a:endParaRPr lang="en-US" sz="3200" dirty="0">
              <a:solidFill>
                <a:srgbClr val="002060"/>
              </a:solidFill>
            </a:endParaRPr>
          </a:p>
        </p:txBody>
      </p: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t>Rotary’s Online Giving Platform</a:t>
            </a:r>
            <a:endParaRPr lang="en-US" sz="2400" dirty="0"/>
          </a:p>
        </p:txBody>
      </p:sp>
      <p:pic>
        <p:nvPicPr>
          <p:cNvPr id="1026" name="Picture 2" descr="C:\Users\janasial\Pictures\For Coordinator Institute\AU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5" y="1143000"/>
            <a:ext cx="1317172"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58" y="2767012"/>
            <a:ext cx="1104900" cy="111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6322" y="4324275"/>
            <a:ext cx="1073334" cy="1049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416953" y="5404498"/>
            <a:ext cx="659155" cy="369332"/>
          </a:xfrm>
          <a:prstGeom prst="rect">
            <a:avLst/>
          </a:prstGeom>
          <a:noFill/>
        </p:spPr>
        <p:txBody>
          <a:bodyPr wrap="none" rtlCol="0">
            <a:spAutoFit/>
          </a:bodyPr>
          <a:lstStyle/>
          <a:p>
            <a:pPr algn="ctr"/>
            <a:r>
              <a:rPr lang="en-US" sz="1800" b="1" dirty="0" smtClean="0">
                <a:solidFill>
                  <a:srgbClr val="002060"/>
                </a:solidFill>
              </a:rPr>
              <a:t>CHF</a:t>
            </a:r>
            <a:endParaRPr lang="en-US" sz="1800" b="1" dirty="0">
              <a:solidFill>
                <a:srgbClr val="002060"/>
              </a:solidFill>
            </a:endParaRPr>
          </a:p>
        </p:txBody>
      </p:sp>
      <p:sp>
        <p:nvSpPr>
          <p:cNvPr id="8" name="TextBox 7"/>
          <p:cNvSpPr txBox="1"/>
          <p:nvPr/>
        </p:nvSpPr>
        <p:spPr>
          <a:xfrm>
            <a:off x="317999" y="2297793"/>
            <a:ext cx="684803" cy="369332"/>
          </a:xfrm>
          <a:prstGeom prst="rect">
            <a:avLst/>
          </a:prstGeom>
          <a:noFill/>
        </p:spPr>
        <p:txBody>
          <a:bodyPr wrap="none" rtlCol="0">
            <a:spAutoFit/>
          </a:bodyPr>
          <a:lstStyle/>
          <a:p>
            <a:pPr algn="ctr"/>
            <a:r>
              <a:rPr lang="en-US" sz="1800" b="1" dirty="0" smtClean="0">
                <a:solidFill>
                  <a:srgbClr val="002060"/>
                </a:solidFill>
              </a:rPr>
              <a:t>AUD</a:t>
            </a:r>
            <a:endParaRPr lang="en-US" sz="1800" b="1" dirty="0">
              <a:solidFill>
                <a:srgbClr val="002060"/>
              </a:solidFill>
            </a:endParaRPr>
          </a:p>
        </p:txBody>
      </p:sp>
      <p:sp>
        <p:nvSpPr>
          <p:cNvPr id="9" name="TextBox 8"/>
          <p:cNvSpPr txBox="1"/>
          <p:nvPr/>
        </p:nvSpPr>
        <p:spPr>
          <a:xfrm>
            <a:off x="484206" y="3904300"/>
            <a:ext cx="684803" cy="369332"/>
          </a:xfrm>
          <a:prstGeom prst="rect">
            <a:avLst/>
          </a:prstGeom>
          <a:noFill/>
        </p:spPr>
        <p:txBody>
          <a:bodyPr wrap="none" rtlCol="0">
            <a:spAutoFit/>
          </a:bodyPr>
          <a:lstStyle/>
          <a:p>
            <a:pPr algn="ctr"/>
            <a:r>
              <a:rPr lang="en-US" sz="1800" b="1" dirty="0" smtClean="0">
                <a:solidFill>
                  <a:srgbClr val="002060"/>
                </a:solidFill>
              </a:rPr>
              <a:t>CAD</a:t>
            </a:r>
            <a:endParaRPr lang="en-US" sz="1800" b="1" dirty="0">
              <a:solidFill>
                <a:srgbClr val="002060"/>
              </a:solidFill>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9462" y="1095191"/>
            <a:ext cx="1645920" cy="109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378678" y="3882018"/>
            <a:ext cx="684803" cy="369332"/>
          </a:xfrm>
          <a:prstGeom prst="rect">
            <a:avLst/>
          </a:prstGeom>
          <a:noFill/>
        </p:spPr>
        <p:txBody>
          <a:bodyPr wrap="none" rtlCol="0">
            <a:spAutoFit/>
          </a:bodyPr>
          <a:lstStyle/>
          <a:p>
            <a:pPr algn="ctr"/>
            <a:r>
              <a:rPr lang="en-US" sz="1800" b="1" dirty="0" smtClean="0">
                <a:solidFill>
                  <a:srgbClr val="002060"/>
                </a:solidFill>
              </a:rPr>
              <a:t>GBP</a:t>
            </a:r>
            <a:endParaRPr lang="en-US" sz="1800" b="1" dirty="0">
              <a:solidFill>
                <a:srgbClr val="002060"/>
              </a:solidFill>
            </a:endParaRPr>
          </a:p>
        </p:txBody>
      </p:sp>
      <p:sp>
        <p:nvSpPr>
          <p:cNvPr id="12" name="TextBox 11"/>
          <p:cNvSpPr txBox="1"/>
          <p:nvPr/>
        </p:nvSpPr>
        <p:spPr>
          <a:xfrm>
            <a:off x="4297815" y="2287815"/>
            <a:ext cx="684803" cy="369332"/>
          </a:xfrm>
          <a:prstGeom prst="rect">
            <a:avLst/>
          </a:prstGeom>
          <a:noFill/>
        </p:spPr>
        <p:txBody>
          <a:bodyPr wrap="none" rtlCol="0">
            <a:spAutoFit/>
          </a:bodyPr>
          <a:lstStyle/>
          <a:p>
            <a:pPr algn="ctr"/>
            <a:r>
              <a:rPr lang="en-US" sz="1800" b="1" dirty="0" smtClean="0">
                <a:solidFill>
                  <a:srgbClr val="002060"/>
                </a:solidFill>
              </a:rPr>
              <a:t>DKK</a:t>
            </a:r>
            <a:endParaRPr lang="en-US" sz="1800" b="1" dirty="0">
              <a:solidFill>
                <a:srgbClr val="002060"/>
              </a:solidFill>
            </a:endParaRPr>
          </a:p>
        </p:txBody>
      </p:sp>
      <p:sp>
        <p:nvSpPr>
          <p:cNvPr id="13" name="TextBox 12"/>
          <p:cNvSpPr txBox="1"/>
          <p:nvPr/>
        </p:nvSpPr>
        <p:spPr>
          <a:xfrm>
            <a:off x="4831554" y="3904300"/>
            <a:ext cx="659155" cy="369332"/>
          </a:xfrm>
          <a:prstGeom prst="rect">
            <a:avLst/>
          </a:prstGeom>
          <a:noFill/>
        </p:spPr>
        <p:txBody>
          <a:bodyPr wrap="none" rtlCol="0">
            <a:spAutoFit/>
          </a:bodyPr>
          <a:lstStyle/>
          <a:p>
            <a:pPr algn="ctr"/>
            <a:r>
              <a:rPr lang="en-US" sz="1800" b="1" dirty="0" smtClean="0">
                <a:solidFill>
                  <a:srgbClr val="002060"/>
                </a:solidFill>
              </a:rPr>
              <a:t>NZD</a:t>
            </a:r>
            <a:endParaRPr lang="en-US" sz="1800" b="1" dirty="0">
              <a:solidFill>
                <a:srgbClr val="002060"/>
              </a:solidFill>
            </a:endParaRPr>
          </a:p>
        </p:txBody>
      </p:sp>
      <p:sp>
        <p:nvSpPr>
          <p:cNvPr id="14" name="TextBox 13"/>
          <p:cNvSpPr txBox="1"/>
          <p:nvPr/>
        </p:nvSpPr>
        <p:spPr>
          <a:xfrm>
            <a:off x="7340375" y="3921498"/>
            <a:ext cx="697627" cy="369332"/>
          </a:xfrm>
          <a:prstGeom prst="rect">
            <a:avLst/>
          </a:prstGeom>
          <a:noFill/>
        </p:spPr>
        <p:txBody>
          <a:bodyPr wrap="none" rtlCol="0">
            <a:spAutoFit/>
          </a:bodyPr>
          <a:lstStyle/>
          <a:p>
            <a:pPr algn="ctr"/>
            <a:r>
              <a:rPr lang="en-US" sz="1800" b="1" dirty="0" smtClean="0">
                <a:solidFill>
                  <a:srgbClr val="002060"/>
                </a:solidFill>
              </a:rPr>
              <a:t>NOK</a:t>
            </a:r>
            <a:endParaRPr lang="en-US" sz="1800" b="1" dirty="0">
              <a:solidFill>
                <a:srgbClr val="002060"/>
              </a:solidFill>
            </a:endParaRPr>
          </a:p>
        </p:txBody>
      </p:sp>
      <p:sp>
        <p:nvSpPr>
          <p:cNvPr id="15" name="TextBox 14"/>
          <p:cNvSpPr txBox="1"/>
          <p:nvPr/>
        </p:nvSpPr>
        <p:spPr>
          <a:xfrm>
            <a:off x="7762125" y="2368651"/>
            <a:ext cx="620683" cy="369332"/>
          </a:xfrm>
          <a:prstGeom prst="rect">
            <a:avLst/>
          </a:prstGeom>
          <a:noFill/>
        </p:spPr>
        <p:txBody>
          <a:bodyPr wrap="none" rtlCol="0">
            <a:spAutoFit/>
          </a:bodyPr>
          <a:lstStyle/>
          <a:p>
            <a:pPr algn="ctr"/>
            <a:r>
              <a:rPr lang="en-US" sz="1800" b="1" dirty="0" smtClean="0">
                <a:solidFill>
                  <a:srgbClr val="002060"/>
                </a:solidFill>
              </a:rPr>
              <a:t>JPY</a:t>
            </a:r>
            <a:endParaRPr lang="en-US" b="1" dirty="0">
              <a:solidFill>
                <a:srgbClr val="002060"/>
              </a:solidFill>
            </a:endParaRPr>
          </a:p>
        </p:txBody>
      </p:sp>
      <p:sp>
        <p:nvSpPr>
          <p:cNvPr id="16" name="TextBox 15"/>
          <p:cNvSpPr txBox="1"/>
          <p:nvPr/>
        </p:nvSpPr>
        <p:spPr>
          <a:xfrm>
            <a:off x="6080964" y="2346742"/>
            <a:ext cx="671979" cy="369332"/>
          </a:xfrm>
          <a:prstGeom prst="rect">
            <a:avLst/>
          </a:prstGeom>
          <a:noFill/>
        </p:spPr>
        <p:txBody>
          <a:bodyPr wrap="none" rtlCol="0">
            <a:spAutoFit/>
          </a:bodyPr>
          <a:lstStyle/>
          <a:p>
            <a:pPr algn="ctr"/>
            <a:r>
              <a:rPr lang="en-US" sz="1800" b="1" dirty="0" smtClean="0">
                <a:solidFill>
                  <a:srgbClr val="002060"/>
                </a:solidFill>
              </a:rPr>
              <a:t>EUR</a:t>
            </a:r>
            <a:endParaRPr lang="en-US" sz="1800" b="1" dirty="0">
              <a:solidFill>
                <a:srgbClr val="002060"/>
              </a:solidFill>
            </a:endParaRPr>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1182597"/>
            <a:ext cx="109911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3388" y="2880645"/>
            <a:ext cx="1683175" cy="887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52693" y="1088635"/>
            <a:ext cx="1239547" cy="123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13657" y="2779853"/>
            <a:ext cx="1894951" cy="1102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82989" y="2831781"/>
            <a:ext cx="2009251" cy="998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87539" y="4267607"/>
            <a:ext cx="1190538" cy="128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8072466" y="5404836"/>
            <a:ext cx="659155" cy="369332"/>
          </a:xfrm>
          <a:prstGeom prst="rect">
            <a:avLst/>
          </a:prstGeom>
          <a:noFill/>
        </p:spPr>
        <p:txBody>
          <a:bodyPr wrap="none" rtlCol="0">
            <a:spAutoFit/>
          </a:bodyPr>
          <a:lstStyle/>
          <a:p>
            <a:pPr algn="ctr"/>
            <a:r>
              <a:rPr lang="en-US" sz="1800" b="1" dirty="0" smtClean="0">
                <a:solidFill>
                  <a:srgbClr val="002060"/>
                </a:solidFill>
              </a:rPr>
              <a:t>SEK</a:t>
            </a:r>
            <a:endParaRPr lang="en-US" sz="1800" b="1" dirty="0">
              <a:solidFill>
                <a:srgbClr val="002060"/>
              </a:solidFill>
            </a:endParaRPr>
          </a:p>
        </p:txBody>
      </p:sp>
      <p:pic>
        <p:nvPicPr>
          <p:cNvPr id="1039"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673" y="4572000"/>
            <a:ext cx="1732672" cy="73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481809" y="5361632"/>
            <a:ext cx="671979" cy="369332"/>
          </a:xfrm>
          <a:prstGeom prst="rect">
            <a:avLst/>
          </a:prstGeom>
          <a:noFill/>
        </p:spPr>
        <p:txBody>
          <a:bodyPr wrap="none" rtlCol="0">
            <a:spAutoFit/>
          </a:bodyPr>
          <a:lstStyle/>
          <a:p>
            <a:pPr algn="ctr"/>
            <a:r>
              <a:rPr lang="en-US" sz="1800" b="1" dirty="0" smtClean="0">
                <a:solidFill>
                  <a:srgbClr val="002060"/>
                </a:solidFill>
              </a:rPr>
              <a:t>USD</a:t>
            </a:r>
            <a:endParaRPr lang="en-US" sz="1800" b="1" dirty="0">
              <a:solidFill>
                <a:srgbClr val="002060"/>
              </a:solidFill>
            </a:endParaRPr>
          </a:p>
        </p:txBody>
      </p:sp>
      <p:pic>
        <p:nvPicPr>
          <p:cNvPr id="1040"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2136244" y="4486912"/>
            <a:ext cx="1259255" cy="845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2458755" y="5373967"/>
            <a:ext cx="659155" cy="369332"/>
          </a:xfrm>
          <a:prstGeom prst="rect">
            <a:avLst/>
          </a:prstGeom>
          <a:noFill/>
        </p:spPr>
        <p:txBody>
          <a:bodyPr wrap="none" rtlCol="0">
            <a:spAutoFit/>
          </a:bodyPr>
          <a:lstStyle/>
          <a:p>
            <a:pPr algn="ctr"/>
            <a:r>
              <a:rPr lang="en-US" sz="1800" b="1" dirty="0" smtClean="0">
                <a:solidFill>
                  <a:srgbClr val="002060"/>
                </a:solidFill>
              </a:rPr>
              <a:t>ZAR</a:t>
            </a:r>
            <a:endParaRPr lang="en-US" sz="1800" b="1" dirty="0">
              <a:solidFill>
                <a:srgbClr val="002060"/>
              </a:solidFill>
            </a:endParaRPr>
          </a:p>
        </p:txBody>
      </p:sp>
      <p:pic>
        <p:nvPicPr>
          <p:cNvPr id="1041"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11945" y="1371664"/>
            <a:ext cx="1934618" cy="798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TextBox 31"/>
          <p:cNvSpPr txBox="1"/>
          <p:nvPr/>
        </p:nvSpPr>
        <p:spPr>
          <a:xfrm>
            <a:off x="2292125" y="2297793"/>
            <a:ext cx="671979" cy="369332"/>
          </a:xfrm>
          <a:prstGeom prst="rect">
            <a:avLst/>
          </a:prstGeom>
          <a:noFill/>
        </p:spPr>
        <p:txBody>
          <a:bodyPr wrap="none" rtlCol="0">
            <a:spAutoFit/>
          </a:bodyPr>
          <a:lstStyle/>
          <a:p>
            <a:pPr algn="ctr"/>
            <a:r>
              <a:rPr lang="en-US" sz="1800" b="1" dirty="0" smtClean="0">
                <a:solidFill>
                  <a:srgbClr val="002060"/>
                </a:solidFill>
              </a:rPr>
              <a:t>ARS</a:t>
            </a:r>
            <a:endParaRPr lang="en-US" sz="1800" b="1" dirty="0">
              <a:solidFill>
                <a:srgbClr val="002060"/>
              </a:solidFill>
            </a:endParaRPr>
          </a:p>
        </p:txBody>
      </p:sp>
      <p:sp>
        <p:nvSpPr>
          <p:cNvPr id="33" name="TextBox 32"/>
          <p:cNvSpPr txBox="1"/>
          <p:nvPr/>
        </p:nvSpPr>
        <p:spPr>
          <a:xfrm>
            <a:off x="4472600" y="5333997"/>
            <a:ext cx="659155" cy="369332"/>
          </a:xfrm>
          <a:prstGeom prst="rect">
            <a:avLst/>
          </a:prstGeom>
          <a:noFill/>
        </p:spPr>
        <p:txBody>
          <a:bodyPr wrap="none" rtlCol="0">
            <a:spAutoFit/>
          </a:bodyPr>
          <a:lstStyle/>
          <a:p>
            <a:pPr algn="ctr"/>
            <a:r>
              <a:rPr lang="en-US" sz="1800" b="1" dirty="0" smtClean="0">
                <a:solidFill>
                  <a:srgbClr val="002060"/>
                </a:solidFill>
              </a:rPr>
              <a:t>BRL</a:t>
            </a:r>
            <a:endParaRPr lang="en-US" sz="1800" b="1" dirty="0">
              <a:solidFill>
                <a:srgbClr val="002060"/>
              </a:solidFill>
            </a:endParaRPr>
          </a:p>
        </p:txBody>
      </p:sp>
      <p:pic>
        <p:nvPicPr>
          <p:cNvPr id="1042" name="Picture 1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68185" y="4475946"/>
            <a:ext cx="1867983" cy="847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38199" y="1748316"/>
            <a:ext cx="1159631" cy="9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sz="2400" dirty="0" smtClean="0"/>
              <a:t>Associate Foundations</a:t>
            </a:r>
            <a:endParaRPr lang="en-US" sz="2400"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4266" y="1346232"/>
            <a:ext cx="994452" cy="7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10928" y="2085551"/>
            <a:ext cx="4088363" cy="584775"/>
          </a:xfrm>
          <a:prstGeom prst="rect">
            <a:avLst/>
          </a:prstGeom>
          <a:noFill/>
        </p:spPr>
        <p:txBody>
          <a:bodyPr wrap="none" rtlCol="0">
            <a:spAutoFit/>
          </a:bodyPr>
          <a:lstStyle/>
          <a:p>
            <a:pPr algn="ctr"/>
            <a:r>
              <a:rPr lang="en-US" sz="1600" b="1" dirty="0" smtClean="0">
                <a:solidFill>
                  <a:srgbClr val="002060"/>
                </a:solidFill>
              </a:rPr>
              <a:t>Rotary </a:t>
            </a:r>
            <a:r>
              <a:rPr lang="en-US" sz="1600" b="1" dirty="0" err="1" smtClean="0">
                <a:solidFill>
                  <a:srgbClr val="002060"/>
                </a:solidFill>
              </a:rPr>
              <a:t>Deuthschland</a:t>
            </a:r>
            <a:r>
              <a:rPr lang="en-US" sz="1600" b="1" dirty="0" smtClean="0">
                <a:solidFill>
                  <a:srgbClr val="002060"/>
                </a:solidFill>
              </a:rPr>
              <a:t> </a:t>
            </a:r>
            <a:r>
              <a:rPr lang="en-US" sz="1600" b="1" dirty="0" err="1" smtClean="0">
                <a:solidFill>
                  <a:srgbClr val="002060"/>
                </a:solidFill>
              </a:rPr>
              <a:t>Gemeindienst</a:t>
            </a:r>
            <a:r>
              <a:rPr lang="en-US" sz="1600" b="1" dirty="0" smtClean="0">
                <a:solidFill>
                  <a:srgbClr val="002060"/>
                </a:solidFill>
              </a:rPr>
              <a:t> E.V.</a:t>
            </a:r>
          </a:p>
          <a:p>
            <a:pPr algn="ctr"/>
            <a:r>
              <a:rPr lang="en-US" sz="1600" b="1" dirty="0" smtClean="0">
                <a:solidFill>
                  <a:srgbClr val="002060"/>
                </a:solidFill>
              </a:rPr>
              <a:t>Deutsche </a:t>
            </a:r>
            <a:r>
              <a:rPr lang="en-US" sz="1600" b="1" dirty="0" err="1" smtClean="0">
                <a:solidFill>
                  <a:srgbClr val="002060"/>
                </a:solidFill>
              </a:rPr>
              <a:t>Rotarische</a:t>
            </a:r>
            <a:r>
              <a:rPr lang="en-US" sz="1600" b="1" dirty="0" smtClean="0">
                <a:solidFill>
                  <a:srgbClr val="002060"/>
                </a:solidFill>
              </a:rPr>
              <a:t> </a:t>
            </a:r>
            <a:r>
              <a:rPr lang="en-US" sz="1600" b="1" dirty="0" err="1" smtClean="0">
                <a:solidFill>
                  <a:srgbClr val="002060"/>
                </a:solidFill>
              </a:rPr>
              <a:t>Stifung</a:t>
            </a:r>
            <a:endParaRPr lang="en-US" sz="1600" b="1" dirty="0">
              <a:solidFill>
                <a:srgbClr val="002060"/>
              </a:solidFill>
            </a:endParaRPr>
          </a:p>
        </p:txBody>
      </p:sp>
      <p:sp>
        <p:nvSpPr>
          <p:cNvPr id="8" name="TextBox 7"/>
          <p:cNvSpPr txBox="1"/>
          <p:nvPr/>
        </p:nvSpPr>
        <p:spPr>
          <a:xfrm>
            <a:off x="-1" y="1462866"/>
            <a:ext cx="2836033" cy="584775"/>
          </a:xfrm>
          <a:prstGeom prst="rect">
            <a:avLst/>
          </a:prstGeom>
          <a:noFill/>
        </p:spPr>
        <p:txBody>
          <a:bodyPr wrap="square" rtlCol="0">
            <a:spAutoFit/>
          </a:bodyPr>
          <a:lstStyle/>
          <a:p>
            <a:r>
              <a:rPr lang="en-US" sz="1600" b="1" dirty="0" smtClean="0">
                <a:solidFill>
                  <a:srgbClr val="002060"/>
                </a:solidFill>
              </a:rPr>
              <a:t>The Rotary Foundation Canada</a:t>
            </a:r>
            <a:endParaRPr lang="en-US" sz="1600" b="1" dirty="0">
              <a:solidFill>
                <a:srgbClr val="002060"/>
              </a:solidFill>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462866"/>
            <a:ext cx="1469409" cy="612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957" y="3297309"/>
            <a:ext cx="2714057" cy="770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7579" y="1660455"/>
            <a:ext cx="1524000" cy="96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434528" y="1198790"/>
            <a:ext cx="2836033" cy="584775"/>
          </a:xfrm>
          <a:prstGeom prst="rect">
            <a:avLst/>
          </a:prstGeom>
          <a:noFill/>
        </p:spPr>
        <p:txBody>
          <a:bodyPr wrap="square" rtlCol="0">
            <a:spAutoFit/>
          </a:bodyPr>
          <a:lstStyle/>
          <a:p>
            <a:pPr algn="ctr"/>
            <a:r>
              <a:rPr lang="en-US" sz="1600" b="1" dirty="0" smtClean="0">
                <a:solidFill>
                  <a:srgbClr val="002060"/>
                </a:solidFill>
              </a:rPr>
              <a:t>Rotary Foundation of the United Kingdom</a:t>
            </a:r>
            <a:endParaRPr lang="en-US" sz="1600" b="1" dirty="0">
              <a:solidFill>
                <a:srgbClr val="002060"/>
              </a:solidFill>
            </a:endParaRPr>
          </a:p>
        </p:txBody>
      </p:sp>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7830" y="5105400"/>
            <a:ext cx="1888368" cy="944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412685" y="4491335"/>
            <a:ext cx="2836033" cy="584775"/>
          </a:xfrm>
          <a:prstGeom prst="rect">
            <a:avLst/>
          </a:prstGeom>
          <a:noFill/>
        </p:spPr>
        <p:txBody>
          <a:bodyPr wrap="square" rtlCol="0">
            <a:spAutoFit/>
          </a:bodyPr>
          <a:lstStyle/>
          <a:p>
            <a:pPr algn="ctr"/>
            <a:r>
              <a:rPr lang="en-US" sz="1600" b="1" dirty="0" smtClean="0">
                <a:solidFill>
                  <a:srgbClr val="002060"/>
                </a:solidFill>
              </a:rPr>
              <a:t>The Australian Rotary Foundation Trust</a:t>
            </a:r>
            <a:endParaRPr lang="en-US" sz="1600" b="1" dirty="0">
              <a:solidFill>
                <a:srgbClr val="002060"/>
              </a:solidFill>
            </a:endParaRPr>
          </a:p>
        </p:txBody>
      </p:sp>
      <p:pic>
        <p:nvPicPr>
          <p:cNvPr id="5" name="Picture 4"/>
          <p:cNvPicPr>
            <a:picLocks noChangeAspect="1" noChangeArrowheads="1"/>
          </p:cNvPicPr>
          <p:nvPr/>
        </p:nvPicPr>
        <p:blipFill rotWithShape="1">
          <a:blip r:embed="rId9">
            <a:extLst>
              <a:ext uri="{28A0092B-C50C-407E-A947-70E740481C1C}">
                <a14:useLocalDpi xmlns:a14="http://schemas.microsoft.com/office/drawing/2010/main" val="0"/>
              </a:ext>
            </a:extLst>
          </a:blip>
          <a:srcRect r="37719"/>
          <a:stretch/>
        </p:blipFill>
        <p:spPr bwMode="auto">
          <a:xfrm>
            <a:off x="6172200" y="3297309"/>
            <a:ext cx="2280177" cy="613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2809" y="4452387"/>
            <a:ext cx="1724913" cy="114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218065" y="5600238"/>
            <a:ext cx="2836033" cy="830997"/>
          </a:xfrm>
          <a:prstGeom prst="rect">
            <a:avLst/>
          </a:prstGeom>
          <a:noFill/>
        </p:spPr>
        <p:txBody>
          <a:bodyPr wrap="square" rtlCol="0">
            <a:spAutoFit/>
          </a:bodyPr>
          <a:lstStyle/>
          <a:p>
            <a:pPr algn="ctr"/>
            <a:r>
              <a:rPr lang="en-US" sz="1600" b="1" dirty="0" smtClean="0">
                <a:solidFill>
                  <a:srgbClr val="002060"/>
                </a:solidFill>
              </a:rPr>
              <a:t>Public Interest Incorporated Foundation, Rotary Foundation Japan</a:t>
            </a:r>
            <a:endParaRPr lang="en-US" sz="1600" b="1" dirty="0">
              <a:solidFill>
                <a:srgbClr val="002060"/>
              </a:solidFill>
            </a:endParaRPr>
          </a:p>
        </p:txBody>
      </p: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smtClean="0"/>
              <a:t>Funds</a:t>
            </a:r>
            <a:endParaRPr lang="en-US" sz="2400" dirty="0"/>
          </a:p>
        </p:txBody>
      </p:sp>
      <p:sp>
        <p:nvSpPr>
          <p:cNvPr id="2" name="TextBox 1"/>
          <p:cNvSpPr txBox="1"/>
          <p:nvPr/>
        </p:nvSpPr>
        <p:spPr>
          <a:xfrm>
            <a:off x="609600" y="1447800"/>
            <a:ext cx="8077200" cy="4770537"/>
          </a:xfrm>
          <a:prstGeom prst="rect">
            <a:avLst/>
          </a:prstGeom>
          <a:noFill/>
        </p:spPr>
        <p:txBody>
          <a:bodyPr wrap="square" rtlCol="0">
            <a:spAutoFit/>
          </a:bodyPr>
          <a:lstStyle/>
          <a:p>
            <a:pPr marL="342900" indent="-342900">
              <a:buFont typeface="Arial" pitchFamily="34" charset="0"/>
              <a:buChar char="•"/>
            </a:pPr>
            <a:r>
              <a:rPr lang="en-US" sz="2800" dirty="0" smtClean="0">
                <a:solidFill>
                  <a:srgbClr val="002060"/>
                </a:solidFill>
              </a:rPr>
              <a:t>Annual Fund</a:t>
            </a:r>
          </a:p>
          <a:p>
            <a:pPr marL="342900" indent="-342900">
              <a:buFont typeface="Arial" pitchFamily="34" charset="0"/>
              <a:buChar char="•"/>
            </a:pPr>
            <a:endParaRPr lang="en-US" sz="2800" dirty="0" smtClean="0">
              <a:solidFill>
                <a:srgbClr val="002060"/>
              </a:solidFill>
            </a:endParaRPr>
          </a:p>
          <a:p>
            <a:pPr marL="342900" indent="-342900">
              <a:buFont typeface="Arial" pitchFamily="34" charset="0"/>
              <a:buChar char="•"/>
            </a:pPr>
            <a:endParaRPr lang="en-US" sz="2800" dirty="0" smtClean="0">
              <a:solidFill>
                <a:srgbClr val="002060"/>
              </a:solidFill>
            </a:endParaRPr>
          </a:p>
          <a:p>
            <a:pPr marL="342900" indent="-342900">
              <a:buFont typeface="Arial" pitchFamily="34" charset="0"/>
              <a:buChar char="•"/>
            </a:pPr>
            <a:r>
              <a:rPr lang="en-US" sz="2800" dirty="0" err="1" smtClean="0">
                <a:solidFill>
                  <a:srgbClr val="002060"/>
                </a:solidFill>
              </a:rPr>
              <a:t>PolioPlus</a:t>
            </a:r>
            <a:r>
              <a:rPr lang="en-US" sz="2800" dirty="0" smtClean="0">
                <a:solidFill>
                  <a:srgbClr val="002060"/>
                </a:solidFill>
              </a:rPr>
              <a:t> Fund</a:t>
            </a:r>
          </a:p>
          <a:p>
            <a:pPr marL="342900" indent="-342900">
              <a:buFont typeface="Arial" pitchFamily="34" charset="0"/>
              <a:buChar char="•"/>
            </a:pPr>
            <a:endParaRPr lang="en-US" sz="2800" dirty="0" smtClean="0">
              <a:solidFill>
                <a:srgbClr val="002060"/>
              </a:solidFill>
            </a:endParaRPr>
          </a:p>
          <a:p>
            <a:pPr marL="342900" indent="-342900">
              <a:buFont typeface="Arial" pitchFamily="34" charset="0"/>
              <a:buChar char="•"/>
            </a:pPr>
            <a:endParaRPr lang="en-US" sz="2800" dirty="0" smtClean="0">
              <a:solidFill>
                <a:srgbClr val="002060"/>
              </a:solidFill>
            </a:endParaRPr>
          </a:p>
          <a:p>
            <a:pPr marL="342900" indent="-342900">
              <a:buFont typeface="Arial" pitchFamily="34" charset="0"/>
              <a:buChar char="•"/>
            </a:pPr>
            <a:r>
              <a:rPr lang="en-US" sz="2800" dirty="0" smtClean="0">
                <a:solidFill>
                  <a:srgbClr val="002060"/>
                </a:solidFill>
              </a:rPr>
              <a:t>Endowment Fund</a:t>
            </a:r>
          </a:p>
          <a:p>
            <a:pPr marL="342900" indent="-342900">
              <a:buFont typeface="Arial" pitchFamily="34" charset="0"/>
              <a:buChar char="•"/>
            </a:pPr>
            <a:endParaRPr lang="en-US" sz="2800" dirty="0" smtClean="0">
              <a:solidFill>
                <a:srgbClr val="002060"/>
              </a:solidFill>
            </a:endParaRPr>
          </a:p>
          <a:p>
            <a:pPr marL="342900" indent="-342900">
              <a:buFont typeface="Arial" pitchFamily="34" charset="0"/>
              <a:buChar char="•"/>
            </a:pPr>
            <a:endParaRPr lang="en-US" sz="2800" dirty="0">
              <a:solidFill>
                <a:srgbClr val="002060"/>
              </a:solidFill>
            </a:endParaRPr>
          </a:p>
          <a:p>
            <a:pPr marL="342900" indent="-342900">
              <a:buFont typeface="Arial" pitchFamily="34" charset="0"/>
              <a:buChar char="•"/>
            </a:pPr>
            <a:r>
              <a:rPr lang="en-US" sz="2800" dirty="0" smtClean="0">
                <a:solidFill>
                  <a:srgbClr val="002060"/>
                </a:solidFill>
              </a:rPr>
              <a:t>Rotary Peace Centers</a:t>
            </a:r>
          </a:p>
          <a:p>
            <a:endParaRPr lang="en-US" dirty="0"/>
          </a:p>
        </p:txBody>
      </p:sp>
    </p:spTree>
    <p:extLst>
      <p:ext uri="{BB962C8B-B14F-4D97-AF65-F5344CB8AC3E}">
        <p14:creationId xmlns:p14="http://schemas.microsoft.com/office/powerpoint/2010/main" val="341409402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RI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137A24AC66A04C8A9872F850E11153" ma:contentTypeVersion="0" ma:contentTypeDescription="Create a new document." ma:contentTypeScope="" ma:versionID="894cf0eee997355550609ffe52d471a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349550A-7E90-4754-BA57-865401AFF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C89ACB9-DE47-446A-96E4-E03FF9CEFF18}">
  <ds:schemaRefs>
    <ds:schemaRef ds:uri="http://schemas.microsoft.com/sharepoint/v3/contenttype/forms"/>
  </ds:schemaRefs>
</ds:datastoreItem>
</file>

<file path=customXml/itemProps3.xml><?xml version="1.0" encoding="utf-8"?>
<ds:datastoreItem xmlns:ds="http://schemas.openxmlformats.org/officeDocument/2006/customXml" ds:itemID="{87007922-4458-431C-8330-999404FD1F4E}">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RICommunications_white.potx</Template>
  <TotalTime>19781</TotalTime>
  <Words>806</Words>
  <Application>Microsoft Macintosh PowerPoint</Application>
  <PresentationFormat>On-screen Show (4:3)</PresentationFormat>
  <Paragraphs>84</Paragraphs>
  <Slides>5</Slides>
  <Notes>5</Notes>
  <HiddenSlides>0</HiddenSlides>
  <MMClips>0</MMClip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RICommunications_white</vt:lpstr>
      <vt:lpstr>Custom Design</vt:lpstr>
      <vt:lpstr>2_Custom Design</vt:lpstr>
      <vt:lpstr>Working with Foundation Programs and Campaigns</vt:lpstr>
      <vt:lpstr>India’s Corporate Social Responsibility</vt:lpstr>
      <vt:lpstr>Rotary’s Online Giving Platform</vt:lpstr>
      <vt:lpstr>Associate Foundations</vt:lpstr>
      <vt:lpstr>Funds</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Chang Antony</cp:lastModifiedBy>
  <cp:revision>670</cp:revision>
  <cp:lastPrinted>2013-12-02T16:14:23Z</cp:lastPrinted>
  <dcterms:created xsi:type="dcterms:W3CDTF">2014-02-26T16:43:18Z</dcterms:created>
  <dcterms:modified xsi:type="dcterms:W3CDTF">2014-08-10T07:30:23Z</dcterms:modified>
</cp:coreProperties>
</file>