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00" r:id="rId4"/>
    <p:sldMasterId id="2147483664" r:id="rId5"/>
    <p:sldMasterId id="2147483688" r:id="rId6"/>
  </p:sldMasterIdLst>
  <p:notesMasterIdLst>
    <p:notesMasterId r:id="rId16"/>
  </p:notesMasterIdLst>
  <p:handoutMasterIdLst>
    <p:handoutMasterId r:id="rId17"/>
  </p:handoutMasterIdLst>
  <p:sldIdLst>
    <p:sldId id="363" r:id="rId7"/>
    <p:sldId id="372" r:id="rId8"/>
    <p:sldId id="371" r:id="rId9"/>
    <p:sldId id="367" r:id="rId10"/>
    <p:sldId id="370" r:id="rId11"/>
    <p:sldId id="369" r:id="rId12"/>
    <p:sldId id="368" r:id="rId13"/>
    <p:sldId id="374" r:id="rId14"/>
    <p:sldId id="373" r:id="rId15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DAA"/>
    <a:srgbClr val="687D90"/>
    <a:srgbClr val="009999"/>
    <a:srgbClr val="872175"/>
    <a:srgbClr val="919295"/>
    <a:srgbClr val="FF7600"/>
    <a:srgbClr val="D91B5C"/>
    <a:srgbClr val="00AEEF"/>
    <a:srgbClr val="01B4E7"/>
    <a:srgbClr val="BCBD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37" autoAdjust="0"/>
    <p:restoredTop sz="99761" autoAdjust="0"/>
  </p:normalViewPr>
  <p:slideViewPr>
    <p:cSldViewPr>
      <p:cViewPr>
        <p:scale>
          <a:sx n="70" d="100"/>
          <a:sy n="70" d="100"/>
        </p:scale>
        <p:origin x="-1984" y="-936"/>
      </p:cViewPr>
      <p:guideLst>
        <p:guide orient="horz" pos="2160"/>
        <p:guide pos="2880"/>
      </p:guideLst>
    </p:cSldViewPr>
  </p:slideViewPr>
  <p:outlineViewPr>
    <p:cViewPr>
      <p:scale>
        <a:sx n="75" d="100"/>
        <a:sy n="75" d="100"/>
      </p:scale>
      <p:origin x="784" y="162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3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 smtClean="0"/>
            </a:lvl1pPr>
          </a:lstStyle>
          <a:p>
            <a:pPr>
              <a:defRPr/>
            </a:pPr>
            <a:fld id="{5E2A8F52-5D5E-F348-8971-795E9819BC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0154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 smtClean="0"/>
            </a:lvl1pPr>
          </a:lstStyle>
          <a:p>
            <a:pPr>
              <a:defRPr/>
            </a:pPr>
            <a:fld id="{A921F9F1-0516-7249-8BD1-DDD6B224F6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6409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ヒラギノ角ゴ Pro W3" pitchFamily="-107" charset="-128"/>
        <a:cs typeface="ヒラギノ角ゴ Pro W3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ヒラギノ角ゴ Pro W3" pitchFamily="-107" charset="-128"/>
        <a:cs typeface="ヒラギノ角ゴ Pro W3" pitchFamily="-107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ヒラギノ角ゴ Pro W3" pitchFamily="-107" charset="-128"/>
        <a:cs typeface="ヒラギノ角ゴ Pro W3" pitchFamily="-107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ヒラギノ角ゴ Pro W3" pitchFamily="-107" charset="-128"/>
        <a:cs typeface="ヒラギノ角ゴ Pro W3" pitchFamily="-107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ヒラギノ角ゴ Pro W3" pitchFamily="-107" charset="-128"/>
        <a:cs typeface="ヒラギノ角ゴ Pro W3" pitchFamily="-107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21F9F1-0516-7249-8BD1-DDD6B224F66A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9734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21F9F1-0516-7249-8BD1-DDD6B224F66A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9734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rgbClr val="005DAA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0" anchor="ctr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3400" y="4535544"/>
            <a:ext cx="6400800" cy="12556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Subject</a:t>
            </a:r>
          </a:p>
          <a:p>
            <a:r>
              <a:rPr lang="en-US" dirty="0" smtClean="0"/>
              <a:t>Presenter</a:t>
            </a:r>
          </a:p>
          <a:p>
            <a:r>
              <a:rPr lang="en-US" dirty="0" smtClean="0"/>
              <a:t>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9182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 lIns="0" rIns="0"/>
          <a:lstStyle>
            <a:lvl1pPr marL="0" indent="0">
              <a:buFontTx/>
              <a:buNone/>
              <a:defRPr sz="1600" b="1" i="0">
                <a:solidFill>
                  <a:srgbClr val="687D90"/>
                </a:solidFill>
                <a:latin typeface="Georgia"/>
                <a:cs typeface="Georgia"/>
              </a:defRPr>
            </a:lvl1pPr>
            <a:lvl2pPr marL="0" indent="0">
              <a:buFontTx/>
              <a:buNone/>
              <a:defRPr sz="1600">
                <a:solidFill>
                  <a:srgbClr val="919295"/>
                </a:solidFill>
                <a:latin typeface="Georgia"/>
                <a:cs typeface="Georgia"/>
              </a:defRPr>
            </a:lvl2pPr>
            <a:lvl3pPr marL="0" indent="0">
              <a:buFontTx/>
              <a:buNone/>
              <a:defRPr sz="1600" b="1">
                <a:solidFill>
                  <a:srgbClr val="687D90"/>
                </a:solidFill>
                <a:latin typeface="Georgia"/>
                <a:cs typeface="Georgia"/>
              </a:defRPr>
            </a:lvl3pPr>
            <a:lvl4pPr marL="338328" indent="-219456">
              <a:buClr>
                <a:srgbClr val="005DAA"/>
              </a:buClr>
              <a:buFont typeface="Wingdings" charset="2"/>
              <a:buChar char="§"/>
              <a:defRPr sz="1600">
                <a:solidFill>
                  <a:srgbClr val="919295"/>
                </a:solidFill>
                <a:latin typeface="Georgia"/>
                <a:cs typeface="Georgia"/>
              </a:defRPr>
            </a:lvl4pPr>
            <a:lvl5pPr marL="228600" indent="-228600">
              <a:buFont typeface="Wingdings" charset="2"/>
              <a:buChar char="§"/>
              <a:defRPr sz="1600">
                <a:solidFill>
                  <a:srgbClr val="919295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1"/>
            <a:endParaRPr lang="en-US" dirty="0" smtClean="0"/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7318176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6935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-152400" y="2667000"/>
            <a:ext cx="9525000" cy="16002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88900" dist="61087" dir="5400000" rotWithShape="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584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theme" Target="../theme/theme3.xml"/><Relationship Id="rId3" Type="http://schemas.openxmlformats.org/officeDocument/2006/relationships/image" Target="../media/image4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687D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"/>
            <a:ext cx="9144000" cy="6857998"/>
          </a:xfrm>
          <a:prstGeom prst="rect">
            <a:avLst/>
          </a:prstGeom>
          <a:solidFill>
            <a:srgbClr val="687D9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52400"/>
            <a:ext cx="3124200" cy="31242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172200"/>
            <a:ext cx="1457070" cy="548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967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172200" y="6468172"/>
            <a:ext cx="251460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dirty="0" smtClean="0">
                <a:solidFill>
                  <a:srgbClr val="BCBDC0"/>
                </a:solidFill>
                <a:latin typeface="Arial Narrow"/>
                <a:cs typeface="Arial Narrow"/>
              </a:rPr>
              <a:t>TRENDS</a:t>
            </a:r>
            <a:r>
              <a:rPr lang="en-US" sz="900" baseline="0" dirty="0" smtClean="0">
                <a:solidFill>
                  <a:srgbClr val="BCBDC0"/>
                </a:solidFill>
                <a:latin typeface="Arial Narrow"/>
                <a:cs typeface="Arial Narrow"/>
              </a:rPr>
              <a:t> OVERVIEW &amp; FINANCIAL UPDATE</a:t>
            </a:r>
            <a:r>
              <a:rPr lang="en-US" sz="900" dirty="0" smtClean="0">
                <a:solidFill>
                  <a:srgbClr val="BCBDC0"/>
                </a:solidFill>
                <a:latin typeface="Arial Narrow"/>
                <a:cs typeface="Arial Narrow"/>
              </a:rPr>
              <a:t>|  </a:t>
            </a:r>
            <a:fld id="{CF1A8821-C998-834A-B51E-54D54792926D}" type="slidenum">
              <a:rPr kumimoji="0" lang="en-US" sz="900" b="0" i="0" u="none" strike="noStrike" kern="1200" cap="none" spc="300" normalizeH="0" baseline="0" noProof="0" smtClean="0">
                <a:ln>
                  <a:noFill/>
                </a:ln>
                <a:solidFill>
                  <a:srgbClr val="BCBDC0"/>
                </a:solidFill>
                <a:effectLst/>
                <a:uLnTx/>
                <a:uFillTx/>
                <a:latin typeface="Arial Narrow"/>
                <a:ea typeface="ヒラギノ角ゴ Pro W3" charset="0"/>
                <a:cs typeface="Arial Narrow"/>
              </a:rPr>
              <a:pPr algn="r"/>
              <a:t>‹#›</a:t>
            </a:fld>
            <a:r>
              <a:rPr kumimoji="0" lang="en-US" sz="900" b="0" i="0" u="none" strike="noStrike" kern="1200" cap="none" spc="300" normalizeH="0" baseline="0" noProof="0" dirty="0" smtClean="0">
                <a:ln>
                  <a:noFill/>
                </a:ln>
                <a:solidFill>
                  <a:srgbClr val="BCBDC0"/>
                </a:solidFill>
                <a:effectLst/>
                <a:uLnTx/>
                <a:uFillTx/>
                <a:latin typeface="Arial Narrow"/>
                <a:ea typeface="ヒラギノ角ゴ Pro W3" charset="0"/>
                <a:cs typeface="Arial Narrow"/>
              </a:rPr>
              <a:t>  </a:t>
            </a:r>
            <a:endParaRPr lang="en-US" sz="900" dirty="0">
              <a:solidFill>
                <a:srgbClr val="958D85"/>
              </a:solidFill>
              <a:latin typeface="Arial Narrow"/>
              <a:cs typeface="Arial Narrow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612" y="6122458"/>
            <a:ext cx="145732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8208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3" r:id="rId2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687D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7086600" y="6477000"/>
            <a:ext cx="160020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dirty="0" smtClean="0">
                <a:solidFill>
                  <a:srgbClr val="BCBDC0"/>
                </a:solidFill>
                <a:latin typeface="Arial Narrow"/>
                <a:cs typeface="Arial Narrow"/>
              </a:rPr>
              <a:t>INSERT SPEECH TITLE  |  </a:t>
            </a:r>
            <a:fld id="{CF1A8821-C998-834A-B51E-54D54792926D}" type="slidenum">
              <a:rPr kumimoji="0" lang="en-US" sz="900" b="0" i="0" u="none" strike="noStrike" kern="1200" cap="none" spc="300" normalizeH="0" baseline="0" noProof="0" smtClean="0">
                <a:ln>
                  <a:noFill/>
                </a:ln>
                <a:solidFill>
                  <a:srgbClr val="BCBDC0"/>
                </a:solidFill>
                <a:effectLst/>
                <a:uLnTx/>
                <a:uFillTx/>
                <a:latin typeface="Arial Narrow"/>
                <a:ea typeface="ヒラギノ角ゴ Pro W3" charset="0"/>
                <a:cs typeface="Arial Narrow"/>
              </a:rPr>
              <a:pPr algn="r"/>
              <a:t>‹#›</a:t>
            </a:fld>
            <a:r>
              <a:rPr kumimoji="0" lang="en-US" sz="900" b="0" i="0" u="none" strike="noStrike" kern="1200" cap="none" spc="300" normalizeH="0" baseline="0" noProof="0" dirty="0" smtClean="0">
                <a:ln>
                  <a:noFill/>
                </a:ln>
                <a:solidFill>
                  <a:srgbClr val="BCBDC0"/>
                </a:solidFill>
                <a:effectLst/>
                <a:uLnTx/>
                <a:uFillTx/>
                <a:latin typeface="Arial Narrow"/>
                <a:ea typeface="ヒラギノ角ゴ Pro W3" charset="0"/>
                <a:cs typeface="Arial Narrow"/>
              </a:rPr>
              <a:t>  </a:t>
            </a:r>
            <a:endParaRPr lang="en-US" sz="900" dirty="0">
              <a:solidFill>
                <a:srgbClr val="958D85"/>
              </a:solidFill>
              <a:latin typeface="Arial Narrow"/>
              <a:cs typeface="Arial Narrow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165126"/>
            <a:ext cx="137160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488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solidFill>
            <a:srgbClr val="005DAA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Trends Overview &amp; Financial Update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2014 Coordinators &amp; Advisers Institute</a:t>
            </a:r>
          </a:p>
          <a:p>
            <a:r>
              <a:rPr lang="en-US" dirty="0" smtClean="0"/>
              <a:t>Chief Development Officer John Osterlund	</a:t>
            </a:r>
          </a:p>
          <a:p>
            <a:r>
              <a:rPr lang="en-US" dirty="0" smtClean="0"/>
              <a:t>Saturday 8 March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9785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FOUR FUNDRAISING CAMPAIGNS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Annual Fund</a:t>
            </a:r>
          </a:p>
          <a:p>
            <a:pPr lvl="3"/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2013-14 Goal: US$120 Million</a:t>
            </a:r>
          </a:p>
          <a:p>
            <a:pPr lvl="2"/>
            <a:endParaRPr lang="en-US" dirty="0" smtClean="0">
              <a:solidFill>
                <a:schemeClr val="tx1">
                  <a:lumMod val="50000"/>
                </a:schemeClr>
              </a:solidFill>
            </a:endParaRPr>
          </a:p>
          <a:p>
            <a:pPr lvl="2"/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Polio Eradication</a:t>
            </a:r>
            <a:endParaRPr lang="en-US" dirty="0">
              <a:solidFill>
                <a:schemeClr val="tx1">
                  <a:lumMod val="50000"/>
                </a:schemeClr>
              </a:solidFill>
            </a:endParaRPr>
          </a:p>
          <a:p>
            <a:pPr lvl="3"/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US$35 Million over the next 5 years</a:t>
            </a:r>
          </a:p>
          <a:p>
            <a:pPr lvl="3"/>
            <a:endParaRPr lang="en-US" dirty="0">
              <a:solidFill>
                <a:schemeClr val="tx1">
                  <a:lumMod val="50000"/>
                </a:schemeClr>
              </a:solidFill>
            </a:endParaRPr>
          </a:p>
          <a:p>
            <a:pPr lvl="2"/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Rotary Centers Major Gifts Initiative</a:t>
            </a:r>
            <a:endParaRPr lang="en-US" dirty="0">
              <a:solidFill>
                <a:schemeClr val="tx1">
                  <a:lumMod val="50000"/>
                </a:schemeClr>
              </a:solidFill>
            </a:endParaRPr>
          </a:p>
          <a:p>
            <a:pPr lvl="3"/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US$125 Million by 2015</a:t>
            </a:r>
          </a:p>
          <a:p>
            <a:pPr lvl="3"/>
            <a:endParaRPr lang="en-US" dirty="0">
              <a:solidFill>
                <a:schemeClr val="tx1">
                  <a:lumMod val="50000"/>
                </a:schemeClr>
              </a:solidFill>
            </a:endParaRPr>
          </a:p>
          <a:p>
            <a:pPr lvl="2"/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Rotary’s Endowment Fund</a:t>
            </a:r>
            <a:endParaRPr lang="en-US" dirty="0">
              <a:solidFill>
                <a:schemeClr val="tx1">
                  <a:lumMod val="50000"/>
                </a:schemeClr>
              </a:solidFill>
            </a:endParaRPr>
          </a:p>
          <a:p>
            <a:pPr lvl="3"/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US$1 Billion by 2017</a:t>
            </a:r>
            <a:endParaRPr lang="en-US" dirty="0">
              <a:solidFill>
                <a:schemeClr val="tx1">
                  <a:lumMod val="50000"/>
                </a:schemeClr>
              </a:solidFill>
            </a:endParaRPr>
          </a:p>
          <a:p>
            <a:pPr lvl="3"/>
            <a:endParaRPr lang="en-US" dirty="0">
              <a:solidFill>
                <a:schemeClr val="tx1">
                  <a:lumMod val="50000"/>
                </a:schemeClr>
              </a:solidFill>
            </a:endParaRPr>
          </a:p>
          <a:p>
            <a:pPr lvl="3"/>
            <a:endParaRPr lang="en-US" dirty="0">
              <a:solidFill>
                <a:schemeClr val="tx1">
                  <a:lumMod val="50000"/>
                </a:schemeClr>
              </a:solidFill>
            </a:endParaRPr>
          </a:p>
          <a:p>
            <a:pPr lvl="3"/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6147" name="Picture 3" descr="C:\Users\HutchinC\Downloads\EV1G199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0072" y="1371600"/>
            <a:ext cx="4531056" cy="3020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35624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TREND ONE: ONLINE CONTRIBUTIONS (www.rotary.org/give)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Encourage more Rotarians to make contributions online</a:t>
            </a:r>
          </a:p>
          <a:p>
            <a:pPr lvl="1"/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The fees associated with processing electronic contributions are substantially less than those associated with processing checks.</a:t>
            </a:r>
          </a:p>
          <a:p>
            <a:pPr lvl="1"/>
            <a:endParaRPr lang="en-US" dirty="0">
              <a:solidFill>
                <a:schemeClr val="tx1">
                  <a:lumMod val="50000"/>
                </a:schemeClr>
              </a:solidFill>
            </a:endParaRPr>
          </a:p>
          <a:p>
            <a:pPr lvl="2"/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2012-13 by the numbers</a:t>
            </a:r>
          </a:p>
          <a:p>
            <a:pPr lvl="3"/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US$8.1 Million in on-line contributions from 27,578 contributions</a:t>
            </a:r>
          </a:p>
          <a:p>
            <a:pPr lvl="3"/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Only 7% of individual donors</a:t>
            </a:r>
          </a:p>
          <a:p>
            <a:pPr lvl="3"/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Only 3% of total contributions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87"/>
          <a:stretch/>
        </p:blipFill>
        <p:spPr bwMode="auto">
          <a:xfrm>
            <a:off x="4024952" y="3025809"/>
            <a:ext cx="3962400" cy="3361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69417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TREND TWO: ANNUAL FUND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Every Rotarian, Every Year</a:t>
            </a:r>
          </a:p>
          <a:p>
            <a:pPr lvl="1"/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Supporting sustainable activities and transforming lives around the world.</a:t>
            </a:r>
          </a:p>
          <a:p>
            <a:pPr lvl="1"/>
            <a:endParaRPr lang="en-US" dirty="0">
              <a:solidFill>
                <a:schemeClr val="tx1">
                  <a:lumMod val="50000"/>
                </a:schemeClr>
              </a:solidFill>
            </a:endParaRPr>
          </a:p>
          <a:p>
            <a:pPr lvl="2"/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Annual Fund by the numbers</a:t>
            </a:r>
          </a:p>
          <a:p>
            <a:pPr lvl="3"/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2008-09: 22% of Rotarians contributed</a:t>
            </a:r>
          </a:p>
          <a:p>
            <a:pPr lvl="3"/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2012-13: 29% of Rotarians contributed</a:t>
            </a:r>
          </a:p>
          <a:p>
            <a:pPr lvl="3"/>
            <a:endParaRPr lang="en-US" dirty="0">
              <a:solidFill>
                <a:schemeClr val="tx1">
                  <a:lumMod val="50000"/>
                </a:schemeClr>
              </a:solidFill>
            </a:endParaRPr>
          </a:p>
          <a:p>
            <a:pPr lvl="3"/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2012-13: 80% of Rotary 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C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lubs contributed</a:t>
            </a:r>
            <a:endParaRPr lang="en-US" dirty="0">
              <a:solidFill>
                <a:schemeClr val="tx1">
                  <a:lumMod val="50000"/>
                </a:schemeClr>
              </a:solidFill>
            </a:endParaRPr>
          </a:p>
          <a:p>
            <a:pPr lvl="3"/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2012-13: 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123 Districts at 100% participation</a:t>
            </a:r>
            <a:endParaRPr lang="en-US" dirty="0">
              <a:solidFill>
                <a:schemeClr val="tx1">
                  <a:lumMod val="50000"/>
                </a:schemeClr>
              </a:solidFill>
            </a:endParaRPr>
          </a:p>
          <a:p>
            <a:pPr lvl="3"/>
            <a:endParaRPr lang="en-US" dirty="0" smtClean="0">
              <a:solidFill>
                <a:schemeClr val="tx1">
                  <a:lumMod val="50000"/>
                </a:schemeClr>
              </a:solidFill>
            </a:endParaRPr>
          </a:p>
          <a:p>
            <a:pPr lvl="3"/>
            <a:endParaRPr lang="en-US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038600"/>
            <a:ext cx="3657600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25157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TREND THREE: ROTARY DIRECT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Rotary’s automated debit program</a:t>
            </a:r>
          </a:p>
          <a:p>
            <a:pPr lvl="1"/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As with 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online contributions, 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fees 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associated with processing electronic contributions are substantially less than those associated with processing checks.</a:t>
            </a:r>
          </a:p>
          <a:p>
            <a:pPr lvl="1"/>
            <a:endParaRPr lang="en-US" dirty="0" smtClean="0">
              <a:solidFill>
                <a:schemeClr val="tx1">
                  <a:lumMod val="50000"/>
                </a:schemeClr>
              </a:solidFill>
            </a:endParaRPr>
          </a:p>
          <a:p>
            <a:pPr lvl="1"/>
            <a:endParaRPr lang="en-US" dirty="0">
              <a:solidFill>
                <a:schemeClr val="tx1">
                  <a:lumMod val="50000"/>
                </a:schemeClr>
              </a:solidFill>
            </a:endParaRPr>
          </a:p>
          <a:p>
            <a:pPr lvl="2"/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Rotary Direct by the numbers</a:t>
            </a:r>
          </a:p>
          <a:p>
            <a:pPr lvl="3"/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2012-13: 7,355 Rotary Direct participants</a:t>
            </a:r>
          </a:p>
          <a:p>
            <a:pPr lvl="3"/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2012-13: US$3.2 million</a:t>
            </a:r>
          </a:p>
          <a:p>
            <a:pPr lvl="3"/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2012-13: Average contribution US$435</a:t>
            </a:r>
          </a:p>
        </p:txBody>
      </p:sp>
      <p:pic>
        <p:nvPicPr>
          <p:cNvPr id="4098" name="Picture 2" descr="C:\Users\HutchinC\Downloads\20110222_HT_1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835400"/>
            <a:ext cx="3962400" cy="264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50591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TREND FOUR: PAUL HARRIS SOCIETY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Supporting Rotary’s Annual Fund</a:t>
            </a:r>
          </a:p>
          <a:p>
            <a:pPr lvl="1"/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The Paul Harris Society recognizes those who annually contribute more than US$1,000 or more to the Annual Fund, PolioPlus, or an approved Rotary Foundation grant.</a:t>
            </a:r>
          </a:p>
          <a:p>
            <a:pPr lvl="1"/>
            <a:endParaRPr lang="en-US" dirty="0">
              <a:solidFill>
                <a:schemeClr val="tx1">
                  <a:lumMod val="50000"/>
                </a:schemeClr>
              </a:solidFill>
            </a:endParaRPr>
          </a:p>
          <a:p>
            <a:pPr lvl="2"/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The Paul Harris Society by the numbers</a:t>
            </a:r>
          </a:p>
          <a:p>
            <a:pPr lvl="3"/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Currently less than 3% of Foundation supporters but more than 35% of Annual Fund contributions</a:t>
            </a:r>
          </a:p>
          <a:p>
            <a:pPr lvl="3"/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Over 6,300 active members</a:t>
            </a:r>
          </a:p>
        </p:txBody>
      </p:sp>
      <p:pic>
        <p:nvPicPr>
          <p:cNvPr id="5124" name="Picture 4" descr="http://shop.clubsupplies.com/images/jf68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810000"/>
            <a:ext cx="2838450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20767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TREND FIVE: BEQUEST SOCIETY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Growing Rotary’s Endowment</a:t>
            </a:r>
          </a:p>
          <a:p>
            <a:pPr lvl="1"/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Creating an enduring legacy of good in the world</a:t>
            </a:r>
          </a:p>
          <a:p>
            <a:pPr lvl="1"/>
            <a:endParaRPr lang="en-US" dirty="0">
              <a:solidFill>
                <a:schemeClr val="tx1">
                  <a:lumMod val="50000"/>
                </a:schemeClr>
              </a:solidFill>
            </a:endParaRPr>
          </a:p>
          <a:p>
            <a:pPr lvl="2"/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Bequest Society by the numbers</a:t>
            </a:r>
          </a:p>
          <a:p>
            <a:pPr lvl="3"/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More than 9,674 Bequest Society members worldwide</a:t>
            </a:r>
          </a:p>
          <a:p>
            <a:pPr lvl="3"/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626 joined in 2012-13 </a:t>
            </a:r>
          </a:p>
          <a:p>
            <a:pPr lvl="3"/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$47.5 Million in commitments</a:t>
            </a:r>
          </a:p>
          <a:p>
            <a:pPr lvl="3"/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Average commitment: US$75,976</a:t>
            </a:r>
          </a:p>
          <a:p>
            <a:pPr lvl="3"/>
            <a:endParaRPr lang="en-US" dirty="0" smtClean="0">
              <a:solidFill>
                <a:schemeClr val="tx1">
                  <a:lumMod val="50000"/>
                </a:schemeClr>
              </a:solidFill>
            </a:endParaRPr>
          </a:p>
          <a:p>
            <a:pPr lvl="3"/>
            <a:endParaRPr lang="en-US" dirty="0" smtClean="0">
              <a:solidFill>
                <a:schemeClr val="tx1">
                  <a:lumMod val="50000"/>
                </a:schemeClr>
              </a:solidFill>
            </a:endParaRPr>
          </a:p>
          <a:p>
            <a:pPr lvl="3"/>
            <a:endParaRPr lang="en-US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7170" name="Picture 2" descr="C:\Users\HutchinC\Downloads\Jorge_Aufranc_Speech_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895600"/>
            <a:ext cx="50292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93630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Contribution Performance First 7 Months of 2013-14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1724404"/>
              </p:ext>
            </p:extLst>
          </p:nvPr>
        </p:nvGraphicFramePr>
        <p:xfrm>
          <a:off x="0" y="1676400"/>
          <a:ext cx="9144000" cy="3657600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2438400"/>
                <a:gridCol w="3276600"/>
                <a:gridCol w="3429000"/>
              </a:tblGrid>
              <a:tr h="139484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2060"/>
                          </a:solidFill>
                          <a:latin typeface="Georgia" pitchFamily="18" charset="0"/>
                        </a:rPr>
                        <a:t>Actual $ Total</a:t>
                      </a:r>
                      <a:endParaRPr lang="en-US" b="1" dirty="0">
                        <a:solidFill>
                          <a:srgbClr val="002060"/>
                        </a:solidFill>
                        <a:latin typeface="Georgi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2060"/>
                          </a:solidFill>
                          <a:latin typeface="Georgia" pitchFamily="18" charset="0"/>
                        </a:rPr>
                        <a:t>% Change</a:t>
                      </a:r>
                      <a:r>
                        <a:rPr lang="en-US" b="1" baseline="0" dirty="0" smtClean="0">
                          <a:solidFill>
                            <a:srgbClr val="002060"/>
                          </a:solidFill>
                          <a:latin typeface="Georgia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b="1" baseline="0" dirty="0" smtClean="0">
                          <a:solidFill>
                            <a:srgbClr val="002060"/>
                          </a:solidFill>
                          <a:latin typeface="Georgia" pitchFamily="18" charset="0"/>
                        </a:rPr>
                        <a:t>As Compared to </a:t>
                      </a:r>
                    </a:p>
                    <a:p>
                      <a:pPr algn="ctr"/>
                      <a:r>
                        <a:rPr lang="en-US" b="1" baseline="0" dirty="0" smtClean="0">
                          <a:solidFill>
                            <a:srgbClr val="002060"/>
                          </a:solidFill>
                          <a:latin typeface="Georgia" pitchFamily="18" charset="0"/>
                        </a:rPr>
                        <a:t>31 January 2013</a:t>
                      </a:r>
                      <a:endParaRPr lang="en-US" b="1" dirty="0">
                        <a:solidFill>
                          <a:srgbClr val="002060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</a:tr>
              <a:tr h="565688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2060"/>
                          </a:solidFill>
                          <a:latin typeface="Georgia" pitchFamily="18" charset="0"/>
                        </a:rPr>
                        <a:t>Annual Fund</a:t>
                      </a:r>
                      <a:endParaRPr lang="en-US" b="1" dirty="0">
                        <a:solidFill>
                          <a:srgbClr val="002060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$57.4</a:t>
                      </a:r>
                      <a:r>
                        <a:rPr lang="en-US" baseline="0" dirty="0" smtClean="0">
                          <a:solidFill>
                            <a:srgbClr val="002060"/>
                          </a:solidFill>
                        </a:rPr>
                        <a:t> million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5.8%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</a:tr>
              <a:tr h="565688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2060"/>
                          </a:solidFill>
                          <a:latin typeface="Georgia" pitchFamily="18" charset="0"/>
                        </a:rPr>
                        <a:t>PolioPlus</a:t>
                      </a:r>
                      <a:endParaRPr lang="en-US" b="1" dirty="0">
                        <a:solidFill>
                          <a:srgbClr val="002060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$19.4</a:t>
                      </a:r>
                      <a:r>
                        <a:rPr lang="en-US" baseline="0" dirty="0" smtClean="0">
                          <a:solidFill>
                            <a:srgbClr val="002060"/>
                          </a:solidFill>
                        </a:rPr>
                        <a:t> million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27.5%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</a:tr>
              <a:tr h="565688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2060"/>
                          </a:solidFill>
                          <a:latin typeface="Georgia" pitchFamily="18" charset="0"/>
                        </a:rPr>
                        <a:t>Endowment Fund</a:t>
                      </a:r>
                      <a:endParaRPr lang="en-US" b="1" dirty="0">
                        <a:solidFill>
                          <a:srgbClr val="002060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$18.5 million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43.6%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</a:tr>
              <a:tr h="565688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2060"/>
                          </a:solidFill>
                          <a:latin typeface="Georgia" pitchFamily="18" charset="0"/>
                        </a:rPr>
                        <a:t>Total</a:t>
                      </a:r>
                      <a:endParaRPr lang="en-US" b="1" dirty="0">
                        <a:solidFill>
                          <a:srgbClr val="002060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$107.9</a:t>
                      </a:r>
                      <a:r>
                        <a:rPr lang="en-US" baseline="0" dirty="0" smtClean="0">
                          <a:solidFill>
                            <a:srgbClr val="002060"/>
                          </a:solidFill>
                        </a:rPr>
                        <a:t> million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16.2%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12090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solidFill>
            <a:srgbClr val="005DAA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Trends Overview &amp; Financial Update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2014 Coordinators &amp; Advisers Institute</a:t>
            </a:r>
          </a:p>
          <a:p>
            <a:r>
              <a:rPr lang="en-US" dirty="0" smtClean="0"/>
              <a:t>Chief Development Officer John Osterlund	</a:t>
            </a:r>
          </a:p>
          <a:p>
            <a:r>
              <a:rPr lang="en-US" dirty="0" smtClean="0"/>
              <a:t>Saturday 8 March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1701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RICommunications_white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Custom Design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B137A24AC66A04C8A9872F850E11153" ma:contentTypeVersion="0" ma:contentTypeDescription="Create a new document." ma:contentTypeScope="" ma:versionID="894cf0eee997355550609ffe52d471af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308BDE45-F4DB-4D78-8E71-0AD59D6EC46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9981AD3-F94A-4A23-B416-F1372F5EC7FB}">
  <ds:schemaRefs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1F9F62E2-B273-4052-A685-90994C40716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RICommunications_white.potx</Template>
  <TotalTime>19616</TotalTime>
  <Words>424</Words>
  <Application>Microsoft Macintosh PowerPoint</Application>
  <PresentationFormat>On-screen Show (4:3)</PresentationFormat>
  <Paragraphs>84</Paragraphs>
  <Slides>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RICommunications_white</vt:lpstr>
      <vt:lpstr>Custom Design</vt:lpstr>
      <vt:lpstr>2_Custom Design</vt:lpstr>
      <vt:lpstr>Trends Overview &amp; Financial Update</vt:lpstr>
      <vt:lpstr>FOUR FUNDRAISING CAMPAIGNS</vt:lpstr>
      <vt:lpstr>TREND ONE: ONLINE CONTRIBUTIONS (www.rotary.org/give)</vt:lpstr>
      <vt:lpstr>TREND TWO: ANNUAL FUND</vt:lpstr>
      <vt:lpstr>TREND THREE: ROTARY DIRECT</vt:lpstr>
      <vt:lpstr>TREND FOUR: PAUL HARRIS SOCIETY</vt:lpstr>
      <vt:lpstr>TREND FIVE: BEQUEST SOCIETY</vt:lpstr>
      <vt:lpstr>Contribution Performance First 7 Months of 2013-14</vt:lpstr>
      <vt:lpstr>Trends Overview &amp; Financial Update</vt:lpstr>
    </vt:vector>
  </TitlesOfParts>
  <Company>Rotary International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 WS-06</dc:creator>
  <cp:lastModifiedBy>Chang Antony</cp:lastModifiedBy>
  <cp:revision>641</cp:revision>
  <cp:lastPrinted>2014-02-27T14:08:31Z</cp:lastPrinted>
  <dcterms:created xsi:type="dcterms:W3CDTF">2010-04-16T20:11:30Z</dcterms:created>
  <dcterms:modified xsi:type="dcterms:W3CDTF">2014-08-10T07:37:17Z</dcterms:modified>
</cp:coreProperties>
</file>