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Default Extension="emf" ContentType="image/x-em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00" r:id="rId4"/>
    <p:sldMasterId id="2147483664" r:id="rId5"/>
    <p:sldMasterId id="2147483688" r:id="rId6"/>
    <p:sldMasterId id="2147483708" r:id="rId7"/>
  </p:sldMasterIdLst>
  <p:notesMasterIdLst>
    <p:notesMasterId r:id="rId16"/>
  </p:notesMasterIdLst>
  <p:handoutMasterIdLst>
    <p:handoutMasterId r:id="rId17"/>
  </p:handoutMasterIdLst>
  <p:sldIdLst>
    <p:sldId id="363" r:id="rId8"/>
    <p:sldId id="362" r:id="rId9"/>
    <p:sldId id="364" r:id="rId10"/>
    <p:sldId id="365" r:id="rId11"/>
    <p:sldId id="366" r:id="rId12"/>
    <p:sldId id="367" r:id="rId13"/>
    <p:sldId id="368" r:id="rId14"/>
    <p:sldId id="369" r:id="rId15"/>
  </p:sldIdLst>
  <p:sldSz cx="9144000" cy="6858000" type="screen4x3"/>
  <p:notesSz cx="7010400" cy="9296400"/>
  <p:defaultTextStyle>
    <a:defPPr>
      <a:defRPr lang="en-US"/>
    </a:defPPr>
    <a:lvl1pPr algn="l" rtl="0" eaLnBrk="0" fontAlgn="base" hangingPunct="0">
      <a:spcBef>
        <a:spcPct val="0"/>
      </a:spcBef>
      <a:spcAft>
        <a:spcPct val="0"/>
      </a:spcAft>
      <a:defRPr sz="2400" kern="1200">
        <a:solidFill>
          <a:schemeClr val="tx1"/>
        </a:solidFill>
        <a:latin typeface="Arial" charset="0"/>
        <a:ea typeface="ヒラギノ角ゴ Pro W3" charset="0"/>
        <a:cs typeface="ヒラギノ角ゴ Pro W3" charset="0"/>
      </a:defRPr>
    </a:lvl1pPr>
    <a:lvl2pPr marL="457200" algn="l" rtl="0" eaLnBrk="0" fontAlgn="base" hangingPunct="0">
      <a:spcBef>
        <a:spcPct val="0"/>
      </a:spcBef>
      <a:spcAft>
        <a:spcPct val="0"/>
      </a:spcAft>
      <a:defRPr sz="2400" kern="1200">
        <a:solidFill>
          <a:schemeClr val="tx1"/>
        </a:solidFill>
        <a:latin typeface="Arial" charset="0"/>
        <a:ea typeface="ヒラギノ角ゴ Pro W3" charset="0"/>
        <a:cs typeface="ヒラギノ角ゴ Pro W3" charset="0"/>
      </a:defRPr>
    </a:lvl2pPr>
    <a:lvl3pPr marL="914400" algn="l" rtl="0" eaLnBrk="0" fontAlgn="base" hangingPunct="0">
      <a:spcBef>
        <a:spcPct val="0"/>
      </a:spcBef>
      <a:spcAft>
        <a:spcPct val="0"/>
      </a:spcAft>
      <a:defRPr sz="2400" kern="1200">
        <a:solidFill>
          <a:schemeClr val="tx1"/>
        </a:solidFill>
        <a:latin typeface="Arial" charset="0"/>
        <a:ea typeface="ヒラギノ角ゴ Pro W3" charset="0"/>
        <a:cs typeface="ヒラギノ角ゴ Pro W3" charset="0"/>
      </a:defRPr>
    </a:lvl3pPr>
    <a:lvl4pPr marL="1371600" algn="l" rtl="0" eaLnBrk="0" fontAlgn="base" hangingPunct="0">
      <a:spcBef>
        <a:spcPct val="0"/>
      </a:spcBef>
      <a:spcAft>
        <a:spcPct val="0"/>
      </a:spcAft>
      <a:defRPr sz="2400" kern="1200">
        <a:solidFill>
          <a:schemeClr val="tx1"/>
        </a:solidFill>
        <a:latin typeface="Arial" charset="0"/>
        <a:ea typeface="ヒラギノ角ゴ Pro W3" charset="0"/>
        <a:cs typeface="ヒラギノ角ゴ Pro W3" charset="0"/>
      </a:defRPr>
    </a:lvl4pPr>
    <a:lvl5pPr marL="1828800" algn="l" rtl="0" eaLnBrk="0" fontAlgn="base" hangingPunct="0">
      <a:spcBef>
        <a:spcPct val="0"/>
      </a:spcBef>
      <a:spcAft>
        <a:spcPct val="0"/>
      </a:spcAft>
      <a:defRPr sz="2400" kern="1200">
        <a:solidFill>
          <a:schemeClr val="tx1"/>
        </a:solidFill>
        <a:latin typeface="Arial" charset="0"/>
        <a:ea typeface="ヒラギノ角ゴ Pro W3" charset="0"/>
        <a:cs typeface="ヒラギノ角ゴ Pro W3" charset="0"/>
      </a:defRPr>
    </a:lvl5pPr>
    <a:lvl6pPr marL="2286000" algn="l" defTabSz="457200" rtl="0" eaLnBrk="1" latinLnBrk="0" hangingPunct="1">
      <a:defRPr sz="2400" kern="1200">
        <a:solidFill>
          <a:schemeClr val="tx1"/>
        </a:solidFill>
        <a:latin typeface="Arial" charset="0"/>
        <a:ea typeface="ヒラギノ角ゴ Pro W3" charset="0"/>
        <a:cs typeface="ヒラギノ角ゴ Pro W3" charset="0"/>
      </a:defRPr>
    </a:lvl6pPr>
    <a:lvl7pPr marL="2743200" algn="l" defTabSz="457200" rtl="0" eaLnBrk="1" latinLnBrk="0" hangingPunct="1">
      <a:defRPr sz="2400" kern="1200">
        <a:solidFill>
          <a:schemeClr val="tx1"/>
        </a:solidFill>
        <a:latin typeface="Arial" charset="0"/>
        <a:ea typeface="ヒラギノ角ゴ Pro W3" charset="0"/>
        <a:cs typeface="ヒラギノ角ゴ Pro W3" charset="0"/>
      </a:defRPr>
    </a:lvl7pPr>
    <a:lvl8pPr marL="3200400" algn="l" defTabSz="457200" rtl="0" eaLnBrk="1" latinLnBrk="0" hangingPunct="1">
      <a:defRPr sz="2400" kern="1200">
        <a:solidFill>
          <a:schemeClr val="tx1"/>
        </a:solidFill>
        <a:latin typeface="Arial" charset="0"/>
        <a:ea typeface="ヒラギノ角ゴ Pro W3" charset="0"/>
        <a:cs typeface="ヒラギノ角ゴ Pro W3" charset="0"/>
      </a:defRPr>
    </a:lvl8pPr>
    <a:lvl9pPr marL="3657600" algn="l" defTabSz="457200" rtl="0" eaLnBrk="1" latinLnBrk="0" hangingPunct="1">
      <a:defRPr sz="2400" kern="1200">
        <a:solidFill>
          <a:schemeClr val="tx1"/>
        </a:solidFill>
        <a:latin typeface="Arial" charset="0"/>
        <a:ea typeface="ヒラギノ角ゴ Pro W3" charset="0"/>
        <a:cs typeface="ヒラギノ角ゴ Pro W3"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DAA"/>
    <a:srgbClr val="687D90"/>
    <a:srgbClr val="009999"/>
    <a:srgbClr val="872175"/>
    <a:srgbClr val="919295"/>
    <a:srgbClr val="FF7600"/>
    <a:srgbClr val="D91B5C"/>
    <a:srgbClr val="00AEEF"/>
    <a:srgbClr val="01B4E7"/>
    <a:srgbClr val="BCBDC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37" autoAdjust="0"/>
    <p:restoredTop sz="75266" autoAdjust="0"/>
  </p:normalViewPr>
  <p:slideViewPr>
    <p:cSldViewPr>
      <p:cViewPr varScale="1">
        <p:scale>
          <a:sx n="81" d="100"/>
          <a:sy n="81" d="100"/>
        </p:scale>
        <p:origin x="-1672" y="-104"/>
      </p:cViewPr>
      <p:guideLst>
        <p:guide orient="horz" pos="2160"/>
        <p:guide pos="2880"/>
      </p:guideLst>
    </p:cSldViewPr>
  </p:slideViewPr>
  <p:outlineViewPr>
    <p:cViewPr>
      <p:scale>
        <a:sx n="75" d="100"/>
        <a:sy n="75" d="100"/>
      </p:scale>
      <p:origin x="784" y="16296"/>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2.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notesMaster" Target="notesMasters/notesMaster1.xml"/><Relationship Id="rId17" Type="http://schemas.openxmlformats.org/officeDocument/2006/relationships/handoutMaster" Target="handoutMasters/handoutMaster1.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Master" Target="slideMasters/slideMaster2.xml"/><Relationship Id="rId6" Type="http://schemas.openxmlformats.org/officeDocument/2006/relationships/slideMaster" Target="slideMasters/slideMaster3.xml"/><Relationship Id="rId7" Type="http://schemas.openxmlformats.org/officeDocument/2006/relationships/slideMaster" Target="slideMasters/slideMaster4.xml"/><Relationship Id="rId8"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defTabSz="931863">
              <a:defRPr sz="1200">
                <a:latin typeface="Arial" pitchFamily="-107" charset="0"/>
                <a:ea typeface="ヒラギノ角ゴ Pro W3" pitchFamily="-107" charset="-128"/>
                <a:cs typeface="ヒラギノ角ゴ Pro W3" pitchFamily="-107" charset="-128"/>
              </a:defRPr>
            </a:lvl1pPr>
          </a:lstStyle>
          <a:p>
            <a:pPr>
              <a:defRPr/>
            </a:pPr>
            <a:endParaRPr lang="en-US"/>
          </a:p>
        </p:txBody>
      </p:sp>
      <p:sp>
        <p:nvSpPr>
          <p:cNvPr id="19459" name="Rectangle 3"/>
          <p:cNvSpPr>
            <a:spLocks noGrp="1" noChangeArrowheads="1"/>
          </p:cNvSpPr>
          <p:nvPr>
            <p:ph type="dt" sz="quarter" idx="1"/>
          </p:nvPr>
        </p:nvSpPr>
        <p:spPr bwMode="auto">
          <a:xfrm>
            <a:off x="3971925"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lgn="r" defTabSz="931863">
              <a:defRPr sz="1200">
                <a:latin typeface="Arial" pitchFamily="-107" charset="0"/>
                <a:ea typeface="ヒラギノ角ゴ Pro W3" pitchFamily="-107" charset="-128"/>
                <a:cs typeface="ヒラギノ角ゴ Pro W3" pitchFamily="-107" charset="-128"/>
              </a:defRPr>
            </a:lvl1pPr>
          </a:lstStyle>
          <a:p>
            <a:pPr>
              <a:defRPr/>
            </a:pPr>
            <a:endParaRPr lang="en-US"/>
          </a:p>
        </p:txBody>
      </p:sp>
      <p:sp>
        <p:nvSpPr>
          <p:cNvPr id="19460" name="Rectangle 4"/>
          <p:cNvSpPr>
            <a:spLocks noGrp="1" noChangeArrowheads="1"/>
          </p:cNvSpPr>
          <p:nvPr>
            <p:ph type="ftr" sz="quarter" idx="2"/>
          </p:nvPr>
        </p:nvSpPr>
        <p:spPr bwMode="auto">
          <a:xfrm>
            <a:off x="0" y="8831263"/>
            <a:ext cx="3038475" cy="465137"/>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defTabSz="931863">
              <a:defRPr sz="1200">
                <a:latin typeface="Arial" pitchFamily="-107" charset="0"/>
                <a:ea typeface="ヒラギノ角ゴ Pro W3" pitchFamily="-107" charset="-128"/>
                <a:cs typeface="ヒラギノ角ゴ Pro W3" pitchFamily="-107" charset="-128"/>
              </a:defRPr>
            </a:lvl1pPr>
          </a:lstStyle>
          <a:p>
            <a:pPr>
              <a:defRPr/>
            </a:pPr>
            <a:endParaRPr lang="en-US"/>
          </a:p>
        </p:txBody>
      </p:sp>
      <p:sp>
        <p:nvSpPr>
          <p:cNvPr id="19461" name="Rectangle 5"/>
          <p:cNvSpPr>
            <a:spLocks noGrp="1" noChangeArrowheads="1"/>
          </p:cNvSpPr>
          <p:nvPr>
            <p:ph type="sldNum" sz="quarter" idx="3"/>
          </p:nvPr>
        </p:nvSpPr>
        <p:spPr bwMode="auto">
          <a:xfrm>
            <a:off x="3971925" y="8831263"/>
            <a:ext cx="3038475" cy="465137"/>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lgn="r" defTabSz="931863">
              <a:defRPr sz="1200" smtClean="0"/>
            </a:lvl1pPr>
          </a:lstStyle>
          <a:p>
            <a:pPr>
              <a:defRPr/>
            </a:pPr>
            <a:fld id="{5E2A8F52-5D5E-F348-8971-795E9819BC5C}" type="slidenum">
              <a:rPr lang="en-US"/>
              <a:pPr>
                <a:defRPr/>
              </a:pPr>
              <a:t>‹#›</a:t>
            </a:fld>
            <a:endParaRPr lang="en-US"/>
          </a:p>
        </p:txBody>
      </p:sp>
    </p:spTree>
    <p:extLst>
      <p:ext uri="{BB962C8B-B14F-4D97-AF65-F5344CB8AC3E}">
        <p14:creationId xmlns:p14="http://schemas.microsoft.com/office/powerpoint/2010/main" val="26480154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defTabSz="931863">
              <a:defRPr sz="1200">
                <a:latin typeface="Arial" pitchFamily="-107" charset="0"/>
                <a:ea typeface="ヒラギノ角ゴ Pro W3" pitchFamily="-107" charset="-128"/>
                <a:cs typeface="ヒラギノ角ゴ Pro W3" pitchFamily="-107" charset="-128"/>
              </a:defRPr>
            </a:lvl1pPr>
          </a:lstStyle>
          <a:p>
            <a:pPr>
              <a:defRPr/>
            </a:pPr>
            <a:endParaRPr lang="en-US"/>
          </a:p>
        </p:txBody>
      </p:sp>
      <p:sp>
        <p:nvSpPr>
          <p:cNvPr id="3075" name="Rectangle 3"/>
          <p:cNvSpPr>
            <a:spLocks noGrp="1" noChangeArrowheads="1"/>
          </p:cNvSpPr>
          <p:nvPr>
            <p:ph type="dt" idx="1"/>
          </p:nvPr>
        </p:nvSpPr>
        <p:spPr bwMode="auto">
          <a:xfrm>
            <a:off x="3971925" y="0"/>
            <a:ext cx="3038475" cy="465138"/>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lvl1pPr algn="r" defTabSz="931863">
              <a:defRPr sz="1200">
                <a:latin typeface="Arial" pitchFamily="-107" charset="0"/>
                <a:ea typeface="ヒラギノ角ゴ Pro W3" pitchFamily="-107" charset="-128"/>
                <a:cs typeface="ヒラギノ角ゴ Pro W3" pitchFamily="-107" charset="-128"/>
              </a:defRPr>
            </a:lvl1pPr>
          </a:lstStyle>
          <a:p>
            <a:pPr>
              <a:defRPr/>
            </a:pPr>
            <a:endParaRPr lang="en-US"/>
          </a:p>
        </p:txBody>
      </p:sp>
      <p:sp>
        <p:nvSpPr>
          <p:cNvPr id="15364"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ma14="http://schemas.microsoft.com/office/mac/drawingml/2011/main" val="1"/>
            </a:ext>
          </a:extLst>
        </p:spPr>
      </p:sp>
      <p:sp>
        <p:nvSpPr>
          <p:cNvPr id="3077" name="Rectangle 5"/>
          <p:cNvSpPr>
            <a:spLocks noGrp="1" noChangeArrowheads="1"/>
          </p:cNvSpPr>
          <p:nvPr>
            <p:ph type="body" sz="quarter" idx="3"/>
          </p:nvPr>
        </p:nvSpPr>
        <p:spPr bwMode="auto">
          <a:xfrm>
            <a:off x="935038" y="4416425"/>
            <a:ext cx="5140325" cy="4183063"/>
          </a:xfrm>
          <a:prstGeom prst="rect">
            <a:avLst/>
          </a:prstGeom>
          <a:noFill/>
          <a:ln w="9525">
            <a:noFill/>
            <a:miter lim="800000"/>
            <a:headEnd/>
            <a:tailEnd/>
          </a:ln>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defTabSz="931863">
              <a:defRPr sz="1200">
                <a:latin typeface="Arial" pitchFamily="-107" charset="0"/>
                <a:ea typeface="ヒラギノ角ゴ Pro W3" pitchFamily="-107" charset="-128"/>
                <a:cs typeface="ヒラギノ角ゴ Pro W3" pitchFamily="-107" charset="-128"/>
              </a:defRPr>
            </a:lvl1pPr>
          </a:lstStyle>
          <a:p>
            <a:pPr>
              <a:defRPr/>
            </a:pPr>
            <a:endParaRPr lang="en-US"/>
          </a:p>
        </p:txBody>
      </p:sp>
      <p:sp>
        <p:nvSpPr>
          <p:cNvPr id="3079"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p:spPr>
        <p:txBody>
          <a:bodyPr vert="horz" wrap="square" lIns="93177" tIns="46589" rIns="93177" bIns="46589" numCol="1" anchor="b" anchorCtr="0" compatLnSpc="1">
            <a:prstTxWarp prst="textNoShape">
              <a:avLst/>
            </a:prstTxWarp>
          </a:bodyPr>
          <a:lstStyle>
            <a:lvl1pPr algn="r" defTabSz="931863">
              <a:defRPr sz="1200" smtClean="0"/>
            </a:lvl1pPr>
          </a:lstStyle>
          <a:p>
            <a:pPr>
              <a:defRPr/>
            </a:pPr>
            <a:fld id="{A921F9F1-0516-7249-8BD1-DDD6B224F66A}" type="slidenum">
              <a:rPr lang="en-US"/>
              <a:pPr>
                <a:defRPr/>
              </a:pPr>
              <a:t>‹#›</a:t>
            </a:fld>
            <a:endParaRPr lang="en-US"/>
          </a:p>
        </p:txBody>
      </p:sp>
    </p:spTree>
    <p:extLst>
      <p:ext uri="{BB962C8B-B14F-4D97-AF65-F5344CB8AC3E}">
        <p14:creationId xmlns:p14="http://schemas.microsoft.com/office/powerpoint/2010/main" val="26366409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107" charset="0"/>
        <a:ea typeface="ヒラギノ角ゴ Pro W3" pitchFamily="-107" charset="-128"/>
        <a:cs typeface="ヒラギノ角ゴ Pro W3" pitchFamily="-107" charset="-128"/>
      </a:defRPr>
    </a:lvl1pPr>
    <a:lvl2pPr marL="457200" algn="l" rtl="0" eaLnBrk="0" fontAlgn="base" hangingPunct="0">
      <a:spcBef>
        <a:spcPct val="30000"/>
      </a:spcBef>
      <a:spcAft>
        <a:spcPct val="0"/>
      </a:spcAft>
      <a:defRPr sz="1200" kern="1200">
        <a:solidFill>
          <a:schemeClr val="tx1"/>
        </a:solidFill>
        <a:latin typeface="Arial" pitchFamily="-107" charset="0"/>
        <a:ea typeface="ヒラギノ角ゴ Pro W3" pitchFamily="-107" charset="-128"/>
        <a:cs typeface="ヒラギノ角ゴ Pro W3" pitchFamily="-107" charset="-128"/>
      </a:defRPr>
    </a:lvl2pPr>
    <a:lvl3pPr marL="914400" algn="l" rtl="0" eaLnBrk="0" fontAlgn="base" hangingPunct="0">
      <a:spcBef>
        <a:spcPct val="30000"/>
      </a:spcBef>
      <a:spcAft>
        <a:spcPct val="0"/>
      </a:spcAft>
      <a:defRPr sz="1200" kern="1200">
        <a:solidFill>
          <a:schemeClr val="tx1"/>
        </a:solidFill>
        <a:latin typeface="Arial" pitchFamily="-107" charset="0"/>
        <a:ea typeface="ヒラギノ角ゴ Pro W3" pitchFamily="-107" charset="-128"/>
        <a:cs typeface="ヒラギノ角ゴ Pro W3" pitchFamily="-107" charset="-128"/>
      </a:defRPr>
    </a:lvl3pPr>
    <a:lvl4pPr marL="1371600" algn="l" rtl="0" eaLnBrk="0" fontAlgn="base" hangingPunct="0">
      <a:spcBef>
        <a:spcPct val="30000"/>
      </a:spcBef>
      <a:spcAft>
        <a:spcPct val="0"/>
      </a:spcAft>
      <a:defRPr sz="1200" kern="1200">
        <a:solidFill>
          <a:schemeClr val="tx1"/>
        </a:solidFill>
        <a:latin typeface="Arial" pitchFamily="-107" charset="0"/>
        <a:ea typeface="ヒラギノ角ゴ Pro W3" pitchFamily="-107" charset="-128"/>
        <a:cs typeface="ヒラギノ角ゴ Pro W3" pitchFamily="-107" charset="-128"/>
      </a:defRPr>
    </a:lvl4pPr>
    <a:lvl5pPr marL="1828800" algn="l" rtl="0" eaLnBrk="0" fontAlgn="base" hangingPunct="0">
      <a:spcBef>
        <a:spcPct val="30000"/>
      </a:spcBef>
      <a:spcAft>
        <a:spcPct val="0"/>
      </a:spcAft>
      <a:defRPr sz="1200" kern="1200">
        <a:solidFill>
          <a:schemeClr val="tx1"/>
        </a:solidFill>
        <a:latin typeface="Arial" pitchFamily="-107" charset="0"/>
        <a:ea typeface="ヒラギノ角ゴ Pro W3" pitchFamily="-107" charset="-128"/>
        <a:cs typeface="ヒラギノ角ゴ Pro W3" pitchFamily="-107"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A921F9F1-0516-7249-8BD1-DDD6B224F66A}" type="slidenum">
              <a:rPr lang="en-US" smtClean="0"/>
              <a:pPr>
                <a:defRPr/>
              </a:pPr>
              <a:t>1</a:t>
            </a:fld>
            <a:endParaRPr lang="en-US"/>
          </a:p>
        </p:txBody>
      </p:sp>
    </p:spTree>
    <p:extLst>
      <p:ext uri="{BB962C8B-B14F-4D97-AF65-F5344CB8AC3E}">
        <p14:creationId xmlns:p14="http://schemas.microsoft.com/office/powerpoint/2010/main" val="17379734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effectLst/>
                <a:latin typeface="Arial" pitchFamily="-107" charset="0"/>
                <a:ea typeface="ヒラギノ角ゴ Pro W3" pitchFamily="-107" charset="-128"/>
                <a:cs typeface="ヒラギノ角ゴ Pro W3" pitchFamily="-107" charset="-128"/>
              </a:rPr>
              <a:t>Good morning! I appreciate having the opportunity to share with you where we are with the new grant model, which launched on 1 July. I’ll start with the basics. Including me, we have 52 staff back in Evanston helping districts apply for the new grants and close out the old, and we have been busy. In district grants 421 districts have applied, and of those, TRF has approved 388. Districts have until May 15</a:t>
            </a:r>
            <a:r>
              <a:rPr lang="en-US" sz="1200" kern="1200" baseline="30000" dirty="0" smtClean="0">
                <a:solidFill>
                  <a:schemeClr val="tx1"/>
                </a:solidFill>
                <a:effectLst/>
                <a:latin typeface="Arial" pitchFamily="-107" charset="0"/>
                <a:ea typeface="ヒラギノ角ゴ Pro W3" pitchFamily="-107" charset="-128"/>
                <a:cs typeface="ヒラギノ角ゴ Pro W3" pitchFamily="-107" charset="-128"/>
              </a:rPr>
              <a:t>th</a:t>
            </a:r>
            <a:r>
              <a:rPr lang="en-US" sz="1200" kern="1200" dirty="0" smtClean="0">
                <a:solidFill>
                  <a:schemeClr val="tx1"/>
                </a:solidFill>
                <a:effectLst/>
                <a:latin typeface="Arial" pitchFamily="-107" charset="0"/>
                <a:ea typeface="ヒラギノ角ゴ Pro W3" pitchFamily="-107" charset="-128"/>
                <a:cs typeface="ヒラギノ角ゴ Pro W3" pitchFamily="-107" charset="-128"/>
              </a:rPr>
              <a:t>, 2014 to apply for this year’s grant, however, every year we have some districts that choose not apply for a variety of reasons. It is taking us 37 days to process these applications from submission to payment. This is a big improvement over the pilot average, which was 47 days. Our goal is to reduce this even further to 10 business days.</a:t>
            </a:r>
          </a:p>
          <a:p>
            <a:endParaRPr lang="en-US" dirty="0"/>
          </a:p>
        </p:txBody>
      </p:sp>
      <p:sp>
        <p:nvSpPr>
          <p:cNvPr id="4" name="Slide Number Placeholder 3"/>
          <p:cNvSpPr>
            <a:spLocks noGrp="1"/>
          </p:cNvSpPr>
          <p:nvPr>
            <p:ph type="sldNum" sz="quarter" idx="10"/>
          </p:nvPr>
        </p:nvSpPr>
        <p:spPr/>
        <p:txBody>
          <a:bodyPr/>
          <a:lstStyle/>
          <a:p>
            <a:pPr>
              <a:defRPr/>
            </a:pPr>
            <a:fld id="{A921F9F1-0516-7249-8BD1-DDD6B224F66A}" type="slidenum">
              <a:rPr lang="en-US" smtClean="0"/>
              <a:pPr>
                <a:defRPr/>
              </a:pPr>
              <a:t>2</a:t>
            </a:fld>
            <a:endParaRPr lang="en-US"/>
          </a:p>
        </p:txBody>
      </p:sp>
    </p:spTree>
    <p:extLst>
      <p:ext uri="{BB962C8B-B14F-4D97-AF65-F5344CB8AC3E}">
        <p14:creationId xmlns:p14="http://schemas.microsoft.com/office/powerpoint/2010/main" val="21965962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Arial" pitchFamily="-107" charset="0"/>
                <a:ea typeface="ヒラギノ角ゴ Pro W3" pitchFamily="-107" charset="-128"/>
                <a:cs typeface="ヒラギノ角ゴ Pro W3" pitchFamily="-107" charset="-128"/>
              </a:rPr>
              <a:t>Global grants are also looking good. We’ve received 792 applications, of which we’ve approved 430. These grants include 35 VTTs and 126 scholarships. We’ve averaging 60 days from submission to payment, a dramatic improvement over the 195 days it took during the pilot. Our goal is 40 days.</a:t>
            </a:r>
          </a:p>
          <a:p>
            <a:endParaRPr lang="en-US" sz="1200" kern="1200" dirty="0" smtClean="0">
              <a:solidFill>
                <a:schemeClr val="tx1"/>
              </a:solidFill>
              <a:effectLst/>
              <a:latin typeface="Arial" pitchFamily="-107" charset="0"/>
              <a:ea typeface="ヒラギノ角ゴ Pro W3" pitchFamily="-107" charset="-128"/>
              <a:cs typeface="ヒラギノ角ゴ Pro W3" pitchFamily="-107" charset="-128"/>
            </a:endParaRPr>
          </a:p>
          <a:p>
            <a:r>
              <a:rPr lang="en-US" sz="1200" kern="1200" dirty="0" smtClean="0">
                <a:solidFill>
                  <a:schemeClr val="tx1"/>
                </a:solidFill>
                <a:effectLst/>
                <a:latin typeface="Arial" pitchFamily="-107" charset="0"/>
                <a:ea typeface="ヒラギノ角ゴ Pro W3" pitchFamily="-107" charset="-128"/>
                <a:cs typeface="ヒラギノ角ゴ Pro W3" pitchFamily="-107" charset="-128"/>
              </a:rPr>
              <a:t>Now I wish I could say that we’re able to approve every global grant application we receive. Unfortunately, 10% of what we receive does not fit the criteria and the sponsors are unable to make the changes necessary to make the project or scholarship eligible for global grant funding. We expect that this average will improve as people become more comfortable with grant requirements. But we could use your help. Global grants are not matching grants, and many people who have received lots of TRF funding over the years need to rethink their projects before applying for a global grant. Some matching grant projects are appropriate for district grants, while others are appropriate for global grants. Of course everyone wants the matching funds, so they frequently try for global grant funding even when they know the project isn’t eligible. The ineligible request we see the most is to purchase a van, clearly label it with the Rotary wheel, and donate it to a worthy organization. The organization then uses the van and Rotary garners publicity whenever people see the wheel in traffic. This is a good project, but it does not produce results within the areas of focus. It is perfect for district grant funding. If your districts want a grant to buy a van, please advise them to pursue district grant funding, not global grant funding. We’ll see that global grant denial rate come down.</a:t>
            </a:r>
          </a:p>
          <a:p>
            <a:endParaRPr lang="en-US" dirty="0"/>
          </a:p>
        </p:txBody>
      </p:sp>
      <p:sp>
        <p:nvSpPr>
          <p:cNvPr id="4" name="Slide Number Placeholder 3"/>
          <p:cNvSpPr>
            <a:spLocks noGrp="1"/>
          </p:cNvSpPr>
          <p:nvPr>
            <p:ph type="sldNum" sz="quarter" idx="10"/>
          </p:nvPr>
        </p:nvSpPr>
        <p:spPr/>
        <p:txBody>
          <a:bodyPr/>
          <a:lstStyle/>
          <a:p>
            <a:pPr>
              <a:defRPr/>
            </a:pPr>
            <a:fld id="{A921F9F1-0516-7249-8BD1-DDD6B224F66A}" type="slidenum">
              <a:rPr lang="en-US" smtClean="0"/>
              <a:pPr>
                <a:defRPr/>
              </a:pPr>
              <a:t>3</a:t>
            </a:fld>
            <a:endParaRPr lang="en-US"/>
          </a:p>
        </p:txBody>
      </p:sp>
    </p:spTree>
    <p:extLst>
      <p:ext uri="{BB962C8B-B14F-4D97-AF65-F5344CB8AC3E}">
        <p14:creationId xmlns:p14="http://schemas.microsoft.com/office/powerpoint/2010/main" val="9509195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effectLst/>
                <a:latin typeface="Arial" pitchFamily="-107" charset="0"/>
                <a:ea typeface="ヒラギノ角ゴ Pro W3" pitchFamily="-107" charset="-128"/>
                <a:cs typeface="ヒラギノ角ゴ Pro W3" pitchFamily="-107" charset="-128"/>
              </a:rPr>
              <a:t>When people have eligibility questions, the best resource is the area of focus policy statements. These are available on the website. They clearly describe what is and is not eligible within each area of focus. For example, economic &amp; community development sounds like a very broad area of focus, right? After all, what wouldn’t fit within “community development”? In fact, economic &amp; community development relates to activities aimed at lifting communities out of poverty. It is quite specific. You can find details in the area of focus policy statements.</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kern="1200" dirty="0" smtClean="0">
              <a:solidFill>
                <a:schemeClr val="tx1"/>
              </a:solidFill>
              <a:effectLst/>
              <a:latin typeface="Arial" pitchFamily="-107" charset="0"/>
              <a:ea typeface="ヒラギノ角ゴ Pro W3" pitchFamily="-107" charset="-128"/>
              <a:cs typeface="ヒラギノ角ゴ Pro W3" pitchFamily="-107" charset="-128"/>
            </a:endParaRPr>
          </a:p>
          <a:p>
            <a:r>
              <a:rPr lang="en-US" sz="1200" kern="1200" dirty="0" smtClean="0">
                <a:solidFill>
                  <a:schemeClr val="tx1"/>
                </a:solidFill>
                <a:effectLst/>
                <a:latin typeface="Arial" pitchFamily="-107" charset="0"/>
                <a:ea typeface="ヒラギノ角ゴ Pro W3" pitchFamily="-107" charset="-128"/>
                <a:cs typeface="ヒラギノ角ゴ Pro W3" pitchFamily="-107" charset="-128"/>
              </a:rPr>
              <a:t>Where are my friends from India? I have good news for you. During the pilot we struggled to find a way to make cataract camps eligible for global grant funding in India. Typically these sorts of camps would include a training component for medical personnel, but India’s situation is unique. They have highly skilled medical professionals who do not need additional training on these surgeries. We have now developed several cataract options in global grants that should work well for India. I am happy to provide you with details at the break.</a:t>
            </a:r>
          </a:p>
          <a:p>
            <a:endParaRPr lang="en-US" sz="1200" kern="1200" dirty="0" smtClean="0">
              <a:solidFill>
                <a:schemeClr val="tx1"/>
              </a:solidFill>
              <a:effectLst/>
              <a:latin typeface="Arial" pitchFamily="-107" charset="0"/>
              <a:ea typeface="ヒラギノ角ゴ Pro W3" pitchFamily="-107" charset="-128"/>
              <a:cs typeface="ヒラギノ角ゴ Pro W3" pitchFamily="-107" charset="-128"/>
            </a:endParaRPr>
          </a:p>
          <a:p>
            <a:r>
              <a:rPr lang="en-US" sz="1200" kern="1200" dirty="0" smtClean="0">
                <a:solidFill>
                  <a:schemeClr val="tx1"/>
                </a:solidFill>
                <a:effectLst/>
                <a:latin typeface="Arial" pitchFamily="-107" charset="0"/>
                <a:ea typeface="ヒラギノ角ゴ Pro W3" pitchFamily="-107" charset="-128"/>
                <a:cs typeface="ヒラギノ角ゴ Pro W3" pitchFamily="-107" charset="-128"/>
              </a:rPr>
              <a:t>Speaking of the areas of focus, disease prevention &amp; treatment is our top-funded area of focus, followed by economic &amp; community development. Water and sanitation is third, followed by basic education &amp; literacy and peace &amp; conflict resolution. TRF currently spends the least on maternal &amp; child health.</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sz="1200" kern="1200" dirty="0" smtClean="0">
              <a:solidFill>
                <a:schemeClr val="tx1"/>
              </a:solidFill>
              <a:effectLst/>
              <a:latin typeface="Arial" pitchFamily="-107" charset="0"/>
              <a:ea typeface="ヒラギノ角ゴ Pro W3" pitchFamily="-107" charset="-128"/>
              <a:cs typeface="ヒラギノ角ゴ Pro W3" pitchFamily="-107" charset="-128"/>
            </a:endParaRPr>
          </a:p>
          <a:p>
            <a:endParaRPr lang="en-US" dirty="0"/>
          </a:p>
        </p:txBody>
      </p:sp>
      <p:sp>
        <p:nvSpPr>
          <p:cNvPr id="4" name="Slide Number Placeholder 3"/>
          <p:cNvSpPr>
            <a:spLocks noGrp="1"/>
          </p:cNvSpPr>
          <p:nvPr>
            <p:ph type="sldNum" sz="quarter" idx="10"/>
          </p:nvPr>
        </p:nvSpPr>
        <p:spPr/>
        <p:txBody>
          <a:bodyPr/>
          <a:lstStyle/>
          <a:p>
            <a:pPr>
              <a:defRPr/>
            </a:pPr>
            <a:fld id="{A921F9F1-0516-7249-8BD1-DDD6B224F66A}" type="slidenum">
              <a:rPr lang="en-US" smtClean="0"/>
              <a:pPr>
                <a:defRPr/>
              </a:pPr>
              <a:t>4</a:t>
            </a:fld>
            <a:endParaRPr lang="en-US"/>
          </a:p>
        </p:txBody>
      </p:sp>
    </p:spTree>
    <p:extLst>
      <p:ext uri="{BB962C8B-B14F-4D97-AF65-F5344CB8AC3E}">
        <p14:creationId xmlns:p14="http://schemas.microsoft.com/office/powerpoint/2010/main" val="34615804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Arial" pitchFamily="-107" charset="0"/>
                <a:ea typeface="ヒラギノ角ゴ Pro W3" pitchFamily="-107" charset="-128"/>
                <a:cs typeface="ヒラギノ角ゴ Pro W3" pitchFamily="-107" charset="-128"/>
              </a:rPr>
              <a:t>So what do people think of the new grants model? We went to our pilot Rotarians and asked them what they thought after 3-1/2 years of working within the new grant model.</a:t>
            </a:r>
          </a:p>
          <a:p>
            <a:r>
              <a:rPr lang="en-US" sz="1200" kern="1200" dirty="0" smtClean="0">
                <a:solidFill>
                  <a:schemeClr val="tx1"/>
                </a:solidFill>
                <a:effectLst/>
                <a:latin typeface="Arial" pitchFamily="-107" charset="0"/>
                <a:ea typeface="ヒラギノ角ゴ Pro W3" pitchFamily="-107" charset="-128"/>
                <a:cs typeface="ヒラギノ角ゴ Pro W3" pitchFamily="-107" charset="-128"/>
              </a:rPr>
              <a:t>98% of the respondents indicate support for the new grant model. 90% feel the new grant model is an improvement over the old model, and even more – 93% - rate the new grant model as excellent, very good or good.</a:t>
            </a:r>
          </a:p>
          <a:p>
            <a:endParaRPr lang="en-US" sz="1200" kern="1200" dirty="0" smtClean="0">
              <a:solidFill>
                <a:schemeClr val="tx1"/>
              </a:solidFill>
              <a:effectLst/>
              <a:latin typeface="Arial" pitchFamily="-107" charset="0"/>
              <a:ea typeface="ヒラギノ角ゴ Pro W3" pitchFamily="-107" charset="-128"/>
              <a:cs typeface="ヒラギノ角ゴ Pro W3" pitchFamily="-107" charset="-128"/>
            </a:endParaRPr>
          </a:p>
          <a:p>
            <a:r>
              <a:rPr lang="en-US" sz="1200" kern="1200" dirty="0" smtClean="0">
                <a:solidFill>
                  <a:schemeClr val="tx1"/>
                </a:solidFill>
                <a:effectLst/>
                <a:latin typeface="Arial" pitchFamily="-107" charset="0"/>
                <a:ea typeface="ヒラギノ角ゴ Pro W3" pitchFamily="-107" charset="-128"/>
                <a:cs typeface="ヒラギノ角ゴ Pro W3" pitchFamily="-107" charset="-128"/>
              </a:rPr>
              <a:t>93% also rate district grants as excellent, very good or good.</a:t>
            </a:r>
          </a:p>
          <a:p>
            <a:endParaRPr lang="en-US" sz="1200" kern="1200" dirty="0" smtClean="0">
              <a:solidFill>
                <a:schemeClr val="tx1"/>
              </a:solidFill>
              <a:effectLst/>
              <a:latin typeface="Arial" pitchFamily="-107" charset="0"/>
              <a:ea typeface="ヒラギノ角ゴ Pro W3" pitchFamily="-107" charset="-128"/>
              <a:cs typeface="ヒラギノ角ゴ Pro W3" pitchFamily="-107" charset="-128"/>
            </a:endParaRPr>
          </a:p>
          <a:p>
            <a:r>
              <a:rPr lang="en-US" sz="1200" kern="1200" dirty="0" smtClean="0">
                <a:solidFill>
                  <a:schemeClr val="tx1"/>
                </a:solidFill>
                <a:effectLst/>
                <a:latin typeface="Arial" pitchFamily="-107" charset="0"/>
                <a:ea typeface="ヒラギノ角ゴ Pro W3" pitchFamily="-107" charset="-128"/>
                <a:cs typeface="ヒラギノ角ゴ Pro W3" pitchFamily="-107" charset="-128"/>
              </a:rPr>
              <a:t>Over half support the area of focus and sustainability requirements as they currently exist, but 36% support broader area of focus eligibility and 38% support a broader definition of sustainability.</a:t>
            </a:r>
          </a:p>
          <a:p>
            <a:endParaRPr lang="en-US" dirty="0"/>
          </a:p>
        </p:txBody>
      </p:sp>
      <p:sp>
        <p:nvSpPr>
          <p:cNvPr id="4" name="Slide Number Placeholder 3"/>
          <p:cNvSpPr>
            <a:spLocks noGrp="1"/>
          </p:cNvSpPr>
          <p:nvPr>
            <p:ph type="sldNum" sz="quarter" idx="10"/>
          </p:nvPr>
        </p:nvSpPr>
        <p:spPr/>
        <p:txBody>
          <a:bodyPr/>
          <a:lstStyle/>
          <a:p>
            <a:pPr>
              <a:defRPr/>
            </a:pPr>
            <a:fld id="{A921F9F1-0516-7249-8BD1-DDD6B224F66A}" type="slidenum">
              <a:rPr lang="en-US" smtClean="0"/>
              <a:pPr>
                <a:defRPr/>
              </a:pPr>
              <a:t>5</a:t>
            </a:fld>
            <a:endParaRPr lang="en-US"/>
          </a:p>
        </p:txBody>
      </p:sp>
    </p:spTree>
    <p:extLst>
      <p:ext uri="{BB962C8B-B14F-4D97-AF65-F5344CB8AC3E}">
        <p14:creationId xmlns:p14="http://schemas.microsoft.com/office/powerpoint/2010/main" val="20309087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effectLst/>
                <a:latin typeface="Arial" pitchFamily="-107" charset="0"/>
                <a:ea typeface="ヒラギノ角ゴ Pro W3" pitchFamily="-107" charset="-128"/>
                <a:cs typeface="ヒラギノ角ゴ Pro W3" pitchFamily="-107" charset="-128"/>
              </a:rPr>
              <a:t>62% have a favorable view of the new website and online application system, but 39% view it as fair or poor. The biggest areas of complaint are related to navigation issues and technical difficulties. Rest assured that we are working hard to address these, and you will see continued improvement throughout the next year.</a:t>
            </a:r>
          </a:p>
          <a:p>
            <a:endParaRPr lang="en-US" dirty="0"/>
          </a:p>
        </p:txBody>
      </p:sp>
      <p:sp>
        <p:nvSpPr>
          <p:cNvPr id="4" name="Slide Number Placeholder 3"/>
          <p:cNvSpPr>
            <a:spLocks noGrp="1"/>
          </p:cNvSpPr>
          <p:nvPr>
            <p:ph type="sldNum" sz="quarter" idx="10"/>
          </p:nvPr>
        </p:nvSpPr>
        <p:spPr/>
        <p:txBody>
          <a:bodyPr/>
          <a:lstStyle/>
          <a:p>
            <a:pPr>
              <a:defRPr/>
            </a:pPr>
            <a:fld id="{A921F9F1-0516-7249-8BD1-DDD6B224F66A}" type="slidenum">
              <a:rPr lang="en-US" smtClean="0"/>
              <a:pPr>
                <a:defRPr/>
              </a:pPr>
              <a:t>6</a:t>
            </a:fld>
            <a:endParaRPr lang="en-US"/>
          </a:p>
        </p:txBody>
      </p:sp>
    </p:spTree>
    <p:extLst>
      <p:ext uri="{BB962C8B-B14F-4D97-AF65-F5344CB8AC3E}">
        <p14:creationId xmlns:p14="http://schemas.microsoft.com/office/powerpoint/2010/main" val="7817037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Arial" pitchFamily="-107" charset="0"/>
                <a:ea typeface="ヒラギノ角ゴ Pro W3" pitchFamily="-107" charset="-128"/>
                <a:cs typeface="ヒラギノ角ゴ Pro W3" pitchFamily="-107" charset="-128"/>
              </a:rPr>
              <a:t>Finally, I wanted to talk a little bit about alumni. Under the new grant model, anyone who receives direct funding from a district or global grant is considered an alumnus. This is broadly defined to include scholars and vocational exchange participants.</a:t>
            </a:r>
          </a:p>
          <a:p>
            <a:endParaRPr lang="en-US" sz="1200" kern="1200" dirty="0" smtClean="0">
              <a:solidFill>
                <a:schemeClr val="tx1"/>
              </a:solidFill>
              <a:effectLst/>
              <a:latin typeface="Arial" pitchFamily="-107" charset="0"/>
              <a:ea typeface="ヒラギノ角ゴ Pro W3" pitchFamily="-107" charset="-128"/>
              <a:cs typeface="ヒラギノ角ゴ Pro W3" pitchFamily="-107" charset="-128"/>
            </a:endParaRPr>
          </a:p>
          <a:p>
            <a:r>
              <a:rPr lang="en-US" sz="1200" kern="1200" dirty="0" smtClean="0">
                <a:solidFill>
                  <a:schemeClr val="tx1"/>
                </a:solidFill>
                <a:effectLst/>
                <a:latin typeface="Arial" pitchFamily="-107" charset="0"/>
                <a:ea typeface="ヒラギノ角ゴ Pro W3" pitchFamily="-107" charset="-128"/>
                <a:cs typeface="ヒラギノ角ゴ Pro W3" pitchFamily="-107" charset="-128"/>
              </a:rPr>
              <a:t>So what does this mean in practice? When Rotarians select scholars and vocational training team members that is the time to discuss long-term involvement in Rotary. Let them know about the alumni activities in the district from the very start.</a:t>
            </a:r>
          </a:p>
          <a:p>
            <a:endParaRPr lang="en-US" sz="1200" kern="1200" dirty="0" smtClean="0">
              <a:solidFill>
                <a:schemeClr val="tx1"/>
              </a:solidFill>
              <a:effectLst/>
              <a:latin typeface="Arial" pitchFamily="-107" charset="0"/>
              <a:ea typeface="ヒラギノ角ゴ Pro W3" pitchFamily="-107" charset="-128"/>
              <a:cs typeface="ヒラギノ角ゴ Pro W3" pitchFamily="-107" charset="-128"/>
            </a:endParaRPr>
          </a:p>
          <a:p>
            <a:r>
              <a:rPr lang="en-US" sz="1200" kern="1200" dirty="0" smtClean="0">
                <a:solidFill>
                  <a:schemeClr val="tx1"/>
                </a:solidFill>
                <a:effectLst/>
                <a:latin typeface="Arial" pitchFamily="-107" charset="0"/>
                <a:ea typeface="ヒラギノ角ゴ Pro W3" pitchFamily="-107" charset="-128"/>
                <a:cs typeface="ヒラギノ角ゴ Pro W3" pitchFamily="-107" charset="-128"/>
              </a:rPr>
              <a:t>Many scholars and vocational exchange participants receive specialized training in an area of focus. These individuals can be resources to clubs and districts for future projects in this area.</a:t>
            </a:r>
          </a:p>
          <a:p>
            <a:r>
              <a:rPr lang="en-US" sz="1200" kern="1200" dirty="0" smtClean="0">
                <a:solidFill>
                  <a:schemeClr val="tx1"/>
                </a:solidFill>
                <a:effectLst/>
                <a:latin typeface="Arial" pitchFamily="-107" charset="0"/>
                <a:ea typeface="ヒラギノ角ゴ Pro W3" pitchFamily="-107" charset="-128"/>
                <a:cs typeface="ヒラギノ角ゴ Pro W3" pitchFamily="-107" charset="-128"/>
              </a:rPr>
              <a:t>We will ask districts to provide us with contact information for anyone traveling on district grant funds. Please encourage them to give it to us so we can stay in touch once they become alumni. It also allows us to enroll them in our blanket insurance policy. The Rotary Program Participation Survey (on Rotary.org) is the place to provide contact information for anyone who participated in any Rotary program, whether it’s new information on a recent district grant scholar or simply a change in address for a former Ambassadorial Scholar. This form must be completed by the program participant so they can authorize the use of their contact information for communication purposes.</a:t>
            </a:r>
            <a:endParaRPr lang="en-US" sz="1200" kern="1200" dirty="0">
              <a:solidFill>
                <a:schemeClr val="tx1"/>
              </a:solidFill>
              <a:effectLst/>
              <a:latin typeface="Arial" pitchFamily="-107" charset="0"/>
              <a:ea typeface="ヒラギノ角ゴ Pro W3" pitchFamily="-107" charset="-128"/>
              <a:cs typeface="ヒラギノ角ゴ Pro W3" pitchFamily="-107" charset="-128"/>
            </a:endParaRPr>
          </a:p>
        </p:txBody>
      </p:sp>
      <p:sp>
        <p:nvSpPr>
          <p:cNvPr id="4" name="Slide Number Placeholder 3"/>
          <p:cNvSpPr>
            <a:spLocks noGrp="1"/>
          </p:cNvSpPr>
          <p:nvPr>
            <p:ph type="sldNum" sz="quarter" idx="10"/>
          </p:nvPr>
        </p:nvSpPr>
        <p:spPr/>
        <p:txBody>
          <a:bodyPr/>
          <a:lstStyle/>
          <a:p>
            <a:pPr>
              <a:defRPr/>
            </a:pPr>
            <a:fld id="{A921F9F1-0516-7249-8BD1-DDD6B224F66A}" type="slidenum">
              <a:rPr lang="en-US" smtClean="0"/>
              <a:pPr>
                <a:defRPr/>
              </a:pPr>
              <a:t>7</a:t>
            </a:fld>
            <a:endParaRPr lang="en-US"/>
          </a:p>
        </p:txBody>
      </p:sp>
    </p:spTree>
    <p:extLst>
      <p:ext uri="{BB962C8B-B14F-4D97-AF65-F5344CB8AC3E}">
        <p14:creationId xmlns:p14="http://schemas.microsoft.com/office/powerpoint/2010/main" val="20641317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smtClean="0">
                <a:solidFill>
                  <a:schemeClr val="tx1"/>
                </a:solidFill>
                <a:effectLst/>
                <a:latin typeface="Arial" pitchFamily="-107" charset="0"/>
                <a:ea typeface="ヒラギノ角ゴ Pro W3" pitchFamily="-107" charset="-128"/>
                <a:cs typeface="ヒラギノ角ゴ Pro W3" pitchFamily="-107" charset="-128"/>
              </a:rPr>
              <a:t>Thank you again for having me here this morning.</a:t>
            </a:r>
          </a:p>
          <a:p>
            <a:endParaRPr lang="en-US"/>
          </a:p>
        </p:txBody>
      </p:sp>
      <p:sp>
        <p:nvSpPr>
          <p:cNvPr id="4" name="Slide Number Placeholder 3"/>
          <p:cNvSpPr>
            <a:spLocks noGrp="1"/>
          </p:cNvSpPr>
          <p:nvPr>
            <p:ph type="sldNum" sz="quarter" idx="10"/>
          </p:nvPr>
        </p:nvSpPr>
        <p:spPr/>
        <p:txBody>
          <a:bodyPr/>
          <a:lstStyle/>
          <a:p>
            <a:pPr>
              <a:defRPr/>
            </a:pPr>
            <a:fld id="{A921F9F1-0516-7249-8BD1-DDD6B224F66A}" type="slidenum">
              <a:rPr lang="en-US" smtClean="0"/>
              <a:pPr>
                <a:defRPr/>
              </a:pPr>
              <a:t>8</a:t>
            </a:fld>
            <a:endParaRPr lang="en-US"/>
          </a:p>
        </p:txBody>
      </p:sp>
    </p:spTree>
    <p:extLst>
      <p:ext uri="{BB962C8B-B14F-4D97-AF65-F5344CB8AC3E}">
        <p14:creationId xmlns:p14="http://schemas.microsoft.com/office/powerpoint/2010/main" val="33426973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Title 1"/>
          <p:cNvSpPr>
            <a:spLocks noGrp="1"/>
          </p:cNvSpPr>
          <p:nvPr>
            <p:ph type="ctrTitle" hasCustomPrompt="1"/>
          </p:nvPr>
        </p:nvSpPr>
        <p:spPr>
          <a:xfrm>
            <a:off x="-76200" y="3429000"/>
            <a:ext cx="9296400" cy="990600"/>
          </a:xfrm>
          <a:prstGeom prst="rect">
            <a:avLst/>
          </a:prstGeom>
          <a:solidFill>
            <a:srgbClr val="005DAA"/>
          </a:solidFill>
          <a:effectLst>
            <a:outerShdw blurRad="57150" dist="50800" dir="2700000" algn="tl" rotWithShape="0">
              <a:srgbClr val="000000">
                <a:alpha val="40000"/>
              </a:srgbClr>
            </a:outerShdw>
          </a:effectLst>
        </p:spPr>
        <p:txBody>
          <a:bodyPr lIns="548640" tIns="0" rIns="0" bIns="0" anchor="ctr" anchorCtr="0">
            <a:noAutofit/>
          </a:bodyPr>
          <a:lstStyle>
            <a:lvl1pPr algn="l">
              <a:defRPr sz="4400" b="0" i="0">
                <a:solidFill>
                  <a:schemeClr val="bg1"/>
                </a:solidFill>
                <a:latin typeface="Arial Narrow"/>
                <a:cs typeface="Arial Narrow"/>
              </a:defRPr>
            </a:lvl1pPr>
          </a:lstStyle>
          <a:p>
            <a:r>
              <a:rPr lang="en-US" dirty="0" smtClean="0"/>
              <a:t>MASTER TITLE STYLE</a:t>
            </a:r>
            <a:endParaRPr lang="en-US" dirty="0"/>
          </a:p>
        </p:txBody>
      </p:sp>
      <p:sp>
        <p:nvSpPr>
          <p:cNvPr id="8" name="Subtitle 2"/>
          <p:cNvSpPr>
            <a:spLocks noGrp="1"/>
          </p:cNvSpPr>
          <p:nvPr>
            <p:ph type="subTitle" idx="1" hasCustomPrompt="1"/>
          </p:nvPr>
        </p:nvSpPr>
        <p:spPr>
          <a:xfrm>
            <a:off x="533400" y="4535544"/>
            <a:ext cx="6400800" cy="1255656"/>
          </a:xfrm>
          <a:prstGeom prst="rect">
            <a:avLst/>
          </a:prstGeom>
        </p:spPr>
        <p:txBody>
          <a:bodyPr lIns="0" tIns="0" rIns="0" bIns="0">
            <a:normAutofit/>
          </a:bodyPr>
          <a:lstStyle>
            <a:lvl1pPr marL="0" indent="0" algn="l">
              <a:spcBef>
                <a:spcPts val="0"/>
              </a:spcBef>
              <a:buNone/>
              <a:defRPr sz="2000">
                <a:solidFill>
                  <a:schemeClr val="bg1"/>
                </a:solidFill>
                <a:latin typeface="Georgia"/>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Subject</a:t>
            </a:r>
          </a:p>
          <a:p>
            <a:r>
              <a:rPr lang="en-US" dirty="0" smtClean="0"/>
              <a:t>Presenter</a:t>
            </a:r>
          </a:p>
          <a:p>
            <a:r>
              <a:rPr lang="en-US" dirty="0" smtClean="0"/>
              <a:t>Date</a:t>
            </a:r>
            <a:endParaRPr lang="en-US" dirty="0"/>
          </a:p>
        </p:txBody>
      </p:sp>
    </p:spTree>
    <p:extLst>
      <p:ext uri="{BB962C8B-B14F-4D97-AF65-F5344CB8AC3E}">
        <p14:creationId xmlns:p14="http://schemas.microsoft.com/office/powerpoint/2010/main" val="1579918257"/>
      </p:ext>
    </p:extLst>
  </p:cSld>
  <p:clrMapOvr>
    <a:masterClrMapping/>
  </p:clrMapOvr>
  <p:timing>
    <p:tnLst>
      <p:par>
        <p:cTn xmlns:p14="http://schemas.microsoft.com/office/powerpoint/2010/mai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4" name="Rectangle 3"/>
          <p:cNvSpPr/>
          <p:nvPr userDrawn="1"/>
        </p:nvSpPr>
        <p:spPr>
          <a:xfrm>
            <a:off x="0" y="0"/>
            <a:ext cx="9144000" cy="6858000"/>
          </a:xfrm>
          <a:prstGeom prst="rect">
            <a:avLst/>
          </a:prstGeom>
          <a:noFill/>
          <a:ln w="1651">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userDrawn="1"/>
        </p:nvSpPr>
        <p:spPr>
          <a:xfrm>
            <a:off x="-76200" y="457200"/>
            <a:ext cx="9296400" cy="533400"/>
          </a:xfrm>
          <a:prstGeom prst="rect">
            <a:avLst/>
          </a:prstGeom>
          <a:solidFill>
            <a:srgbClr val="005DAA"/>
          </a:solidFill>
          <a:ln>
            <a:noFill/>
          </a:ln>
          <a:effectLst>
            <a:outerShdw blurRad="88900" dist="61087" dir="5400000"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hasCustomPrompt="1"/>
          </p:nvPr>
        </p:nvSpPr>
        <p:spPr>
          <a:xfrm>
            <a:off x="381000" y="457200"/>
            <a:ext cx="8763000" cy="533400"/>
          </a:xfrm>
          <a:prstGeom prst="rect">
            <a:avLst/>
          </a:prstGeom>
        </p:spPr>
        <p:txBody>
          <a:bodyPr lIns="0" tIns="0" rIns="0" bIns="0" anchor="ctr" anchorCtr="0"/>
          <a:lstStyle>
            <a:lvl1pPr algn="l">
              <a:defRPr sz="1800">
                <a:solidFill>
                  <a:schemeClr val="bg1"/>
                </a:solidFill>
                <a:latin typeface="Arial Narrow"/>
                <a:cs typeface="Arial Narrow"/>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219200"/>
            <a:ext cx="8229600" cy="4525963"/>
          </a:xfrm>
          <a:prstGeom prst="rect">
            <a:avLst/>
          </a:prstGeom>
        </p:spPr>
        <p:txBody>
          <a:bodyPr lIns="0" rIns="0"/>
          <a:lstStyle>
            <a:lvl1pPr marL="0" indent="0">
              <a:buFontTx/>
              <a:buNone/>
              <a:defRPr sz="1600" b="1" i="0">
                <a:solidFill>
                  <a:srgbClr val="687D90"/>
                </a:solidFill>
                <a:latin typeface="Georgia"/>
                <a:cs typeface="Georgia"/>
              </a:defRPr>
            </a:lvl1pPr>
            <a:lvl2pPr marL="0" indent="0">
              <a:buFontTx/>
              <a:buNone/>
              <a:defRPr sz="1600">
                <a:solidFill>
                  <a:srgbClr val="919295"/>
                </a:solidFill>
                <a:latin typeface="Georgia"/>
                <a:cs typeface="Georgia"/>
              </a:defRPr>
            </a:lvl2pPr>
            <a:lvl3pPr marL="0" indent="0">
              <a:buFontTx/>
              <a:buNone/>
              <a:defRPr sz="1600" b="1">
                <a:solidFill>
                  <a:srgbClr val="687D90"/>
                </a:solidFill>
                <a:latin typeface="Georgia"/>
                <a:cs typeface="Georgia"/>
              </a:defRPr>
            </a:lvl3pPr>
            <a:lvl4pPr marL="338328" indent="-219456">
              <a:buClr>
                <a:srgbClr val="005DAA"/>
              </a:buClr>
              <a:buFont typeface="Wingdings" charset="2"/>
              <a:buChar char="§"/>
              <a:defRPr sz="1600">
                <a:solidFill>
                  <a:srgbClr val="919295"/>
                </a:solidFill>
                <a:latin typeface="Georgia"/>
                <a:cs typeface="Georgia"/>
              </a:defRPr>
            </a:lvl4pPr>
            <a:lvl5pPr marL="228600" indent="-228600">
              <a:buFont typeface="Wingdings" charset="2"/>
              <a:buChar char="§"/>
              <a:defRPr sz="1600">
                <a:solidFill>
                  <a:srgbClr val="919295"/>
                </a:solidFill>
                <a:latin typeface="Georgia"/>
                <a:cs typeface="Georgia"/>
              </a:defRPr>
            </a:lvl5pPr>
          </a:lstStyle>
          <a:p>
            <a:pPr lvl="0"/>
            <a:r>
              <a:rPr lang="en-US" dirty="0" smtClean="0"/>
              <a:t>Click to edit Master text styles</a:t>
            </a:r>
          </a:p>
          <a:p>
            <a:pPr lvl="1"/>
            <a:r>
              <a:rPr lang="en-US" dirty="0" smtClean="0"/>
              <a:t>Second level</a:t>
            </a:r>
          </a:p>
          <a:p>
            <a:pPr lvl="1"/>
            <a:endParaRPr lang="en-US" dirty="0" smtClean="0"/>
          </a:p>
          <a:p>
            <a:pPr lvl="2"/>
            <a:r>
              <a:rPr lang="en-US" dirty="0" smtClean="0"/>
              <a:t>Third level</a:t>
            </a:r>
          </a:p>
          <a:p>
            <a:pPr lvl="3"/>
            <a:r>
              <a:rPr lang="en-US" dirty="0" smtClean="0"/>
              <a:t>Fourth level</a:t>
            </a:r>
          </a:p>
        </p:txBody>
      </p:sp>
    </p:spTree>
    <p:extLst>
      <p:ext uri="{BB962C8B-B14F-4D97-AF65-F5344CB8AC3E}">
        <p14:creationId xmlns:p14="http://schemas.microsoft.com/office/powerpoint/2010/main" val="3731817691"/>
      </p:ext>
    </p:extLst>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7469353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5" name="Rectangle 4"/>
          <p:cNvSpPr/>
          <p:nvPr userDrawn="1"/>
        </p:nvSpPr>
        <p:spPr>
          <a:xfrm>
            <a:off x="0" y="0"/>
            <a:ext cx="9144000" cy="6858000"/>
          </a:xfrm>
          <a:prstGeom prst="rect">
            <a:avLst/>
          </a:prstGeom>
          <a:noFill/>
          <a:ln w="1651">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userDrawn="1"/>
        </p:nvSpPr>
        <p:spPr>
          <a:xfrm>
            <a:off x="-152400" y="2667000"/>
            <a:ext cx="9525000" cy="1600200"/>
          </a:xfrm>
          <a:prstGeom prst="rect">
            <a:avLst/>
          </a:prstGeom>
          <a:solidFill>
            <a:srgbClr val="005DAA"/>
          </a:solidFill>
          <a:ln>
            <a:noFill/>
          </a:ln>
          <a:effectLst>
            <a:outerShdw blurRad="88900" dist="61087" dir="5400000" rotWithShape="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ctrTitle" hasCustomPrompt="1"/>
          </p:nvPr>
        </p:nvSpPr>
        <p:spPr>
          <a:xfrm>
            <a:off x="152400" y="2667000"/>
            <a:ext cx="8839200" cy="1600200"/>
          </a:xfrm>
          <a:prstGeom prst="rect">
            <a:avLst/>
          </a:prstGeom>
        </p:spPr>
        <p:txBody>
          <a:bodyPr lIns="0" tIns="0" rIns="0" bIns="0" anchor="ctr" anchorCtr="0"/>
          <a:lstStyle>
            <a:lvl1pPr>
              <a:defRPr sz="3200">
                <a:solidFill>
                  <a:schemeClr val="bg1"/>
                </a:solidFill>
                <a:latin typeface="Arial Narrow"/>
                <a:cs typeface="Arial Narrow"/>
              </a:defRPr>
            </a:lvl1pPr>
          </a:lstStyle>
          <a:p>
            <a:r>
              <a:rPr lang="en-US" dirty="0" smtClean="0"/>
              <a:t>CLICK TO EDIT MASTER TITLE STYLE</a:t>
            </a:r>
            <a:endParaRPr lang="en-US" dirty="0"/>
          </a:p>
        </p:txBody>
      </p:sp>
    </p:spTree>
    <p:extLst>
      <p:ext uri="{BB962C8B-B14F-4D97-AF65-F5344CB8AC3E}">
        <p14:creationId xmlns:p14="http://schemas.microsoft.com/office/powerpoint/2010/main" val="2811584667"/>
      </p:ext>
    </p:extLst>
  </p:cSld>
  <p:clrMapOvr>
    <a:masterClrMapping/>
  </p:clrMapOvr>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4" name="Rectangle 3"/>
          <p:cNvSpPr/>
          <p:nvPr userDrawn="1"/>
        </p:nvSpPr>
        <p:spPr>
          <a:xfrm>
            <a:off x="0" y="0"/>
            <a:ext cx="9144000" cy="6858000"/>
          </a:xfrm>
          <a:prstGeom prst="rect">
            <a:avLst/>
          </a:prstGeom>
          <a:noFill/>
          <a:ln w="1651">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6" name="Rectangle 5"/>
          <p:cNvSpPr/>
          <p:nvPr userDrawn="1"/>
        </p:nvSpPr>
        <p:spPr>
          <a:xfrm>
            <a:off x="-76200" y="457200"/>
            <a:ext cx="9296400" cy="533400"/>
          </a:xfrm>
          <a:prstGeom prst="rect">
            <a:avLst/>
          </a:prstGeom>
          <a:solidFill>
            <a:srgbClr val="005DAA"/>
          </a:solidFill>
          <a:ln>
            <a:noFill/>
          </a:ln>
          <a:effectLst>
            <a:outerShdw blurRad="88900" dist="61087" dir="5400000" rotWithShape="0">
              <a:srgbClr val="000000">
                <a:alpha val="25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prstClr val="white"/>
              </a:solidFill>
            </a:endParaRPr>
          </a:p>
        </p:txBody>
      </p:sp>
      <p:sp>
        <p:nvSpPr>
          <p:cNvPr id="2" name="Title 1"/>
          <p:cNvSpPr>
            <a:spLocks noGrp="1"/>
          </p:cNvSpPr>
          <p:nvPr>
            <p:ph type="title" hasCustomPrompt="1"/>
          </p:nvPr>
        </p:nvSpPr>
        <p:spPr>
          <a:xfrm>
            <a:off x="381000" y="457200"/>
            <a:ext cx="8763000" cy="533400"/>
          </a:xfrm>
          <a:prstGeom prst="rect">
            <a:avLst/>
          </a:prstGeom>
        </p:spPr>
        <p:txBody>
          <a:bodyPr lIns="0" tIns="0" rIns="0" bIns="0" anchor="ctr" anchorCtr="0"/>
          <a:lstStyle>
            <a:lvl1pPr algn="l">
              <a:defRPr sz="1800">
                <a:solidFill>
                  <a:schemeClr val="bg1"/>
                </a:solidFill>
                <a:latin typeface="Arial Narrow"/>
                <a:cs typeface="Arial Narrow"/>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219200"/>
            <a:ext cx="8229600" cy="4525963"/>
          </a:xfrm>
          <a:prstGeom prst="rect">
            <a:avLst/>
          </a:prstGeom>
        </p:spPr>
        <p:txBody>
          <a:bodyPr lIns="0" rIns="0"/>
          <a:lstStyle>
            <a:lvl1pPr marL="0" indent="0">
              <a:buFontTx/>
              <a:buNone/>
              <a:defRPr sz="1600" b="1" i="0">
                <a:solidFill>
                  <a:srgbClr val="687D90"/>
                </a:solidFill>
                <a:latin typeface="Georgia"/>
                <a:cs typeface="Georgia"/>
              </a:defRPr>
            </a:lvl1pPr>
            <a:lvl2pPr marL="0" indent="0">
              <a:buFontTx/>
              <a:buNone/>
              <a:defRPr sz="1600">
                <a:solidFill>
                  <a:srgbClr val="919295"/>
                </a:solidFill>
                <a:latin typeface="Georgia"/>
                <a:cs typeface="Georgia"/>
              </a:defRPr>
            </a:lvl2pPr>
            <a:lvl3pPr marL="0" indent="0">
              <a:buFontTx/>
              <a:buNone/>
              <a:defRPr sz="1600" b="1">
                <a:solidFill>
                  <a:srgbClr val="687D90"/>
                </a:solidFill>
                <a:latin typeface="Georgia"/>
                <a:cs typeface="Georgia"/>
              </a:defRPr>
            </a:lvl3pPr>
            <a:lvl4pPr marL="338328" indent="-219456">
              <a:buClr>
                <a:srgbClr val="005DAA"/>
              </a:buClr>
              <a:buFont typeface="Wingdings" charset="2"/>
              <a:buChar char="§"/>
              <a:defRPr sz="1600">
                <a:solidFill>
                  <a:srgbClr val="919295"/>
                </a:solidFill>
                <a:latin typeface="Georgia"/>
                <a:cs typeface="Georgia"/>
              </a:defRPr>
            </a:lvl4pPr>
            <a:lvl5pPr marL="228600" indent="-228600">
              <a:buFont typeface="Wingdings" charset="2"/>
              <a:buChar char="§"/>
              <a:defRPr sz="1600">
                <a:solidFill>
                  <a:srgbClr val="919295"/>
                </a:solidFill>
                <a:latin typeface="Georgia"/>
                <a:cs typeface="Georgia"/>
              </a:defRPr>
            </a:lvl5pPr>
          </a:lstStyle>
          <a:p>
            <a:pPr lvl="0"/>
            <a:r>
              <a:rPr lang="en-US" dirty="0" smtClean="0"/>
              <a:t>Click to edit Master text styles</a:t>
            </a:r>
          </a:p>
          <a:p>
            <a:pPr lvl="1"/>
            <a:r>
              <a:rPr lang="en-US" dirty="0" smtClean="0"/>
              <a:t>Second level</a:t>
            </a:r>
          </a:p>
          <a:p>
            <a:pPr lvl="1"/>
            <a:endParaRPr lang="en-US" dirty="0" smtClean="0"/>
          </a:p>
          <a:p>
            <a:pPr lvl="2"/>
            <a:r>
              <a:rPr lang="en-US" dirty="0" smtClean="0"/>
              <a:t>Third level</a:t>
            </a:r>
          </a:p>
          <a:p>
            <a:pPr lvl="3"/>
            <a:r>
              <a:rPr lang="en-US" dirty="0" smtClean="0"/>
              <a:t>Fourth level</a:t>
            </a:r>
          </a:p>
        </p:txBody>
      </p:sp>
    </p:spTree>
    <p:extLst>
      <p:ext uri="{BB962C8B-B14F-4D97-AF65-F5344CB8AC3E}">
        <p14:creationId xmlns:p14="http://schemas.microsoft.com/office/powerpoint/2010/main" val="4267330144"/>
      </p:ext>
    </p:extLst>
  </p:cSld>
  <p:clrMapOvr>
    <a:masterClrMapping/>
  </p:clrMapOvr>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0707146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emf"/><Relationship Id="rId4" Type="http://schemas.openxmlformats.org/officeDocument/2006/relationships/image" Target="../media/image2.emf"/><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4"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slideLayout" Target="../slideLayouts/slideLayout3.xml"/></Relationships>
</file>

<file path=ppt/slideMasters/_rels/slideMaster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theme" Target="../theme/theme3.xml"/><Relationship Id="rId3" Type="http://schemas.openxmlformats.org/officeDocument/2006/relationships/image" Target="../media/image1.emf"/></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4" Type="http://schemas.openxmlformats.org/officeDocument/2006/relationships/image" Target="../media/image4.png"/><Relationship Id="rId1" Type="http://schemas.openxmlformats.org/officeDocument/2006/relationships/slideLayout" Target="../slideLayouts/slideLayout5.xml"/><Relationship Id="rId2"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687D90"/>
        </a:solidFill>
        <a:effectLst/>
      </p:bgPr>
    </p:bg>
    <p:spTree>
      <p:nvGrpSpPr>
        <p:cNvPr id="1" name=""/>
        <p:cNvGrpSpPr/>
        <p:nvPr/>
      </p:nvGrpSpPr>
      <p:grpSpPr>
        <a:xfrm>
          <a:off x="0" y="0"/>
          <a:ext cx="0" cy="0"/>
          <a:chOff x="0" y="0"/>
          <a:chExt cx="0" cy="0"/>
        </a:xfrm>
      </p:grpSpPr>
      <p:sp>
        <p:nvSpPr>
          <p:cNvPr id="7" name="Rectangle 6"/>
          <p:cNvSpPr/>
          <p:nvPr userDrawn="1"/>
        </p:nvSpPr>
        <p:spPr>
          <a:xfrm>
            <a:off x="0" y="2"/>
            <a:ext cx="9144000" cy="6857998"/>
          </a:xfrm>
          <a:prstGeom prst="rect">
            <a:avLst/>
          </a:prstGeom>
          <a:solidFill>
            <a:srgbClr val="687D9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200" y="6165126"/>
            <a:ext cx="1371600" cy="514350"/>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62600" y="152400"/>
            <a:ext cx="3124200" cy="3124200"/>
          </a:xfrm>
          <a:prstGeom prst="rect">
            <a:avLst/>
          </a:prstGeom>
        </p:spPr>
      </p:pic>
    </p:spTree>
    <p:extLst>
      <p:ext uri="{BB962C8B-B14F-4D97-AF65-F5344CB8AC3E}">
        <p14:creationId xmlns:p14="http://schemas.microsoft.com/office/powerpoint/2010/main" val="3932967662"/>
      </p:ext>
    </p:extLst>
  </p:cSld>
  <p:clrMap bg1="lt1" tx1="dk1" bg2="lt2" tx2="dk2" accent1="accent1" accent2="accent2" accent3="accent3" accent4="accent4" accent5="accent5" accent6="accent6" hlink="hlink" folHlink="folHlink"/>
  <p:sldLayoutIdLst>
    <p:sldLayoutId id="2147483701" r:id="rId1"/>
  </p:sldLayoutIdLst>
  <p:timing>
    <p:tnLst>
      <p:par>
        <p:cTn xmlns:p14="http://schemas.microsoft.com/office/powerpoint/2010/main" id="1" dur="indefinite" restart="never" nodeType="tmRoot"/>
      </p:par>
    </p:tnLst>
  </p:timing>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 name="TextBox 4"/>
          <p:cNvSpPr txBox="1"/>
          <p:nvPr/>
        </p:nvSpPr>
        <p:spPr>
          <a:xfrm>
            <a:off x="7086600" y="6477000"/>
            <a:ext cx="1600200" cy="138499"/>
          </a:xfrm>
          <a:prstGeom prst="rect">
            <a:avLst/>
          </a:prstGeom>
          <a:noFill/>
        </p:spPr>
        <p:txBody>
          <a:bodyPr wrap="square" lIns="0" tIns="0" rIns="0" bIns="0" rtlCol="0">
            <a:spAutoFit/>
          </a:bodyPr>
          <a:lstStyle/>
          <a:p>
            <a:pPr algn="r"/>
            <a:r>
              <a:rPr lang="en-US" sz="900" dirty="0" smtClean="0">
                <a:solidFill>
                  <a:srgbClr val="BCBDC0"/>
                </a:solidFill>
                <a:latin typeface="Arial Narrow"/>
                <a:cs typeface="Arial Narrow"/>
              </a:rPr>
              <a:t>ROTARY</a:t>
            </a:r>
            <a:r>
              <a:rPr lang="en-US" sz="900" baseline="0" dirty="0" smtClean="0">
                <a:solidFill>
                  <a:srgbClr val="BCBDC0"/>
                </a:solidFill>
                <a:latin typeface="Arial Narrow"/>
                <a:cs typeface="Arial Narrow"/>
              </a:rPr>
              <a:t> GRANTS UPDATE</a:t>
            </a:r>
            <a:r>
              <a:rPr lang="en-US" sz="900" dirty="0" smtClean="0">
                <a:solidFill>
                  <a:srgbClr val="BCBDC0"/>
                </a:solidFill>
                <a:latin typeface="Arial Narrow"/>
                <a:cs typeface="Arial Narrow"/>
              </a:rPr>
              <a:t>  |  </a:t>
            </a:r>
            <a:fld id="{CF1A8821-C998-834A-B51E-54D54792926D}" type="slidenum">
              <a:rPr kumimoji="0" lang="en-US" sz="900" b="0" i="0" u="none" strike="noStrike" kern="1200" cap="none" spc="300" normalizeH="0" baseline="0" noProof="0" smtClean="0">
                <a:ln>
                  <a:noFill/>
                </a:ln>
                <a:solidFill>
                  <a:srgbClr val="BCBDC0"/>
                </a:solidFill>
                <a:effectLst/>
                <a:uLnTx/>
                <a:uFillTx/>
                <a:latin typeface="Arial Narrow"/>
                <a:ea typeface="ヒラギノ角ゴ Pro W3" charset="0"/>
                <a:cs typeface="Arial Narrow"/>
              </a:rPr>
              <a:pPr algn="r"/>
              <a:t>‹#›</a:t>
            </a:fld>
            <a:r>
              <a:rPr kumimoji="0" lang="en-US" sz="900" b="0" i="0" u="none" strike="noStrike" kern="1200" cap="none" spc="300" normalizeH="0" baseline="0" noProof="0" dirty="0" smtClean="0">
                <a:ln>
                  <a:noFill/>
                </a:ln>
                <a:solidFill>
                  <a:srgbClr val="BCBDC0"/>
                </a:solidFill>
                <a:effectLst/>
                <a:uLnTx/>
                <a:uFillTx/>
                <a:latin typeface="Arial Narrow"/>
                <a:ea typeface="ヒラギノ角ゴ Pro W3" charset="0"/>
                <a:cs typeface="Arial Narrow"/>
              </a:rPr>
              <a:t>  </a:t>
            </a:r>
            <a:endParaRPr lang="en-US" sz="900" dirty="0">
              <a:solidFill>
                <a:srgbClr val="958D85"/>
              </a:solidFill>
              <a:latin typeface="Arial Narrow"/>
              <a:cs typeface="Arial Narrow"/>
            </a:endParaRPr>
          </a:p>
        </p:txBody>
      </p: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557" y="6264610"/>
            <a:ext cx="1082949" cy="407124"/>
          </a:xfrm>
          <a:prstGeom prst="rect">
            <a:avLst/>
          </a:prstGeom>
        </p:spPr>
      </p:pic>
    </p:spTree>
    <p:extLst>
      <p:ext uri="{BB962C8B-B14F-4D97-AF65-F5344CB8AC3E}">
        <p14:creationId xmlns:p14="http://schemas.microsoft.com/office/powerpoint/2010/main" val="1228208913"/>
      </p:ext>
    </p:extLst>
  </p:cSld>
  <p:clrMap bg1="lt1" tx1="dk1" bg2="lt2" tx2="dk2" accent1="accent1" accent2="accent2" accent3="accent3" accent4="accent4" accent5="accent5" accent6="accent6" hlink="hlink" folHlink="folHlink"/>
  <p:sldLayoutIdLst>
    <p:sldLayoutId id="2147483666" r:id="rId1"/>
    <p:sldLayoutId id="2147483663" r:id="rId2"/>
  </p:sldLayoutIdLst>
  <p:timing>
    <p:tnLst>
      <p:par>
        <p:cTn xmlns:p14="http://schemas.microsoft.com/office/powerpoint/2010/main" id="1" dur="indefinite" restart="never" nodeType="tmRoot"/>
      </p:par>
    </p:tnLst>
  </p:timing>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687D90"/>
        </a:solidFill>
        <a:effectLst/>
      </p:bgPr>
    </p:bg>
    <p:spTree>
      <p:nvGrpSpPr>
        <p:cNvPr id="1" name=""/>
        <p:cNvGrpSpPr/>
        <p:nvPr/>
      </p:nvGrpSpPr>
      <p:grpSpPr>
        <a:xfrm>
          <a:off x="0" y="0"/>
          <a:ext cx="0" cy="0"/>
          <a:chOff x="0" y="0"/>
          <a:chExt cx="0" cy="0"/>
        </a:xfrm>
      </p:grpSpPr>
      <p:sp>
        <p:nvSpPr>
          <p:cNvPr id="5" name="TextBox 4"/>
          <p:cNvSpPr txBox="1"/>
          <p:nvPr userDrawn="1"/>
        </p:nvSpPr>
        <p:spPr>
          <a:xfrm>
            <a:off x="7086600" y="6477000"/>
            <a:ext cx="1600200" cy="138499"/>
          </a:xfrm>
          <a:prstGeom prst="rect">
            <a:avLst/>
          </a:prstGeom>
          <a:noFill/>
        </p:spPr>
        <p:txBody>
          <a:bodyPr wrap="square" lIns="0" tIns="0" rIns="0" bIns="0" rtlCol="0">
            <a:spAutoFit/>
          </a:bodyPr>
          <a:lstStyle/>
          <a:p>
            <a:pPr algn="r"/>
            <a:r>
              <a:rPr lang="en-US" sz="900" dirty="0" smtClean="0">
                <a:solidFill>
                  <a:srgbClr val="BCBDC0"/>
                </a:solidFill>
                <a:latin typeface="Arial Narrow"/>
                <a:cs typeface="Arial Narrow"/>
              </a:rPr>
              <a:t>ROTARY</a:t>
            </a:r>
            <a:r>
              <a:rPr lang="en-US" sz="900" baseline="0" dirty="0" smtClean="0">
                <a:solidFill>
                  <a:srgbClr val="BCBDC0"/>
                </a:solidFill>
                <a:latin typeface="Arial Narrow"/>
                <a:cs typeface="Arial Narrow"/>
              </a:rPr>
              <a:t> GRANTS UPDATE</a:t>
            </a:r>
            <a:r>
              <a:rPr lang="en-US" sz="900" dirty="0" smtClean="0">
                <a:solidFill>
                  <a:srgbClr val="BCBDC0"/>
                </a:solidFill>
                <a:latin typeface="Arial Narrow"/>
                <a:cs typeface="Arial Narrow"/>
              </a:rPr>
              <a:t>  |  </a:t>
            </a:r>
            <a:fld id="{CF1A8821-C998-834A-B51E-54D54792926D}" type="slidenum">
              <a:rPr kumimoji="0" lang="en-US" sz="900" b="0" i="0" u="none" strike="noStrike" kern="1200" cap="none" spc="300" normalizeH="0" baseline="0" noProof="0" smtClean="0">
                <a:ln>
                  <a:noFill/>
                </a:ln>
                <a:solidFill>
                  <a:srgbClr val="BCBDC0"/>
                </a:solidFill>
                <a:effectLst/>
                <a:uLnTx/>
                <a:uFillTx/>
                <a:latin typeface="Arial Narrow"/>
                <a:ea typeface="ヒラギノ角ゴ Pro W3" charset="0"/>
                <a:cs typeface="Arial Narrow"/>
              </a:rPr>
              <a:pPr algn="r"/>
              <a:t>‹#›</a:t>
            </a:fld>
            <a:r>
              <a:rPr kumimoji="0" lang="en-US" sz="900" b="0" i="0" u="none" strike="noStrike" kern="1200" cap="none" spc="300" normalizeH="0" baseline="0" noProof="0" dirty="0" smtClean="0">
                <a:ln>
                  <a:noFill/>
                </a:ln>
                <a:solidFill>
                  <a:srgbClr val="BCBDC0"/>
                </a:solidFill>
                <a:effectLst/>
                <a:uLnTx/>
                <a:uFillTx/>
                <a:latin typeface="Arial Narrow"/>
                <a:ea typeface="ヒラギノ角ゴ Pro W3" charset="0"/>
                <a:cs typeface="Arial Narrow"/>
              </a:rPr>
              <a:t>  </a:t>
            </a:r>
            <a:endParaRPr lang="en-US" sz="900" dirty="0">
              <a:solidFill>
                <a:srgbClr val="958D85"/>
              </a:solidFill>
              <a:latin typeface="Arial Narrow"/>
              <a:cs typeface="Arial Narrow"/>
            </a:endParaRPr>
          </a:p>
        </p:txBody>
      </p:sp>
      <p:pic>
        <p:nvPicPr>
          <p:cNvPr id="6" name="Picture 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457200" y="6165126"/>
            <a:ext cx="1371600" cy="514350"/>
          </a:xfrm>
          <a:prstGeom prst="rect">
            <a:avLst/>
          </a:prstGeom>
        </p:spPr>
      </p:pic>
    </p:spTree>
    <p:extLst>
      <p:ext uri="{BB962C8B-B14F-4D97-AF65-F5344CB8AC3E}">
        <p14:creationId xmlns:p14="http://schemas.microsoft.com/office/powerpoint/2010/main" val="3941488525"/>
      </p:ext>
    </p:extLst>
  </p:cSld>
  <p:clrMap bg1="lt1" tx1="dk1" bg2="lt2" tx2="dk2" accent1="accent1" accent2="accent2" accent3="accent3" accent4="accent4" accent5="accent5" accent6="accent6" hlink="hlink" folHlink="folHlink"/>
  <p:sldLayoutIdLst>
    <p:sldLayoutId id="2147483707" r:id="rId1"/>
  </p:sldLayoutIdLst>
  <p:timing>
    <p:tnLst>
      <p:par>
        <p:cTn xmlns:p14="http://schemas.microsoft.com/office/powerpoint/2010/main" id="1" dur="indefinite" restart="never" nodeType="tmRoot"/>
      </p:par>
    </p:tnLst>
  </p:timing>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 name="TextBox 4"/>
          <p:cNvSpPr txBox="1"/>
          <p:nvPr/>
        </p:nvSpPr>
        <p:spPr>
          <a:xfrm>
            <a:off x="4876800" y="6477000"/>
            <a:ext cx="3810000" cy="138499"/>
          </a:xfrm>
          <a:prstGeom prst="rect">
            <a:avLst/>
          </a:prstGeom>
          <a:noFill/>
        </p:spPr>
        <p:txBody>
          <a:bodyPr wrap="square" lIns="0" tIns="0" rIns="0" bIns="0" rtlCol="0">
            <a:spAutoFit/>
          </a:bodyPr>
          <a:lstStyle/>
          <a:p>
            <a:pPr algn="r"/>
            <a:r>
              <a:rPr lang="en-US" sz="900" dirty="0" smtClean="0">
                <a:solidFill>
                  <a:srgbClr val="BCBDC0"/>
                </a:solidFill>
                <a:latin typeface="Arial Narrow"/>
                <a:cs typeface="Arial Narrow"/>
              </a:rPr>
              <a:t>2014 COORDINATORS AND ADVISERS INSTITUTE  |  </a:t>
            </a:r>
            <a:fld id="{CF1A8821-C998-834A-B51E-54D54792926D}" type="slidenum">
              <a:rPr lang="en-US" sz="900" spc="300" smtClean="0">
                <a:solidFill>
                  <a:srgbClr val="BCBDC0"/>
                </a:solidFill>
                <a:latin typeface="Arial Narrow"/>
                <a:cs typeface="Arial Narrow"/>
              </a:rPr>
              <a:pPr algn="r"/>
              <a:t>‹#›</a:t>
            </a:fld>
            <a:r>
              <a:rPr lang="en-US" sz="900" spc="300" dirty="0" smtClean="0">
                <a:solidFill>
                  <a:srgbClr val="BCBDC0"/>
                </a:solidFill>
                <a:latin typeface="Arial Narrow"/>
                <a:cs typeface="Arial Narrow"/>
              </a:rPr>
              <a:t>  </a:t>
            </a:r>
            <a:endParaRPr lang="en-US" sz="900" dirty="0">
              <a:solidFill>
                <a:srgbClr val="958D85"/>
              </a:solidFill>
              <a:latin typeface="Arial Narrow"/>
              <a:cs typeface="Arial Narrow"/>
            </a:endParaRPr>
          </a:p>
        </p:txBody>
      </p:sp>
      <p:pic>
        <p:nvPicPr>
          <p:cNvPr id="6" name="Picture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58557" y="6264738"/>
            <a:ext cx="1082949" cy="406868"/>
          </a:xfrm>
          <a:prstGeom prst="rect">
            <a:avLst/>
          </a:prstGeom>
        </p:spPr>
      </p:pic>
    </p:spTree>
    <p:extLst>
      <p:ext uri="{BB962C8B-B14F-4D97-AF65-F5344CB8AC3E}">
        <p14:creationId xmlns:p14="http://schemas.microsoft.com/office/powerpoint/2010/main" val="1885711842"/>
      </p:ext>
    </p:extLst>
  </p:cSld>
  <p:clrMap bg1="lt1" tx1="dk1" bg2="lt2" tx2="dk2" accent1="accent1" accent2="accent2" accent3="accent3" accent4="accent4" accent5="accent5" accent6="accent6" hlink="hlink" folHlink="folHlink"/>
  <p:sldLayoutIdLst>
    <p:sldLayoutId id="2147483709" r:id="rId1"/>
    <p:sldLayoutId id="2147483710" r:id="rId2"/>
  </p:sldLayoutIdLst>
  <p:timing>
    <p:tnLst>
      <p:par>
        <p:cTn xmlns:p14="http://schemas.microsoft.com/office/powerpoint/2010/main" id="1" dur="indefinite" restart="never" nodeType="tmRoot"/>
      </p:par>
    </p:tnLst>
  </p:timing>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hyperlink" Target="http://www.rotary.org/myrotary.org/grant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solidFill>
            <a:srgbClr val="005DAA"/>
          </a:solidFill>
        </p:spPr>
        <p:txBody>
          <a:bodyPr/>
          <a:lstStyle/>
          <a:p>
            <a:r>
              <a:rPr lang="en-US" dirty="0" smtClean="0">
                <a:solidFill>
                  <a:schemeClr val="bg1"/>
                </a:solidFill>
              </a:rPr>
              <a:t>Rotary Grants Update</a:t>
            </a:r>
            <a:endParaRPr lang="en-US" dirty="0">
              <a:solidFill>
                <a:schemeClr val="bg1"/>
              </a:solidFill>
            </a:endParaRPr>
          </a:p>
        </p:txBody>
      </p:sp>
      <p:sp>
        <p:nvSpPr>
          <p:cNvPr id="3" name="Subtitle 2"/>
          <p:cNvSpPr>
            <a:spLocks noGrp="1"/>
          </p:cNvSpPr>
          <p:nvPr>
            <p:ph type="subTitle" idx="1"/>
          </p:nvPr>
        </p:nvSpPr>
        <p:spPr/>
        <p:txBody>
          <a:bodyPr/>
          <a:lstStyle/>
          <a:p>
            <a:r>
              <a:rPr lang="en-US" dirty="0" smtClean="0"/>
              <a:t>Abby McNear</a:t>
            </a:r>
          </a:p>
          <a:p>
            <a:r>
              <a:rPr lang="en-US" dirty="0" smtClean="0"/>
              <a:t>Manager, Rotary Grants</a:t>
            </a:r>
          </a:p>
          <a:p>
            <a:r>
              <a:rPr lang="en-US" dirty="0" smtClean="0"/>
              <a:t>9 March 2014</a:t>
            </a:r>
            <a:endParaRPr lang="en-US" dirty="0"/>
          </a:p>
        </p:txBody>
      </p:sp>
    </p:spTree>
    <p:extLst>
      <p:ext uri="{BB962C8B-B14F-4D97-AF65-F5344CB8AC3E}">
        <p14:creationId xmlns:p14="http://schemas.microsoft.com/office/powerpoint/2010/main" val="283497858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DISTRICT GRANTS</a:t>
            </a:r>
            <a:endParaRPr lang="en-US" dirty="0"/>
          </a:p>
        </p:txBody>
      </p:sp>
      <p:sp>
        <p:nvSpPr>
          <p:cNvPr id="5" name="Content Placeholder 4"/>
          <p:cNvSpPr>
            <a:spLocks noGrp="1"/>
          </p:cNvSpPr>
          <p:nvPr>
            <p:ph idx="1"/>
          </p:nvPr>
        </p:nvSpPr>
        <p:spPr/>
        <p:txBody>
          <a:bodyPr/>
          <a:lstStyle/>
          <a:p>
            <a:pPr lvl="2"/>
            <a:r>
              <a:rPr lang="en-US" sz="2800" dirty="0" smtClean="0">
                <a:solidFill>
                  <a:schemeClr val="tx1">
                    <a:lumMod val="50000"/>
                  </a:schemeClr>
                </a:solidFill>
              </a:rPr>
              <a:t>2013-14 applications</a:t>
            </a:r>
          </a:p>
          <a:p>
            <a:pPr lvl="3"/>
            <a:r>
              <a:rPr lang="en-US" sz="2800" dirty="0" smtClean="0">
                <a:solidFill>
                  <a:schemeClr val="tx1">
                    <a:lumMod val="50000"/>
                  </a:schemeClr>
                </a:solidFill>
              </a:rPr>
              <a:t>Submitted 421</a:t>
            </a:r>
          </a:p>
          <a:p>
            <a:pPr lvl="3"/>
            <a:r>
              <a:rPr lang="en-US" sz="2800" dirty="0" smtClean="0">
                <a:solidFill>
                  <a:schemeClr val="tx1">
                    <a:lumMod val="50000"/>
                  </a:schemeClr>
                </a:solidFill>
              </a:rPr>
              <a:t>Approved 388</a:t>
            </a:r>
          </a:p>
          <a:p>
            <a:pPr marL="118872" lvl="3" indent="0">
              <a:buNone/>
            </a:pPr>
            <a:endParaRPr lang="en-US" sz="2800" dirty="0">
              <a:solidFill>
                <a:schemeClr val="tx1">
                  <a:lumMod val="50000"/>
                </a:schemeClr>
              </a:solidFill>
            </a:endParaRPr>
          </a:p>
          <a:p>
            <a:pPr lvl="2"/>
            <a:r>
              <a:rPr lang="en-US" sz="2800" dirty="0" smtClean="0">
                <a:solidFill>
                  <a:schemeClr val="tx1">
                    <a:lumMod val="50000"/>
                  </a:schemeClr>
                </a:solidFill>
              </a:rPr>
              <a:t>Applications may be submitted until 15 May 2014</a:t>
            </a:r>
          </a:p>
          <a:p>
            <a:pPr lvl="2"/>
            <a:endParaRPr lang="en-US" sz="2800" dirty="0">
              <a:solidFill>
                <a:schemeClr val="tx1">
                  <a:lumMod val="50000"/>
                </a:schemeClr>
              </a:solidFill>
            </a:endParaRPr>
          </a:p>
          <a:p>
            <a:pPr lvl="2"/>
            <a:r>
              <a:rPr lang="en-US" sz="2800" dirty="0" smtClean="0">
                <a:solidFill>
                  <a:schemeClr val="tx1">
                    <a:lumMod val="50000"/>
                  </a:schemeClr>
                </a:solidFill>
              </a:rPr>
              <a:t>Current processing time: 37 days!</a:t>
            </a:r>
            <a:endParaRPr lang="en-US" sz="2800" dirty="0">
              <a:solidFill>
                <a:schemeClr val="tx1">
                  <a:lumMod val="50000"/>
                </a:schemeClr>
              </a:solidFill>
            </a:endParaRPr>
          </a:p>
        </p:txBody>
      </p:sp>
    </p:spTree>
    <p:extLst>
      <p:ext uri="{BB962C8B-B14F-4D97-AF65-F5344CB8AC3E}">
        <p14:creationId xmlns:p14="http://schemas.microsoft.com/office/powerpoint/2010/main" val="3414094021"/>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GLOBAL GRANTS</a:t>
            </a:r>
            <a:endParaRPr lang="en-US" dirty="0"/>
          </a:p>
        </p:txBody>
      </p:sp>
      <p:sp>
        <p:nvSpPr>
          <p:cNvPr id="3" name="Content Placeholder 2"/>
          <p:cNvSpPr>
            <a:spLocks noGrp="1"/>
          </p:cNvSpPr>
          <p:nvPr>
            <p:ph idx="1"/>
          </p:nvPr>
        </p:nvSpPr>
        <p:spPr/>
        <p:txBody>
          <a:bodyPr/>
          <a:lstStyle/>
          <a:p>
            <a:pPr lvl="2"/>
            <a:r>
              <a:rPr lang="en-US" sz="2000" dirty="0">
                <a:solidFill>
                  <a:schemeClr val="tx1">
                    <a:lumMod val="50000"/>
                  </a:schemeClr>
                </a:solidFill>
              </a:rPr>
              <a:t>2013-14 applications</a:t>
            </a:r>
          </a:p>
          <a:p>
            <a:pPr lvl="3"/>
            <a:r>
              <a:rPr lang="en-US" sz="2000" dirty="0">
                <a:solidFill>
                  <a:schemeClr val="tx1">
                    <a:lumMod val="50000"/>
                  </a:schemeClr>
                </a:solidFill>
              </a:rPr>
              <a:t>Submitted </a:t>
            </a:r>
            <a:r>
              <a:rPr lang="en-US" sz="2000" dirty="0" smtClean="0">
                <a:solidFill>
                  <a:schemeClr val="tx1">
                    <a:lumMod val="50000"/>
                  </a:schemeClr>
                </a:solidFill>
              </a:rPr>
              <a:t>792</a:t>
            </a:r>
            <a:endParaRPr lang="en-US" sz="2000" dirty="0">
              <a:solidFill>
                <a:schemeClr val="tx1">
                  <a:lumMod val="50000"/>
                </a:schemeClr>
              </a:solidFill>
            </a:endParaRPr>
          </a:p>
          <a:p>
            <a:pPr lvl="3"/>
            <a:r>
              <a:rPr lang="en-US" sz="2000" dirty="0">
                <a:solidFill>
                  <a:schemeClr val="tx1">
                    <a:lumMod val="50000"/>
                  </a:schemeClr>
                </a:solidFill>
              </a:rPr>
              <a:t>Approved </a:t>
            </a:r>
            <a:r>
              <a:rPr lang="en-US" sz="2000" dirty="0" smtClean="0">
                <a:solidFill>
                  <a:schemeClr val="tx1">
                    <a:lumMod val="50000"/>
                  </a:schemeClr>
                </a:solidFill>
              </a:rPr>
              <a:t>430 including 126 scholarships and 35 vocational training teams</a:t>
            </a:r>
          </a:p>
          <a:p>
            <a:pPr marL="118872" lvl="3" indent="0">
              <a:buNone/>
            </a:pPr>
            <a:endParaRPr lang="en-US" sz="2000" dirty="0">
              <a:solidFill>
                <a:schemeClr val="tx1">
                  <a:lumMod val="50000"/>
                </a:schemeClr>
              </a:solidFill>
            </a:endParaRPr>
          </a:p>
          <a:p>
            <a:pPr lvl="2"/>
            <a:r>
              <a:rPr lang="en-US" sz="2000" dirty="0" smtClean="0">
                <a:solidFill>
                  <a:schemeClr val="tx1">
                    <a:lumMod val="50000"/>
                  </a:schemeClr>
                </a:solidFill>
              </a:rPr>
              <a:t>Current </a:t>
            </a:r>
            <a:r>
              <a:rPr lang="en-US" sz="2000" dirty="0">
                <a:solidFill>
                  <a:schemeClr val="tx1">
                    <a:lumMod val="50000"/>
                  </a:schemeClr>
                </a:solidFill>
              </a:rPr>
              <a:t>processing time: </a:t>
            </a:r>
            <a:r>
              <a:rPr lang="en-US" sz="2000" dirty="0" smtClean="0">
                <a:solidFill>
                  <a:schemeClr val="tx1">
                    <a:lumMod val="50000"/>
                  </a:schemeClr>
                </a:solidFill>
              </a:rPr>
              <a:t>60 </a:t>
            </a:r>
            <a:r>
              <a:rPr lang="en-US" sz="2000" dirty="0">
                <a:solidFill>
                  <a:schemeClr val="tx1">
                    <a:lumMod val="50000"/>
                  </a:schemeClr>
                </a:solidFill>
              </a:rPr>
              <a:t>days</a:t>
            </a:r>
            <a:r>
              <a:rPr lang="en-US" sz="2000" dirty="0" smtClean="0">
                <a:solidFill>
                  <a:schemeClr val="tx1">
                    <a:lumMod val="50000"/>
                  </a:schemeClr>
                </a:solidFill>
              </a:rPr>
              <a:t>!</a:t>
            </a:r>
            <a:endParaRPr lang="en-US" sz="2000" dirty="0">
              <a:solidFill>
                <a:schemeClr val="tx1">
                  <a:lumMod val="50000"/>
                </a:schemeClr>
              </a:solidFill>
            </a:endParaRPr>
          </a:p>
          <a:p>
            <a:endParaRPr lang="en-US" sz="2000" dirty="0" smtClean="0">
              <a:solidFill>
                <a:schemeClr val="tx1">
                  <a:lumMod val="50000"/>
                </a:schemeClr>
              </a:solidFill>
            </a:endParaRPr>
          </a:p>
          <a:p>
            <a:r>
              <a:rPr lang="en-US" sz="2000" dirty="0" smtClean="0">
                <a:solidFill>
                  <a:schemeClr val="tx1">
                    <a:lumMod val="50000"/>
                  </a:schemeClr>
                </a:solidFill>
              </a:rPr>
              <a:t>10% of applications not approved</a:t>
            </a:r>
          </a:p>
          <a:p>
            <a:endParaRPr lang="en-US" sz="2000" dirty="0">
              <a:solidFill>
                <a:schemeClr val="tx1">
                  <a:lumMod val="50000"/>
                </a:schemeClr>
              </a:solidFill>
            </a:endParaRPr>
          </a:p>
          <a:p>
            <a:r>
              <a:rPr lang="en-US" sz="2000" dirty="0" smtClean="0">
                <a:solidFill>
                  <a:schemeClr val="tx1">
                    <a:lumMod val="50000"/>
                  </a:schemeClr>
                </a:solidFill>
              </a:rPr>
              <a:t>Consider using district grants for activities not funded by global grants</a:t>
            </a:r>
          </a:p>
          <a:p>
            <a:endParaRPr lang="en-US" sz="2000" dirty="0">
              <a:solidFill>
                <a:schemeClr val="tx1">
                  <a:lumMod val="50000"/>
                </a:schemeClr>
              </a:solidFill>
            </a:endParaRPr>
          </a:p>
          <a:p>
            <a:r>
              <a:rPr lang="en-US" sz="2000" dirty="0" smtClean="0">
                <a:solidFill>
                  <a:schemeClr val="tx1">
                    <a:lumMod val="50000"/>
                  </a:schemeClr>
                </a:solidFill>
              </a:rPr>
              <a:t>Questions? Consult areas of focus policy statements.</a:t>
            </a:r>
          </a:p>
          <a:p>
            <a:endParaRPr lang="en-US" sz="2000" dirty="0">
              <a:solidFill>
                <a:schemeClr val="tx1">
                  <a:lumMod val="50000"/>
                </a:schemeClr>
              </a:solidFill>
            </a:endParaRPr>
          </a:p>
        </p:txBody>
      </p:sp>
    </p:spTree>
    <p:extLst>
      <p:ext uri="{BB962C8B-B14F-4D97-AF65-F5344CB8AC3E}">
        <p14:creationId xmlns:p14="http://schemas.microsoft.com/office/powerpoint/2010/main" val="26068776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AREAS OF FOCUS</a:t>
            </a:r>
            <a:endParaRPr lang="en-US" dirty="0"/>
          </a:p>
        </p:txBody>
      </p:sp>
      <p:sp>
        <p:nvSpPr>
          <p:cNvPr id="4" name="Content Placeholder 3"/>
          <p:cNvSpPr>
            <a:spLocks noGrp="1"/>
          </p:cNvSpPr>
          <p:nvPr>
            <p:ph idx="1"/>
          </p:nvPr>
        </p:nvSpPr>
        <p:spPr/>
        <p:txBody>
          <a:bodyPr/>
          <a:lstStyle/>
          <a:p>
            <a:pPr lvl="2"/>
            <a:r>
              <a:rPr lang="en-US" sz="2800" dirty="0" smtClean="0">
                <a:solidFill>
                  <a:schemeClr val="tx1">
                    <a:lumMod val="50000"/>
                  </a:schemeClr>
                </a:solidFill>
              </a:rPr>
              <a:t>Popularity </a:t>
            </a:r>
            <a:r>
              <a:rPr lang="en-US" sz="2800" dirty="0">
                <a:solidFill>
                  <a:schemeClr val="tx1">
                    <a:lumMod val="50000"/>
                  </a:schemeClr>
                </a:solidFill>
              </a:rPr>
              <a:t>according to </a:t>
            </a:r>
            <a:r>
              <a:rPr lang="en-US" sz="2800" dirty="0" smtClean="0">
                <a:solidFill>
                  <a:schemeClr val="tx1">
                    <a:lumMod val="50000"/>
                  </a:schemeClr>
                </a:solidFill>
              </a:rPr>
              <a:t>funding:</a:t>
            </a:r>
            <a:endParaRPr lang="en-US" sz="2800" dirty="0">
              <a:solidFill>
                <a:schemeClr val="tx1">
                  <a:lumMod val="50000"/>
                </a:schemeClr>
              </a:solidFill>
            </a:endParaRPr>
          </a:p>
          <a:p>
            <a:pPr marL="461772" lvl="3" indent="-342900">
              <a:buFont typeface="+mj-lt"/>
              <a:buAutoNum type="arabicPeriod"/>
            </a:pPr>
            <a:r>
              <a:rPr lang="en-US" sz="2800" dirty="0" smtClean="0">
                <a:solidFill>
                  <a:schemeClr val="tx1">
                    <a:lumMod val="50000"/>
                  </a:schemeClr>
                </a:solidFill>
              </a:rPr>
              <a:t>Disease prevention and treatment</a:t>
            </a:r>
          </a:p>
          <a:p>
            <a:pPr marL="461772" lvl="3" indent="-342900">
              <a:buFont typeface="+mj-lt"/>
              <a:buAutoNum type="arabicPeriod"/>
            </a:pPr>
            <a:r>
              <a:rPr lang="en-US" sz="2800" dirty="0" smtClean="0">
                <a:solidFill>
                  <a:schemeClr val="tx1">
                    <a:lumMod val="50000"/>
                  </a:schemeClr>
                </a:solidFill>
              </a:rPr>
              <a:t>Economic and community development</a:t>
            </a:r>
          </a:p>
          <a:p>
            <a:pPr marL="461772" lvl="3" indent="-342900">
              <a:buFont typeface="+mj-lt"/>
              <a:buAutoNum type="arabicPeriod"/>
            </a:pPr>
            <a:r>
              <a:rPr lang="en-US" sz="2800" dirty="0" smtClean="0">
                <a:solidFill>
                  <a:schemeClr val="tx1">
                    <a:lumMod val="50000"/>
                  </a:schemeClr>
                </a:solidFill>
              </a:rPr>
              <a:t>Water and sanitation</a:t>
            </a:r>
          </a:p>
          <a:p>
            <a:pPr marL="461772" lvl="3" indent="-342900">
              <a:buFont typeface="+mj-lt"/>
              <a:buAutoNum type="arabicPeriod"/>
            </a:pPr>
            <a:r>
              <a:rPr lang="en-US" sz="2800" dirty="0" smtClean="0">
                <a:solidFill>
                  <a:schemeClr val="tx1">
                    <a:lumMod val="50000"/>
                  </a:schemeClr>
                </a:solidFill>
              </a:rPr>
              <a:t>Basic education and literacy</a:t>
            </a:r>
          </a:p>
          <a:p>
            <a:pPr marL="461772" lvl="3" indent="-342900">
              <a:buFont typeface="+mj-lt"/>
              <a:buAutoNum type="arabicPeriod"/>
            </a:pPr>
            <a:r>
              <a:rPr lang="en-US" sz="2800" dirty="0" smtClean="0">
                <a:solidFill>
                  <a:schemeClr val="tx1">
                    <a:lumMod val="50000"/>
                  </a:schemeClr>
                </a:solidFill>
              </a:rPr>
              <a:t>Peace and conflict prevention/resolution</a:t>
            </a:r>
          </a:p>
          <a:p>
            <a:pPr marL="461772" lvl="3" indent="-342900">
              <a:buFont typeface="+mj-lt"/>
              <a:buAutoNum type="arabicPeriod"/>
            </a:pPr>
            <a:r>
              <a:rPr lang="en-US" sz="2800" dirty="0" smtClean="0">
                <a:solidFill>
                  <a:schemeClr val="tx1">
                    <a:lumMod val="50000"/>
                  </a:schemeClr>
                </a:solidFill>
              </a:rPr>
              <a:t>Maternal and child health</a:t>
            </a:r>
            <a:endParaRPr lang="en-US" sz="2800" dirty="0">
              <a:solidFill>
                <a:schemeClr val="tx1">
                  <a:lumMod val="50000"/>
                </a:schemeClr>
              </a:solidFill>
            </a:endParaRPr>
          </a:p>
        </p:txBody>
      </p:sp>
    </p:spTree>
    <p:extLst>
      <p:ext uri="{BB962C8B-B14F-4D97-AF65-F5344CB8AC3E}">
        <p14:creationId xmlns:p14="http://schemas.microsoft.com/office/powerpoint/2010/main" val="24487166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PILOT ROTARIAN FEEDBACK</a:t>
            </a:r>
            <a:endParaRPr lang="en-US" dirty="0"/>
          </a:p>
        </p:txBody>
      </p:sp>
      <p:sp>
        <p:nvSpPr>
          <p:cNvPr id="5" name="Content Placeholder 4"/>
          <p:cNvSpPr>
            <a:spLocks noGrp="1"/>
          </p:cNvSpPr>
          <p:nvPr>
            <p:ph idx="1"/>
          </p:nvPr>
        </p:nvSpPr>
        <p:spPr/>
        <p:txBody>
          <a:bodyPr/>
          <a:lstStyle/>
          <a:p>
            <a:pPr lvl="2"/>
            <a:r>
              <a:rPr lang="en-US" sz="2000" dirty="0" smtClean="0">
                <a:solidFill>
                  <a:schemeClr val="tx1">
                    <a:lumMod val="50000"/>
                  </a:schemeClr>
                </a:solidFill>
              </a:rPr>
              <a:t>New grant model</a:t>
            </a:r>
            <a:endParaRPr lang="en-US" sz="2000" dirty="0">
              <a:solidFill>
                <a:schemeClr val="tx1">
                  <a:lumMod val="50000"/>
                </a:schemeClr>
              </a:solidFill>
            </a:endParaRPr>
          </a:p>
          <a:p>
            <a:pPr lvl="3"/>
            <a:r>
              <a:rPr lang="en-US" sz="2000" dirty="0" smtClean="0">
                <a:solidFill>
                  <a:schemeClr val="tx1">
                    <a:lumMod val="50000"/>
                  </a:schemeClr>
                </a:solidFill>
              </a:rPr>
              <a:t>98% support the new grant model</a:t>
            </a:r>
          </a:p>
          <a:p>
            <a:pPr lvl="3"/>
            <a:r>
              <a:rPr lang="en-US" sz="2000" dirty="0" smtClean="0">
                <a:solidFill>
                  <a:schemeClr val="tx1">
                    <a:lumMod val="50000"/>
                  </a:schemeClr>
                </a:solidFill>
              </a:rPr>
              <a:t>90% feel the new grant model is an improvement over the old model</a:t>
            </a:r>
          </a:p>
          <a:p>
            <a:pPr lvl="3"/>
            <a:r>
              <a:rPr lang="en-US" sz="2000" dirty="0" smtClean="0">
                <a:solidFill>
                  <a:schemeClr val="tx1">
                    <a:lumMod val="50000"/>
                  </a:schemeClr>
                </a:solidFill>
              </a:rPr>
              <a:t>93% rate the new grant model as excellent, very good or good</a:t>
            </a:r>
          </a:p>
          <a:p>
            <a:pPr lvl="2"/>
            <a:endParaRPr lang="en-US" sz="2000" dirty="0" smtClean="0">
              <a:solidFill>
                <a:schemeClr val="tx1">
                  <a:lumMod val="50000"/>
                </a:schemeClr>
              </a:solidFill>
            </a:endParaRPr>
          </a:p>
          <a:p>
            <a:pPr lvl="2"/>
            <a:r>
              <a:rPr lang="en-US" sz="2000" dirty="0" smtClean="0">
                <a:solidFill>
                  <a:schemeClr val="tx1">
                    <a:lumMod val="50000"/>
                  </a:schemeClr>
                </a:solidFill>
              </a:rPr>
              <a:t>93% rate district grants as excellent, very good or good</a:t>
            </a:r>
          </a:p>
          <a:p>
            <a:pPr lvl="2"/>
            <a:endParaRPr lang="en-US" sz="2000" dirty="0" smtClean="0">
              <a:solidFill>
                <a:schemeClr val="tx1">
                  <a:lumMod val="50000"/>
                </a:schemeClr>
              </a:solidFill>
            </a:endParaRPr>
          </a:p>
          <a:p>
            <a:pPr lvl="2"/>
            <a:r>
              <a:rPr lang="en-US" sz="2000" dirty="0" smtClean="0">
                <a:solidFill>
                  <a:schemeClr val="tx1">
                    <a:lumMod val="50000"/>
                  </a:schemeClr>
                </a:solidFill>
              </a:rPr>
              <a:t>Areas of focus</a:t>
            </a:r>
            <a:endParaRPr lang="en-US" sz="2000" dirty="0">
              <a:solidFill>
                <a:schemeClr val="tx1">
                  <a:lumMod val="50000"/>
                </a:schemeClr>
              </a:solidFill>
            </a:endParaRPr>
          </a:p>
          <a:p>
            <a:pPr lvl="3"/>
            <a:r>
              <a:rPr lang="en-US" sz="2000" dirty="0" smtClean="0">
                <a:solidFill>
                  <a:schemeClr val="tx1">
                    <a:lumMod val="50000"/>
                  </a:schemeClr>
                </a:solidFill>
              </a:rPr>
              <a:t>&gt;50</a:t>
            </a:r>
            <a:r>
              <a:rPr lang="en-US" sz="2000" dirty="0">
                <a:solidFill>
                  <a:schemeClr val="tx1">
                    <a:lumMod val="50000"/>
                  </a:schemeClr>
                </a:solidFill>
              </a:rPr>
              <a:t>% support the current </a:t>
            </a:r>
            <a:r>
              <a:rPr lang="en-US" sz="2000" dirty="0" smtClean="0">
                <a:solidFill>
                  <a:schemeClr val="tx1">
                    <a:lumMod val="50000"/>
                  </a:schemeClr>
                </a:solidFill>
              </a:rPr>
              <a:t>areas </a:t>
            </a:r>
            <a:r>
              <a:rPr lang="en-US" sz="2000" dirty="0">
                <a:solidFill>
                  <a:schemeClr val="tx1">
                    <a:lumMod val="50000"/>
                  </a:schemeClr>
                </a:solidFill>
              </a:rPr>
              <a:t>of </a:t>
            </a:r>
            <a:r>
              <a:rPr lang="en-US" sz="2000" dirty="0" smtClean="0">
                <a:solidFill>
                  <a:schemeClr val="tx1">
                    <a:lumMod val="50000"/>
                  </a:schemeClr>
                </a:solidFill>
              </a:rPr>
              <a:t>focus requirements</a:t>
            </a:r>
          </a:p>
          <a:p>
            <a:pPr lvl="3"/>
            <a:r>
              <a:rPr lang="en-US" sz="2000" dirty="0" smtClean="0">
                <a:solidFill>
                  <a:schemeClr val="tx1">
                    <a:lumMod val="50000"/>
                  </a:schemeClr>
                </a:solidFill>
              </a:rPr>
              <a:t>36</a:t>
            </a:r>
            <a:r>
              <a:rPr lang="en-US" sz="2000" dirty="0">
                <a:solidFill>
                  <a:schemeClr val="tx1">
                    <a:lumMod val="50000"/>
                  </a:schemeClr>
                </a:solidFill>
              </a:rPr>
              <a:t>% support broader eligibility in areas of focus</a:t>
            </a:r>
          </a:p>
          <a:p>
            <a:pPr lvl="2"/>
            <a:endParaRPr lang="en-US" sz="2000" dirty="0">
              <a:solidFill>
                <a:schemeClr val="tx1">
                  <a:lumMod val="50000"/>
                </a:schemeClr>
              </a:solidFill>
            </a:endParaRPr>
          </a:p>
          <a:p>
            <a:pPr lvl="2"/>
            <a:r>
              <a:rPr lang="en-US" sz="2000" dirty="0">
                <a:solidFill>
                  <a:schemeClr val="tx1">
                    <a:lumMod val="50000"/>
                  </a:schemeClr>
                </a:solidFill>
              </a:rPr>
              <a:t>38% support broader definition of sustainability</a:t>
            </a:r>
          </a:p>
          <a:p>
            <a:pPr lvl="2"/>
            <a:endParaRPr lang="en-US" sz="2000" dirty="0">
              <a:solidFill>
                <a:schemeClr val="tx1">
                  <a:lumMod val="50000"/>
                </a:schemeClr>
              </a:solidFill>
            </a:endParaRPr>
          </a:p>
        </p:txBody>
      </p:sp>
    </p:spTree>
    <p:extLst>
      <p:ext uri="{BB962C8B-B14F-4D97-AF65-F5344CB8AC3E}">
        <p14:creationId xmlns:p14="http://schemas.microsoft.com/office/powerpoint/2010/main" val="2499015664"/>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ROTARIAN FEEDBACK</a:t>
            </a:r>
            <a:endParaRPr lang="en-US" dirty="0"/>
          </a:p>
        </p:txBody>
      </p:sp>
      <p:sp>
        <p:nvSpPr>
          <p:cNvPr id="5" name="Content Placeholder 4"/>
          <p:cNvSpPr>
            <a:spLocks noGrp="1"/>
          </p:cNvSpPr>
          <p:nvPr>
            <p:ph idx="1"/>
          </p:nvPr>
        </p:nvSpPr>
        <p:spPr/>
        <p:txBody>
          <a:bodyPr/>
          <a:lstStyle/>
          <a:p>
            <a:pPr lvl="2"/>
            <a:r>
              <a:rPr lang="en-US" sz="3200" dirty="0" smtClean="0">
                <a:solidFill>
                  <a:schemeClr val="tx1">
                    <a:lumMod val="50000"/>
                  </a:schemeClr>
                </a:solidFill>
              </a:rPr>
              <a:t>New website and online application system</a:t>
            </a:r>
            <a:endParaRPr lang="en-US" sz="3200" dirty="0">
              <a:solidFill>
                <a:schemeClr val="tx1">
                  <a:lumMod val="50000"/>
                </a:schemeClr>
              </a:solidFill>
            </a:endParaRPr>
          </a:p>
          <a:p>
            <a:pPr lvl="3"/>
            <a:r>
              <a:rPr lang="en-US" sz="3200" dirty="0" smtClean="0">
                <a:solidFill>
                  <a:schemeClr val="tx1">
                    <a:lumMod val="50000"/>
                  </a:schemeClr>
                </a:solidFill>
              </a:rPr>
              <a:t>62% have a favorable view</a:t>
            </a:r>
          </a:p>
          <a:p>
            <a:pPr lvl="3"/>
            <a:r>
              <a:rPr lang="en-US" sz="3200" dirty="0" smtClean="0">
                <a:solidFill>
                  <a:schemeClr val="tx1">
                    <a:lumMod val="50000"/>
                  </a:schemeClr>
                </a:solidFill>
              </a:rPr>
              <a:t>39% view system as fair or poor</a:t>
            </a:r>
          </a:p>
          <a:p>
            <a:pPr lvl="3"/>
            <a:r>
              <a:rPr lang="en-US" sz="3200" dirty="0" smtClean="0">
                <a:solidFill>
                  <a:schemeClr val="tx1">
                    <a:lumMod val="50000"/>
                  </a:schemeClr>
                </a:solidFill>
              </a:rPr>
              <a:t>Biggest areas of complaint: navigation issues and technical difficulties</a:t>
            </a:r>
            <a:endParaRPr lang="en-US" sz="3200" dirty="0">
              <a:solidFill>
                <a:schemeClr val="tx1">
                  <a:lumMod val="50000"/>
                </a:schemeClr>
              </a:solidFill>
            </a:endParaRPr>
          </a:p>
          <a:p>
            <a:pPr lvl="2"/>
            <a:endParaRPr lang="en-US" sz="3200" dirty="0" smtClean="0">
              <a:solidFill>
                <a:schemeClr val="tx1">
                  <a:lumMod val="50000"/>
                </a:schemeClr>
              </a:solidFill>
            </a:endParaRPr>
          </a:p>
          <a:p>
            <a:pPr lvl="2"/>
            <a:endParaRPr lang="en-US" sz="3200" dirty="0" smtClean="0">
              <a:solidFill>
                <a:schemeClr val="tx1">
                  <a:lumMod val="50000"/>
                </a:schemeClr>
              </a:solidFill>
            </a:endParaRPr>
          </a:p>
        </p:txBody>
      </p:sp>
    </p:spTree>
    <p:extLst>
      <p:ext uri="{BB962C8B-B14F-4D97-AF65-F5344CB8AC3E}">
        <p14:creationId xmlns:p14="http://schemas.microsoft.com/office/powerpoint/2010/main" val="293774066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ALUMNI</a:t>
            </a:r>
            <a:endParaRPr lang="en-US" dirty="0"/>
          </a:p>
        </p:txBody>
      </p:sp>
      <p:sp>
        <p:nvSpPr>
          <p:cNvPr id="5" name="Content Placeholder 4"/>
          <p:cNvSpPr>
            <a:spLocks noGrp="1"/>
          </p:cNvSpPr>
          <p:nvPr>
            <p:ph idx="1"/>
          </p:nvPr>
        </p:nvSpPr>
        <p:spPr/>
        <p:txBody>
          <a:bodyPr/>
          <a:lstStyle/>
          <a:p>
            <a:pPr lvl="2"/>
            <a:r>
              <a:rPr lang="en-US" sz="2000" dirty="0">
                <a:solidFill>
                  <a:schemeClr val="tx1">
                    <a:lumMod val="50000"/>
                  </a:schemeClr>
                </a:solidFill>
              </a:rPr>
              <a:t>A</a:t>
            </a:r>
            <a:r>
              <a:rPr lang="en-US" sz="2000" dirty="0" smtClean="0">
                <a:solidFill>
                  <a:schemeClr val="tx1">
                    <a:lumMod val="50000"/>
                  </a:schemeClr>
                </a:solidFill>
              </a:rPr>
              <a:t>nyone who receives direct funding from a district or global grant</a:t>
            </a:r>
          </a:p>
          <a:p>
            <a:pPr lvl="2"/>
            <a:endParaRPr lang="en-US" sz="2000" dirty="0">
              <a:solidFill>
                <a:schemeClr val="tx1">
                  <a:lumMod val="50000"/>
                </a:schemeClr>
              </a:solidFill>
            </a:endParaRPr>
          </a:p>
          <a:p>
            <a:pPr lvl="2"/>
            <a:r>
              <a:rPr lang="en-US" sz="2000" dirty="0" smtClean="0">
                <a:solidFill>
                  <a:schemeClr val="tx1">
                    <a:lumMod val="50000"/>
                  </a:schemeClr>
                </a:solidFill>
              </a:rPr>
              <a:t>Encourage clubs to share information about alumni with scholars and vocational training team members</a:t>
            </a:r>
          </a:p>
          <a:p>
            <a:pPr lvl="2"/>
            <a:endParaRPr lang="en-US" sz="2000" dirty="0">
              <a:solidFill>
                <a:schemeClr val="tx1">
                  <a:lumMod val="50000"/>
                </a:schemeClr>
              </a:solidFill>
            </a:endParaRPr>
          </a:p>
          <a:p>
            <a:pPr lvl="2"/>
            <a:r>
              <a:rPr lang="en-US" sz="2000" dirty="0" smtClean="0">
                <a:solidFill>
                  <a:schemeClr val="tx1">
                    <a:lumMod val="50000"/>
                  </a:schemeClr>
                </a:solidFill>
              </a:rPr>
              <a:t>Alumni can be valuable resources for future projects</a:t>
            </a:r>
          </a:p>
          <a:p>
            <a:pPr lvl="2"/>
            <a:endParaRPr lang="en-US" sz="2000" dirty="0">
              <a:solidFill>
                <a:schemeClr val="tx1">
                  <a:lumMod val="50000"/>
                </a:schemeClr>
              </a:solidFill>
            </a:endParaRPr>
          </a:p>
          <a:p>
            <a:pPr lvl="2"/>
            <a:r>
              <a:rPr lang="en-US" sz="2000" dirty="0" smtClean="0">
                <a:solidFill>
                  <a:schemeClr val="tx1">
                    <a:lumMod val="50000"/>
                  </a:schemeClr>
                </a:solidFill>
              </a:rPr>
              <a:t>Remind districts to provide TRF with contact information for district grant-funded travelers</a:t>
            </a:r>
          </a:p>
          <a:p>
            <a:pPr lvl="2"/>
            <a:endParaRPr lang="en-US" sz="2000" dirty="0">
              <a:solidFill>
                <a:schemeClr val="tx1">
                  <a:lumMod val="50000"/>
                </a:schemeClr>
              </a:solidFill>
            </a:endParaRPr>
          </a:p>
          <a:p>
            <a:pPr lvl="2"/>
            <a:r>
              <a:rPr lang="en-US" sz="2000" dirty="0" smtClean="0">
                <a:solidFill>
                  <a:schemeClr val="tx1">
                    <a:lumMod val="50000"/>
                  </a:schemeClr>
                </a:solidFill>
              </a:rPr>
              <a:t>Ask alumni to complete the Rotary Program Participation Survey (on Rotary.org)</a:t>
            </a:r>
          </a:p>
          <a:p>
            <a:pPr lvl="2"/>
            <a:endParaRPr lang="en-US" sz="2000" dirty="0" smtClean="0">
              <a:solidFill>
                <a:schemeClr val="tx1">
                  <a:lumMod val="50000"/>
                </a:schemeClr>
              </a:solidFill>
            </a:endParaRPr>
          </a:p>
        </p:txBody>
      </p:sp>
    </p:spTree>
    <p:extLst>
      <p:ext uri="{BB962C8B-B14F-4D97-AF65-F5344CB8AC3E}">
        <p14:creationId xmlns:p14="http://schemas.microsoft.com/office/powerpoint/2010/main" val="61264054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QUESTIONS?</a:t>
            </a:r>
            <a:endParaRPr lang="en-US" dirty="0"/>
          </a:p>
        </p:txBody>
      </p:sp>
      <p:sp>
        <p:nvSpPr>
          <p:cNvPr id="5" name="Content Placeholder 4"/>
          <p:cNvSpPr>
            <a:spLocks noGrp="1"/>
          </p:cNvSpPr>
          <p:nvPr>
            <p:ph idx="1"/>
          </p:nvPr>
        </p:nvSpPr>
        <p:spPr/>
        <p:txBody>
          <a:bodyPr/>
          <a:lstStyle/>
          <a:p>
            <a:pPr lvl="2"/>
            <a:r>
              <a:rPr lang="en-US" sz="4000" dirty="0" smtClean="0">
                <a:solidFill>
                  <a:schemeClr val="tx1">
                    <a:lumMod val="50000"/>
                  </a:schemeClr>
                </a:solidFill>
              </a:rPr>
              <a:t>For more information, visit </a:t>
            </a:r>
            <a:r>
              <a:rPr lang="en-US" sz="4000" dirty="0" smtClean="0">
                <a:solidFill>
                  <a:schemeClr val="tx1">
                    <a:lumMod val="50000"/>
                  </a:schemeClr>
                </a:solidFill>
                <a:hlinkClick r:id="rId3"/>
              </a:rPr>
              <a:t>www.rotary.org/grants</a:t>
            </a:r>
            <a:endParaRPr lang="en-US" sz="4000" dirty="0" smtClean="0">
              <a:solidFill>
                <a:schemeClr val="tx1">
                  <a:lumMod val="50000"/>
                </a:schemeClr>
              </a:solidFill>
            </a:endParaRPr>
          </a:p>
          <a:p>
            <a:pPr lvl="2"/>
            <a:endParaRPr lang="en-US" sz="4000" dirty="0" smtClean="0">
              <a:solidFill>
                <a:schemeClr val="tx1">
                  <a:lumMod val="50000"/>
                </a:schemeClr>
              </a:solidFill>
            </a:endParaRPr>
          </a:p>
          <a:p>
            <a:pPr lvl="2"/>
            <a:endParaRPr lang="en-US" sz="4000" dirty="0" smtClean="0">
              <a:solidFill>
                <a:schemeClr val="tx1">
                  <a:lumMod val="50000"/>
                </a:schemeClr>
              </a:solidFill>
            </a:endParaRPr>
          </a:p>
        </p:txBody>
      </p:sp>
    </p:spTree>
    <p:extLst>
      <p:ext uri="{BB962C8B-B14F-4D97-AF65-F5344CB8AC3E}">
        <p14:creationId xmlns:p14="http://schemas.microsoft.com/office/powerpoint/2010/main" val="2824383202"/>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RICommunications_white">
  <a:themeElements>
    <a:clrScheme name="Rotary-NewBrand_Pallette">
      <a:dk1>
        <a:srgbClr val="958D85"/>
      </a:dk1>
      <a:lt1>
        <a:sysClr val="window" lastClr="FFFFFF"/>
      </a:lt1>
      <a:dk2>
        <a:srgbClr val="00246C"/>
      </a:dk2>
      <a:lt2>
        <a:srgbClr val="E6E5D8"/>
      </a:lt2>
      <a:accent1>
        <a:srgbClr val="01B4E7"/>
      </a:accent1>
      <a:accent2>
        <a:srgbClr val="FEBD11"/>
      </a:accent2>
      <a:accent3>
        <a:srgbClr val="009999"/>
      </a:accent3>
      <a:accent4>
        <a:srgbClr val="872175"/>
      </a:accent4>
      <a:accent5>
        <a:srgbClr val="D91B5C"/>
      </a:accent5>
      <a:accent6>
        <a:srgbClr val="FF7600"/>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Rotary-NewBrand_Pallette">
      <a:dk1>
        <a:srgbClr val="958D85"/>
      </a:dk1>
      <a:lt1>
        <a:sysClr val="window" lastClr="FFFFFF"/>
      </a:lt1>
      <a:dk2>
        <a:srgbClr val="00246C"/>
      </a:dk2>
      <a:lt2>
        <a:srgbClr val="E6E5D8"/>
      </a:lt2>
      <a:accent1>
        <a:srgbClr val="01B4E7"/>
      </a:accent1>
      <a:accent2>
        <a:srgbClr val="FEBD11"/>
      </a:accent2>
      <a:accent3>
        <a:srgbClr val="009999"/>
      </a:accent3>
      <a:accent4>
        <a:srgbClr val="872175"/>
      </a:accent4>
      <a:accent5>
        <a:srgbClr val="D91B5C"/>
      </a:accent5>
      <a:accent6>
        <a:srgbClr val="FF7600"/>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2_Custom Design">
  <a:themeElements>
    <a:clrScheme name="Rotary-NewBrand_Pallette">
      <a:dk1>
        <a:srgbClr val="958D85"/>
      </a:dk1>
      <a:lt1>
        <a:sysClr val="window" lastClr="FFFFFF"/>
      </a:lt1>
      <a:dk2>
        <a:srgbClr val="00246C"/>
      </a:dk2>
      <a:lt2>
        <a:srgbClr val="E6E5D8"/>
      </a:lt2>
      <a:accent1>
        <a:srgbClr val="01B4E7"/>
      </a:accent1>
      <a:accent2>
        <a:srgbClr val="FEBD11"/>
      </a:accent2>
      <a:accent3>
        <a:srgbClr val="009999"/>
      </a:accent3>
      <a:accent4>
        <a:srgbClr val="872175"/>
      </a:accent4>
      <a:accent5>
        <a:srgbClr val="D91B5C"/>
      </a:accent5>
      <a:accent6>
        <a:srgbClr val="FF7600"/>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1_Custom Design">
  <a:themeElements>
    <a:clrScheme name="Rotary-NewBrand_Pallette">
      <a:dk1>
        <a:srgbClr val="958D85"/>
      </a:dk1>
      <a:lt1>
        <a:sysClr val="window" lastClr="FFFFFF"/>
      </a:lt1>
      <a:dk2>
        <a:srgbClr val="00246C"/>
      </a:dk2>
      <a:lt2>
        <a:srgbClr val="E6E5D8"/>
      </a:lt2>
      <a:accent1>
        <a:srgbClr val="01B4E7"/>
      </a:accent1>
      <a:accent2>
        <a:srgbClr val="FEBD11"/>
      </a:accent2>
      <a:accent3>
        <a:srgbClr val="009999"/>
      </a:accent3>
      <a:accent4>
        <a:srgbClr val="872175"/>
      </a:accent4>
      <a:accent5>
        <a:srgbClr val="D91B5C"/>
      </a:accent5>
      <a:accent6>
        <a:srgbClr val="FF7600"/>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6.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B137A24AC66A04C8A9872F850E11153" ma:contentTypeVersion="0" ma:contentTypeDescription="Create a new document." ma:contentTypeScope="" ma:versionID="894cf0eee997355550609ffe52d471af">
  <xsd:schema xmlns:xsd="http://www.w3.org/2001/XMLSchema" xmlns:p="http://schemas.microsoft.com/office/2006/metadata/properties" targetNamespace="http://schemas.microsoft.com/office/2006/metadata/properties" ma:root="true" ma:fieldsID="4aeb20c0e3442673af7ee10786458764">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F4E5B4D1-CF62-4175-BB0C-4EA286DEB4D2}">
  <ds:schemaRefs>
    <ds:schemaRef ds:uri="http://schemas.microsoft.com/sharepoint/v3/contenttype/forms"/>
  </ds:schemaRefs>
</ds:datastoreItem>
</file>

<file path=customXml/itemProps2.xml><?xml version="1.0" encoding="utf-8"?>
<ds:datastoreItem xmlns:ds="http://schemas.openxmlformats.org/officeDocument/2006/customXml" ds:itemID="{91FD363C-626F-4C2A-A334-D89EE6CF4F51}">
  <ds:schemaRefs>
    <ds:schemaRef ds:uri="http://schemas.microsoft.com/office/2006/metadata/properties"/>
  </ds:schemaRefs>
</ds:datastoreItem>
</file>

<file path=customXml/itemProps3.xml><?xml version="1.0" encoding="utf-8"?>
<ds:datastoreItem xmlns:ds="http://schemas.openxmlformats.org/officeDocument/2006/customXml" ds:itemID="{0006B8E4-BEEA-49B6-8C2B-9098FA93D08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RICommunications_white.potx</Template>
  <TotalTime>19268</TotalTime>
  <Words>1489</Words>
  <Application>Microsoft Macintosh PowerPoint</Application>
  <PresentationFormat>On-screen Show (4:3)</PresentationFormat>
  <Paragraphs>93</Paragraphs>
  <Slides>8</Slides>
  <Notes>8</Notes>
  <HiddenSlides>0</HiddenSlides>
  <MMClips>0</MMClips>
  <ScaleCrop>false</ScaleCrop>
  <HeadingPairs>
    <vt:vector size="4" baseType="variant">
      <vt:variant>
        <vt:lpstr>Theme</vt:lpstr>
      </vt:variant>
      <vt:variant>
        <vt:i4>4</vt:i4>
      </vt:variant>
      <vt:variant>
        <vt:lpstr>Slide Titles</vt:lpstr>
      </vt:variant>
      <vt:variant>
        <vt:i4>8</vt:i4>
      </vt:variant>
    </vt:vector>
  </HeadingPairs>
  <TitlesOfParts>
    <vt:vector size="12" baseType="lpstr">
      <vt:lpstr>RICommunications_white</vt:lpstr>
      <vt:lpstr>Custom Design</vt:lpstr>
      <vt:lpstr>2_Custom Design</vt:lpstr>
      <vt:lpstr>1_Custom Design</vt:lpstr>
      <vt:lpstr>Rotary Grants Update</vt:lpstr>
      <vt:lpstr>DISTRICT GRANTS</vt:lpstr>
      <vt:lpstr>GLOBAL GRANTS</vt:lpstr>
      <vt:lpstr>AREAS OF FOCUS</vt:lpstr>
      <vt:lpstr>PILOT ROTARIAN FEEDBACK</vt:lpstr>
      <vt:lpstr>ROTARIAN FEEDBACK</vt:lpstr>
      <vt:lpstr>ALUMNI</vt:lpstr>
      <vt:lpstr>QUESTIONS?</vt:lpstr>
    </vt:vector>
  </TitlesOfParts>
  <Company>Rotary International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RI WS-06</dc:creator>
  <cp:lastModifiedBy>Chang Antony</cp:lastModifiedBy>
  <cp:revision>643</cp:revision>
  <cp:lastPrinted>2013-12-02T16:14:23Z</cp:lastPrinted>
  <dcterms:created xsi:type="dcterms:W3CDTF">2010-04-16T20:11:30Z</dcterms:created>
  <dcterms:modified xsi:type="dcterms:W3CDTF">2014-08-10T07:38:25Z</dcterms:modified>
</cp:coreProperties>
</file>