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0" r:id="rId4"/>
    <p:sldMasterId id="2147483664" r:id="rId5"/>
    <p:sldMasterId id="2147483688" r:id="rId6"/>
  </p:sldMasterIdLst>
  <p:notesMasterIdLst>
    <p:notesMasterId r:id="rId13"/>
  </p:notesMasterIdLst>
  <p:handoutMasterIdLst>
    <p:handoutMasterId r:id="rId14"/>
  </p:handoutMasterIdLst>
  <p:sldIdLst>
    <p:sldId id="363" r:id="rId7"/>
    <p:sldId id="362" r:id="rId8"/>
    <p:sldId id="366" r:id="rId9"/>
    <p:sldId id="365" r:id="rId10"/>
    <p:sldId id="364" r:id="rId11"/>
    <p:sldId id="368" r:id="rId1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1pPr>
    <a:lvl2pPr marL="4572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2pPr>
    <a:lvl3pPr marL="9144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3pPr>
    <a:lvl4pPr marL="13716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4pPr>
    <a:lvl5pPr marL="18288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sz="2400" kern="1200">
        <a:solidFill>
          <a:schemeClr val="tx1"/>
        </a:solidFill>
        <a:latin typeface="Arial" charset="0"/>
        <a:ea typeface="ヒラギノ角ゴ Pro W3" charset="0"/>
        <a:cs typeface="ヒラギノ角ゴ Pro W3" charset="0"/>
      </a:defRPr>
    </a:lvl6pPr>
    <a:lvl7pPr marL="2743200" algn="l" defTabSz="457200" rtl="0" eaLnBrk="1" latinLnBrk="0" hangingPunct="1">
      <a:defRPr sz="2400" kern="1200">
        <a:solidFill>
          <a:schemeClr val="tx1"/>
        </a:solidFill>
        <a:latin typeface="Arial" charset="0"/>
        <a:ea typeface="ヒラギノ角ゴ Pro W3" charset="0"/>
        <a:cs typeface="ヒラギノ角ゴ Pro W3" charset="0"/>
      </a:defRPr>
    </a:lvl7pPr>
    <a:lvl8pPr marL="3200400" algn="l" defTabSz="457200" rtl="0" eaLnBrk="1" latinLnBrk="0" hangingPunct="1">
      <a:defRPr sz="2400" kern="1200">
        <a:solidFill>
          <a:schemeClr val="tx1"/>
        </a:solidFill>
        <a:latin typeface="Arial" charset="0"/>
        <a:ea typeface="ヒラギノ角ゴ Pro W3" charset="0"/>
        <a:cs typeface="ヒラギノ角ゴ Pro W3" charset="0"/>
      </a:defRPr>
    </a:lvl8pPr>
    <a:lvl9pPr marL="3657600" algn="l" defTabSz="457200" rtl="0" eaLnBrk="1" latinLnBrk="0" hangingPunct="1">
      <a:defRPr sz="2400" kern="1200">
        <a:solidFill>
          <a:schemeClr val="tx1"/>
        </a:solidFill>
        <a:latin typeface="Arial" charset="0"/>
        <a:ea typeface="ヒラギノ角ゴ Pro W3" charset="0"/>
        <a:cs typeface="ヒラギノ角ゴ Pro W3"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A"/>
    <a:srgbClr val="687D90"/>
    <a:srgbClr val="009999"/>
    <a:srgbClr val="872175"/>
    <a:srgbClr val="919295"/>
    <a:srgbClr val="FF7600"/>
    <a:srgbClr val="D91B5C"/>
    <a:srgbClr val="00AEEF"/>
    <a:srgbClr val="01B4E7"/>
    <a:srgbClr val="BCBD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37" autoAdjust="0"/>
    <p:restoredTop sz="97659" autoAdjust="0"/>
  </p:normalViewPr>
  <p:slideViewPr>
    <p:cSldViewPr>
      <p:cViewPr>
        <p:scale>
          <a:sx n="33" d="100"/>
          <a:sy n="33" d="100"/>
        </p:scale>
        <p:origin x="-3048" y="-1688"/>
      </p:cViewPr>
      <p:guideLst>
        <p:guide orient="horz" pos="2160"/>
        <p:guide pos="2880"/>
      </p:guideLst>
    </p:cSldViewPr>
  </p:slideViewPr>
  <p:outlineViewPr>
    <p:cViewPr>
      <p:scale>
        <a:sx n="75" d="100"/>
        <a:sy n="75" d="100"/>
      </p:scale>
      <p:origin x="784" y="16296"/>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5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5E2A8F52-5D5E-F348-8971-795E9819BC5C}" type="slidenum">
              <a:rPr lang="en-US"/>
              <a:pPr>
                <a:defRPr/>
              </a:pPr>
              <a:t>‹#›</a:t>
            </a:fld>
            <a:endParaRPr lang="en-US"/>
          </a:p>
        </p:txBody>
      </p:sp>
    </p:spTree>
    <p:extLst>
      <p:ext uri="{BB962C8B-B14F-4D97-AF65-F5344CB8AC3E}">
        <p14:creationId xmlns:p14="http://schemas.microsoft.com/office/powerpoint/2010/main" val="2648015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A921F9F1-0516-7249-8BD1-DDD6B224F66A}" type="slidenum">
              <a:rPr lang="en-US"/>
              <a:pPr>
                <a:defRPr/>
              </a:pPr>
              <a:t>‹#›</a:t>
            </a:fld>
            <a:endParaRPr lang="en-US"/>
          </a:p>
        </p:txBody>
      </p:sp>
    </p:spTree>
    <p:extLst>
      <p:ext uri="{BB962C8B-B14F-4D97-AF65-F5344CB8AC3E}">
        <p14:creationId xmlns:p14="http://schemas.microsoft.com/office/powerpoint/2010/main" val="2636640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1pPr>
    <a:lvl2pPr marL="4572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2pPr>
    <a:lvl3pPr marL="9144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3pPr>
    <a:lvl4pPr marL="13716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4pPr>
    <a:lvl5pPr marL="18288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Greetings.  </a:t>
            </a:r>
          </a:p>
          <a:p>
            <a:endParaRPr lang="en-US" dirty="0" smtClean="0"/>
          </a:p>
          <a:p>
            <a:r>
              <a:rPr lang="en-US" dirty="0" smtClean="0"/>
              <a:t>Introduction to our newly</a:t>
            </a:r>
            <a:r>
              <a:rPr lang="en-US" baseline="0" dirty="0" smtClean="0"/>
              <a:t> reconstituted team, Strategy &amp; Enterprise Projects</a:t>
            </a:r>
          </a:p>
          <a:p>
            <a:endParaRPr lang="en-US" baseline="0" dirty="0" smtClean="0"/>
          </a:p>
          <a:p>
            <a:r>
              <a:rPr lang="en-US" baseline="0" dirty="0" smtClean="0"/>
              <a:t>We’ve brought together several like functions and activities around strategy, research, evaluation, data analytics, and project management to improve our services to Rotarians, staff, and others.</a:t>
            </a:r>
          </a:p>
          <a:p>
            <a:endParaRPr lang="en-US" baseline="0" dirty="0" smtClean="0"/>
          </a:p>
          <a:p>
            <a:r>
              <a:rPr lang="en-US" baseline="0" dirty="0" smtClean="0"/>
              <a:t>I will provide you a high-level update on the activities we are pursuing.</a:t>
            </a:r>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1</a:t>
            </a:fld>
            <a:endParaRPr lang="en-US"/>
          </a:p>
        </p:txBody>
      </p:sp>
    </p:spTree>
    <p:extLst>
      <p:ext uri="{BB962C8B-B14F-4D97-AF65-F5344CB8AC3E}">
        <p14:creationId xmlns:p14="http://schemas.microsoft.com/office/powerpoint/2010/main" val="1737973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a:t>
            </a:r>
            <a:r>
              <a:rPr lang="en-US" baseline="0" dirty="0" smtClean="0"/>
              <a:t> of all, we continue to implement the RI Strategic Plan.</a:t>
            </a:r>
          </a:p>
          <a:p>
            <a:endParaRPr lang="en-US" baseline="0" dirty="0" smtClean="0"/>
          </a:p>
          <a:p>
            <a:r>
              <a:rPr lang="en-US" baseline="0" dirty="0" smtClean="0"/>
              <a:t>This is a new depiction of our RI Strategic Plan using the new brand voice and identity.  We’ve refreshed the look and feel of our promotional materials about the RI Strategic Plan, and we’ve provided a handout of the refreshed promotional flyer for your use.</a:t>
            </a:r>
          </a:p>
          <a:p>
            <a:endParaRPr lang="en-US" baseline="0" dirty="0" smtClean="0"/>
          </a:p>
          <a:p>
            <a:r>
              <a:rPr lang="en-US" baseline="0" dirty="0" smtClean="0"/>
              <a:t>You can find the updated version on rotary.org/</a:t>
            </a:r>
            <a:r>
              <a:rPr lang="en-US" baseline="0" dirty="0" err="1" smtClean="0"/>
              <a:t>strategicplan</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2</a:t>
            </a:fld>
            <a:endParaRPr lang="en-US"/>
          </a:p>
        </p:txBody>
      </p:sp>
    </p:spTree>
    <p:extLst>
      <p:ext uri="{BB962C8B-B14F-4D97-AF65-F5344CB8AC3E}">
        <p14:creationId xmlns:p14="http://schemas.microsoft.com/office/powerpoint/2010/main" val="2914410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also taken our values and put them into an active voice.</a:t>
            </a:r>
            <a:r>
              <a:rPr lang="en-US" baseline="0" dirty="0" smtClean="0"/>
              <a:t>  Fellowship, integrity, diversity, service and leadership are all now presented in a proactive manner to better define what they mean.</a:t>
            </a:r>
          </a:p>
          <a:p>
            <a:endParaRPr lang="en-US" baseline="0" dirty="0" smtClean="0"/>
          </a:p>
          <a:p>
            <a:r>
              <a:rPr lang="en-US" baseline="0" dirty="0" smtClean="0"/>
              <a:t>We hope you like them.</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3</a:t>
            </a:fld>
            <a:endParaRPr lang="en-US"/>
          </a:p>
        </p:txBody>
      </p:sp>
    </p:spTree>
    <p:extLst>
      <p:ext uri="{BB962C8B-B14F-4D97-AF65-F5344CB8AC3E}">
        <p14:creationId xmlns:p14="http://schemas.microsoft.com/office/powerpoint/2010/main" val="3114523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for our team, we</a:t>
            </a:r>
            <a:r>
              <a:rPr lang="en-US" baseline="0" dirty="0" smtClean="0"/>
              <a:t> are focused on this purpose or mission statement.</a:t>
            </a:r>
          </a:p>
          <a:p>
            <a:endParaRPr lang="en-US" baseline="0" dirty="0" smtClean="0"/>
          </a:p>
          <a:p>
            <a:r>
              <a:rPr lang="en-US" baseline="0" dirty="0" smtClean="0"/>
              <a:t>We want to look forward as an organization helping identify key trends in the market and different regions on what the needs and demands of our members and the general public are</a:t>
            </a:r>
          </a:p>
          <a:p>
            <a:endParaRPr lang="en-US" baseline="0" dirty="0" smtClean="0"/>
          </a:p>
          <a:p>
            <a:r>
              <a:rPr lang="en-US" baseline="0" dirty="0" smtClean="0"/>
              <a:t>We want to focus on measuring and evaluating everything we do to ensure we are making the right decisions based on the right set of facts and circumstances…that means research, market trends, and feedback from our key stakeholders—Rotarians and prospective members.</a:t>
            </a:r>
          </a:p>
          <a:p>
            <a:endParaRPr lang="en-US" baseline="0" dirty="0" smtClean="0"/>
          </a:p>
          <a:p>
            <a:r>
              <a:rPr lang="en-US" baseline="0" dirty="0" smtClean="0"/>
              <a:t>We also want to apply those decisions in a strategically mindful manner---try to remove as many emotions from the decision making process</a:t>
            </a:r>
          </a:p>
          <a:p>
            <a:endParaRPr lang="en-US" baseline="0" dirty="0" smtClean="0"/>
          </a:p>
          <a:p>
            <a:r>
              <a:rPr lang="en-US" baseline="0" dirty="0" smtClean="0"/>
              <a:t>And, finally, we know that all of this requires a significant focus on managing change as different people react to change differently.  </a:t>
            </a:r>
          </a:p>
          <a:p>
            <a:endParaRPr lang="en-US" baseline="0" dirty="0" smtClean="0"/>
          </a:p>
          <a:p>
            <a:r>
              <a:rPr lang="en-US" baseline="0" dirty="0" smtClean="0"/>
              <a:t>We need to have a more structure approach in helping manage change throughout our organization</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4</a:t>
            </a:fld>
            <a:endParaRPr lang="en-US"/>
          </a:p>
        </p:txBody>
      </p:sp>
    </p:spTree>
    <p:extLst>
      <p:ext uri="{BB962C8B-B14F-4D97-AF65-F5344CB8AC3E}">
        <p14:creationId xmlns:p14="http://schemas.microsoft.com/office/powerpoint/2010/main" val="683474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what exactly are</a:t>
            </a:r>
            <a:r>
              <a:rPr lang="en-US" baseline="0" dirty="0" smtClean="0"/>
              <a:t> we doing:</a:t>
            </a:r>
          </a:p>
          <a:p>
            <a:endParaRPr lang="en-US" baseline="0" dirty="0" smtClean="0"/>
          </a:p>
          <a:p>
            <a:pPr marL="228600" indent="-228600">
              <a:buAutoNum type="arabicPeriod"/>
            </a:pPr>
            <a:r>
              <a:rPr lang="en-US" baseline="0" dirty="0" smtClean="0"/>
              <a:t>We are working closely with the board, trustees, and staff to further define our strategic plan in more measurable end-results based on the feedback received from surveys, focus groups, and other data collection points</a:t>
            </a:r>
          </a:p>
          <a:p>
            <a:pPr marL="228600" indent="-228600">
              <a:buAutoNum type="arabicPeriod"/>
            </a:pPr>
            <a:endParaRPr lang="en-US" baseline="0" dirty="0" smtClean="0"/>
          </a:p>
          <a:p>
            <a:pPr marL="228600" indent="-228600">
              <a:buAutoNum type="arabicPeriod"/>
            </a:pPr>
            <a:r>
              <a:rPr lang="en-US" baseline="0" dirty="0" smtClean="0"/>
              <a:t>We developed a more robust approach to how the Secretariat prioritizes it work efforts specific to big, organizational projects, in collaboration with the board, to deliver products and tools that are valuable to Rotarians and other stakeholders</a:t>
            </a:r>
          </a:p>
          <a:p>
            <a:pPr marL="228600" indent="-228600">
              <a:buAutoNum type="arabicPeriod"/>
            </a:pPr>
            <a:endParaRPr lang="en-US" baseline="0" dirty="0" smtClean="0"/>
          </a:p>
          <a:p>
            <a:pPr marL="228600" indent="-228600">
              <a:buAutoNum type="arabicPeriod"/>
            </a:pPr>
            <a:r>
              <a:rPr lang="en-US" baseline="0" dirty="0" smtClean="0"/>
              <a:t>We are working with tools like Rotary Club Central, Rotary Showcase, and other platforms to collect as much data from Rotary clubs to help them aggregate the total impact or value that they provide to their communities but also have a better understanding of the total impact in monetary value that district, zones, regions have on their communities, and ultimately Rotary has globally.  We ask you all to promote these and other tools/resources to your fellow Rotarians and encourage them to use these tools to help tell Rotary’s story better</a:t>
            </a:r>
          </a:p>
          <a:p>
            <a:pPr marL="228600" indent="-228600">
              <a:buAutoNum type="arabicPeriod"/>
            </a:pPr>
            <a:endParaRPr lang="en-US" baseline="0" dirty="0" smtClean="0"/>
          </a:p>
          <a:p>
            <a:pPr marL="228600" indent="-228600">
              <a:buAutoNum type="arabicPeriod"/>
            </a:pPr>
            <a:r>
              <a:rPr lang="en-US" baseline="0" dirty="0" smtClean="0"/>
              <a:t>And finally, we are working closely with everyone to focus on adoption of these new tools.  I mentioned managing change.  Well we need to do a better job in helping Rotarians understand what is it for them by using these new tools and resources.  We need your help.</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5</a:t>
            </a:fld>
            <a:endParaRPr lang="en-US"/>
          </a:p>
        </p:txBody>
      </p:sp>
    </p:spTree>
    <p:extLst>
      <p:ext uri="{BB962C8B-B14F-4D97-AF65-F5344CB8AC3E}">
        <p14:creationId xmlns:p14="http://schemas.microsoft.com/office/powerpoint/2010/main" val="1394201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6</a:t>
            </a:fld>
            <a:endParaRPr lang="en-US"/>
          </a:p>
        </p:txBody>
      </p:sp>
    </p:spTree>
    <p:extLst>
      <p:ext uri="{BB962C8B-B14F-4D97-AF65-F5344CB8AC3E}">
        <p14:creationId xmlns:p14="http://schemas.microsoft.com/office/powerpoint/2010/main" val="3982556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76200" y="3429000"/>
            <a:ext cx="9296400" cy="990600"/>
          </a:xfrm>
          <a:prstGeom prst="rect">
            <a:avLst/>
          </a:prstGeom>
          <a:solidFill>
            <a:srgbClr val="005DAA"/>
          </a:solidFill>
          <a:effectLst>
            <a:outerShdw blurRad="57150" dist="50800" dir="2700000" algn="tl" rotWithShape="0">
              <a:srgbClr val="000000">
                <a:alpha val="40000"/>
              </a:srgbClr>
            </a:outerShdw>
          </a:effectLst>
        </p:spPr>
        <p:txBody>
          <a:bodyPr lIns="548640" tIns="0" rIns="0" bIns="0" anchor="ctr" anchorCtr="0">
            <a:noAutofit/>
          </a:bodyPr>
          <a:lstStyle>
            <a:lvl1pPr algn="l">
              <a:defRPr sz="4400" b="0" i="0">
                <a:solidFill>
                  <a:schemeClr val="bg1"/>
                </a:solidFill>
                <a:latin typeface="Arial Narrow"/>
                <a:cs typeface="Arial Narrow"/>
              </a:defRPr>
            </a:lvl1pPr>
          </a:lstStyle>
          <a:p>
            <a:r>
              <a:rPr lang="en-US" dirty="0" smtClean="0"/>
              <a:t>MASTER TITLE STYLE</a:t>
            </a:r>
            <a:endParaRPr lang="en-US" dirty="0"/>
          </a:p>
        </p:txBody>
      </p:sp>
      <p:sp>
        <p:nvSpPr>
          <p:cNvPr id="8" name="Subtitle 2"/>
          <p:cNvSpPr>
            <a:spLocks noGrp="1"/>
          </p:cNvSpPr>
          <p:nvPr>
            <p:ph type="subTitle" idx="1" hasCustomPrompt="1"/>
          </p:nvPr>
        </p:nvSpPr>
        <p:spPr>
          <a:xfrm>
            <a:off x="533400" y="4535544"/>
            <a:ext cx="6400800" cy="1255656"/>
          </a:xfrm>
          <a:prstGeom prst="rect">
            <a:avLst/>
          </a:prstGeom>
        </p:spPr>
        <p:txBody>
          <a:bodyPr lIns="0" tIns="0" rIns="0" bIns="0">
            <a:normAutofit/>
          </a:bodyPr>
          <a:lstStyle>
            <a:lvl1pPr marL="0" indent="0" algn="l">
              <a:spcBef>
                <a:spcPts val="0"/>
              </a:spcBef>
              <a:buNone/>
              <a:defRPr sz="2000">
                <a:solidFill>
                  <a:schemeClr val="bg1"/>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Subject</a:t>
            </a:r>
          </a:p>
          <a:p>
            <a:r>
              <a:rPr lang="en-US" dirty="0" smtClean="0"/>
              <a:t>Presenter</a:t>
            </a:r>
          </a:p>
          <a:p>
            <a:r>
              <a:rPr lang="en-US" dirty="0" smtClean="0"/>
              <a:t>Date</a:t>
            </a:r>
            <a:endParaRPr lang="en-US" dirty="0"/>
          </a:p>
        </p:txBody>
      </p:sp>
    </p:spTree>
    <p:extLst>
      <p:ext uri="{BB962C8B-B14F-4D97-AF65-F5344CB8AC3E}">
        <p14:creationId xmlns:p14="http://schemas.microsoft.com/office/powerpoint/2010/main" val="1579918257"/>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userDrawn="1"/>
        </p:nvSpPr>
        <p:spPr>
          <a:xfrm>
            <a:off x="-76200" y="457200"/>
            <a:ext cx="9296400" cy="533400"/>
          </a:xfrm>
          <a:prstGeom prst="rect">
            <a:avLst/>
          </a:prstGeom>
          <a:solidFill>
            <a:srgbClr val="005DAA"/>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81000" y="457200"/>
            <a:ext cx="8763000" cy="533400"/>
          </a:xfrm>
          <a:prstGeom prst="rect">
            <a:avLst/>
          </a:prstGeom>
        </p:spPr>
        <p:txBody>
          <a:bodyPr lIns="0" tIns="0" rIns="0" bIns="0" anchor="ctr" anchorCtr="0"/>
          <a:lstStyle>
            <a:lvl1pPr algn="l">
              <a:defRPr sz="1800">
                <a:solidFill>
                  <a:schemeClr val="bg1"/>
                </a:solidFill>
                <a:latin typeface="Arial Narrow"/>
                <a:cs typeface="Arial Narrow"/>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lIns="0" rIns="0"/>
          <a:lstStyle>
            <a:lvl1pPr marL="0" indent="0">
              <a:buFontTx/>
              <a:buNone/>
              <a:defRPr sz="1600" b="1" i="0">
                <a:solidFill>
                  <a:srgbClr val="687D90"/>
                </a:solidFill>
                <a:latin typeface="Georgia"/>
                <a:cs typeface="Georgia"/>
              </a:defRPr>
            </a:lvl1pPr>
            <a:lvl2pPr marL="0" indent="0">
              <a:buFontTx/>
              <a:buNone/>
              <a:defRPr sz="1600">
                <a:solidFill>
                  <a:srgbClr val="919295"/>
                </a:solidFill>
                <a:latin typeface="Georgia"/>
                <a:cs typeface="Georgia"/>
              </a:defRPr>
            </a:lvl2pPr>
            <a:lvl3pPr marL="0" indent="0">
              <a:buFontTx/>
              <a:buNone/>
              <a:defRPr sz="1600" b="1">
                <a:solidFill>
                  <a:srgbClr val="687D90"/>
                </a:solidFill>
                <a:latin typeface="Georgia"/>
                <a:cs typeface="Georgia"/>
              </a:defRPr>
            </a:lvl3pPr>
            <a:lvl4pPr marL="338328" indent="-219456">
              <a:buClr>
                <a:srgbClr val="005DAA"/>
              </a:buClr>
              <a:buFont typeface="Wingdings" charset="2"/>
              <a:buChar char="§"/>
              <a:defRPr sz="1600">
                <a:solidFill>
                  <a:srgbClr val="919295"/>
                </a:solidFill>
                <a:latin typeface="Georgia"/>
                <a:cs typeface="Georgia"/>
              </a:defRPr>
            </a:lvl4pPr>
            <a:lvl5pPr marL="228600" indent="-228600">
              <a:buFont typeface="Wingdings" charset="2"/>
              <a:buChar char="§"/>
              <a:defRPr sz="1600">
                <a:solidFill>
                  <a:srgbClr val="919295"/>
                </a:solidFill>
                <a:latin typeface="Georgia"/>
                <a:cs typeface="Georgia"/>
              </a:defRPr>
            </a:lvl5pPr>
          </a:lstStyle>
          <a:p>
            <a:pPr lvl="0"/>
            <a:r>
              <a:rPr lang="en-US" dirty="0" smtClean="0"/>
              <a:t>Click to edit Master text styles</a:t>
            </a:r>
          </a:p>
          <a:p>
            <a:pPr lvl="1"/>
            <a:r>
              <a:rPr lang="en-US" dirty="0" smtClean="0"/>
              <a:t>Second level</a:t>
            </a:r>
          </a:p>
          <a:p>
            <a:pPr lvl="1"/>
            <a:endParaRPr lang="en-US" dirty="0" smtClean="0"/>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731817691"/>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46935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a:off x="-152400" y="2667000"/>
            <a:ext cx="9525000" cy="1600200"/>
          </a:xfrm>
          <a:prstGeom prst="rect">
            <a:avLst/>
          </a:prstGeom>
          <a:solidFill>
            <a:srgbClr val="005DAA"/>
          </a:solidFill>
          <a:ln>
            <a:noFill/>
          </a:ln>
          <a:effectLst>
            <a:outerShdw blurRad="88900" dist="61087" dir="5400000" rotWithShape="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11584667"/>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theme" Target="../theme/theme3.xml"/><Relationship Id="rId3"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687D90"/>
        </a:solidFill>
        <a:effectLst/>
      </p:bgPr>
    </p:bg>
    <p:spTree>
      <p:nvGrpSpPr>
        <p:cNvPr id="1" name=""/>
        <p:cNvGrpSpPr/>
        <p:nvPr/>
      </p:nvGrpSpPr>
      <p:grpSpPr>
        <a:xfrm>
          <a:off x="0" y="0"/>
          <a:ext cx="0" cy="0"/>
          <a:chOff x="0" y="0"/>
          <a:chExt cx="0" cy="0"/>
        </a:xfrm>
      </p:grpSpPr>
      <p:sp>
        <p:nvSpPr>
          <p:cNvPr id="7" name="Rectangle 6"/>
          <p:cNvSpPr/>
          <p:nvPr userDrawn="1"/>
        </p:nvSpPr>
        <p:spPr>
          <a:xfrm>
            <a:off x="0" y="2"/>
            <a:ext cx="9144000" cy="6857998"/>
          </a:xfrm>
          <a:prstGeom prst="rect">
            <a:avLst/>
          </a:prstGeom>
          <a:solidFill>
            <a:srgbClr val="687D9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486" y="6165126"/>
            <a:ext cx="1369028" cy="51435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2600" y="152400"/>
            <a:ext cx="3124200" cy="3124200"/>
          </a:xfrm>
          <a:prstGeom prst="rect">
            <a:avLst/>
          </a:prstGeom>
        </p:spPr>
      </p:pic>
    </p:spTree>
    <p:extLst>
      <p:ext uri="{BB962C8B-B14F-4D97-AF65-F5344CB8AC3E}">
        <p14:creationId xmlns:p14="http://schemas.microsoft.com/office/powerpoint/2010/main" val="3932967662"/>
      </p:ext>
    </p:extLst>
  </p:cSld>
  <p:clrMap bg1="lt1" tx1="dk1" bg2="lt2" tx2="dk2" accent1="accent1" accent2="accent2" accent3="accent3" accent4="accent4" accent5="accent5" accent6="accent6" hlink="hlink" folHlink="folHlink"/>
  <p:sldLayoutIdLst>
    <p:sldLayoutId id="2147483701" r:id="rId1"/>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7086600" y="6477000"/>
            <a:ext cx="16002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TITLE  |  </a:t>
            </a:r>
            <a:fld id="{CF1A8821-C998-834A-B51E-54D54792926D}" type="slidenum">
              <a:rPr kumimoji="0" lang="en-US" sz="900" b="0" i="0" u="none" strike="noStrike" kern="1200" cap="none" spc="300" normalizeH="0" baseline="0" noProof="0" smtClean="0">
                <a:ln>
                  <a:noFill/>
                </a:ln>
                <a:solidFill>
                  <a:srgbClr val="BCBDC0"/>
                </a:solidFill>
                <a:effectLst/>
                <a:uLnTx/>
                <a:uFillTx/>
                <a:latin typeface="Arial Narrow"/>
                <a:ea typeface="ヒラギノ角ゴ Pro W3" charset="0"/>
                <a:cs typeface="Arial Narrow"/>
              </a:rPr>
              <a:pPr algn="r"/>
              <a:t>‹#›</a:t>
            </a:fld>
            <a:r>
              <a:rPr kumimoji="0" lang="en-US" sz="900" b="0" i="0" u="none" strike="noStrike" kern="1200" cap="none" spc="300" normalizeH="0" baseline="0" noProof="0" dirty="0" smtClean="0">
                <a:ln>
                  <a:noFill/>
                </a:ln>
                <a:solidFill>
                  <a:srgbClr val="BCBDC0"/>
                </a:solidFill>
                <a:effectLst/>
                <a:uLnTx/>
                <a:uFillTx/>
                <a:latin typeface="Arial Narrow"/>
                <a:ea typeface="ヒラギノ角ゴ Pro W3" charset="0"/>
                <a:cs typeface="Arial Narrow"/>
              </a:rPr>
              <a:t>  </a:t>
            </a:r>
            <a:endParaRPr lang="en-US" sz="900" dirty="0">
              <a:solidFill>
                <a:srgbClr val="958D85"/>
              </a:solidFill>
              <a:latin typeface="Arial Narrow"/>
              <a:cs typeface="Arial Narrow"/>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557" y="6265119"/>
            <a:ext cx="1082949" cy="406105"/>
          </a:xfrm>
          <a:prstGeom prst="rect">
            <a:avLst/>
          </a:prstGeom>
        </p:spPr>
      </p:pic>
    </p:spTree>
    <p:extLst>
      <p:ext uri="{BB962C8B-B14F-4D97-AF65-F5344CB8AC3E}">
        <p14:creationId xmlns:p14="http://schemas.microsoft.com/office/powerpoint/2010/main" val="1228208913"/>
      </p:ext>
    </p:extLst>
  </p:cSld>
  <p:clrMap bg1="lt1" tx1="dk1" bg2="lt2" tx2="dk2" accent1="accent1" accent2="accent2" accent3="accent3" accent4="accent4" accent5="accent5" accent6="accent6" hlink="hlink" folHlink="folHlink"/>
  <p:sldLayoutIdLst>
    <p:sldLayoutId id="2147483666" r:id="rId1"/>
    <p:sldLayoutId id="2147483663" r:id="rId2"/>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687D90"/>
        </a:solidFill>
        <a:effectLst/>
      </p:bgPr>
    </p:bg>
    <p:spTree>
      <p:nvGrpSpPr>
        <p:cNvPr id="1" name=""/>
        <p:cNvGrpSpPr/>
        <p:nvPr/>
      </p:nvGrpSpPr>
      <p:grpSpPr>
        <a:xfrm>
          <a:off x="0" y="0"/>
          <a:ext cx="0" cy="0"/>
          <a:chOff x="0" y="0"/>
          <a:chExt cx="0" cy="0"/>
        </a:xfrm>
      </p:grpSpPr>
      <p:sp>
        <p:nvSpPr>
          <p:cNvPr id="5" name="TextBox 4"/>
          <p:cNvSpPr txBox="1"/>
          <p:nvPr userDrawn="1"/>
        </p:nvSpPr>
        <p:spPr>
          <a:xfrm>
            <a:off x="7086600" y="6477000"/>
            <a:ext cx="16002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TITLE  |  </a:t>
            </a:r>
            <a:fld id="{CF1A8821-C998-834A-B51E-54D54792926D}" type="slidenum">
              <a:rPr kumimoji="0" lang="en-US" sz="900" b="0" i="0" u="none" strike="noStrike" kern="1200" cap="none" spc="300" normalizeH="0" baseline="0" noProof="0" smtClean="0">
                <a:ln>
                  <a:noFill/>
                </a:ln>
                <a:solidFill>
                  <a:srgbClr val="BCBDC0"/>
                </a:solidFill>
                <a:effectLst/>
                <a:uLnTx/>
                <a:uFillTx/>
                <a:latin typeface="Arial Narrow"/>
                <a:ea typeface="ヒラギノ角ゴ Pro W3" charset="0"/>
                <a:cs typeface="Arial Narrow"/>
              </a:rPr>
              <a:pPr algn="r"/>
              <a:t>‹#›</a:t>
            </a:fld>
            <a:r>
              <a:rPr kumimoji="0" lang="en-US" sz="900" b="0" i="0" u="none" strike="noStrike" kern="1200" cap="none" spc="300" normalizeH="0" baseline="0" noProof="0" dirty="0" smtClean="0">
                <a:ln>
                  <a:noFill/>
                </a:ln>
                <a:solidFill>
                  <a:srgbClr val="BCBDC0"/>
                </a:solidFill>
                <a:effectLst/>
                <a:uLnTx/>
                <a:uFillTx/>
                <a:latin typeface="Arial Narrow"/>
                <a:ea typeface="ヒラギノ角ゴ Pro W3" charset="0"/>
                <a:cs typeface="Arial Narrow"/>
              </a:rPr>
              <a:t>  </a:t>
            </a:r>
            <a:endParaRPr lang="en-US" sz="900" dirty="0">
              <a:solidFill>
                <a:srgbClr val="958D85"/>
              </a:solidFill>
              <a:latin typeface="Arial Narrow"/>
              <a:cs typeface="Arial Narrow"/>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8558" y="6264738"/>
            <a:ext cx="1082946" cy="406868"/>
          </a:xfrm>
          <a:prstGeom prst="rect">
            <a:avLst/>
          </a:prstGeom>
        </p:spPr>
      </p:pic>
    </p:spTree>
    <p:extLst>
      <p:ext uri="{BB962C8B-B14F-4D97-AF65-F5344CB8AC3E}">
        <p14:creationId xmlns:p14="http://schemas.microsoft.com/office/powerpoint/2010/main" val="3941488525"/>
      </p:ext>
    </p:extLst>
  </p:cSld>
  <p:clrMap bg1="lt1" tx1="dk1" bg2="lt2" tx2="dk2" accent1="accent1" accent2="accent2" accent3="accent3" accent4="accent4" accent5="accent5" accent6="accent6" hlink="hlink" folHlink="folHlink"/>
  <p:sldLayoutIdLst>
    <p:sldLayoutId id="2147483707" r:id="rId1"/>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mailto:spo@rotary.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005DAA"/>
          </a:solidFill>
        </p:spPr>
        <p:txBody>
          <a:bodyPr/>
          <a:lstStyle/>
          <a:p>
            <a:r>
              <a:rPr lang="en-US" sz="3600" dirty="0" smtClean="0"/>
              <a:t>STRATEGY AND ENTERPRISE PROJECTS</a:t>
            </a:r>
            <a:endParaRPr lang="en-US" sz="3600" dirty="0">
              <a:solidFill>
                <a:schemeClr val="bg1"/>
              </a:solidFill>
            </a:endParaRPr>
          </a:p>
        </p:txBody>
      </p:sp>
      <p:sp>
        <p:nvSpPr>
          <p:cNvPr id="3" name="Subtitle 2"/>
          <p:cNvSpPr>
            <a:spLocks noGrp="1"/>
          </p:cNvSpPr>
          <p:nvPr>
            <p:ph type="subTitle" idx="1"/>
          </p:nvPr>
        </p:nvSpPr>
        <p:spPr>
          <a:xfrm>
            <a:off x="533400" y="4495800"/>
            <a:ext cx="6400800" cy="1255656"/>
          </a:xfrm>
        </p:spPr>
        <p:txBody>
          <a:bodyPr/>
          <a:lstStyle/>
          <a:p>
            <a:r>
              <a:rPr lang="en-US" dirty="0" smtClean="0"/>
              <a:t>Coordinators and Advisers Institute</a:t>
            </a:r>
          </a:p>
          <a:p>
            <a:r>
              <a:rPr lang="en-US" dirty="0" smtClean="0"/>
              <a:t>Joe Brownlee</a:t>
            </a:r>
          </a:p>
          <a:p>
            <a:r>
              <a:rPr lang="en-US" dirty="0" smtClean="0"/>
              <a:t>March 2014</a:t>
            </a:r>
            <a:endParaRPr lang="en-US" dirty="0"/>
          </a:p>
        </p:txBody>
      </p:sp>
    </p:spTree>
    <p:extLst>
      <p:ext uri="{BB962C8B-B14F-4D97-AF65-F5344CB8AC3E}">
        <p14:creationId xmlns:p14="http://schemas.microsoft.com/office/powerpoint/2010/main" val="28349785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0908" y="0"/>
            <a:ext cx="9214908" cy="6911181"/>
          </a:xfrm>
        </p:spPr>
      </p:pic>
    </p:spTree>
    <p:extLst>
      <p:ext uri="{BB962C8B-B14F-4D97-AF65-F5344CB8AC3E}">
        <p14:creationId xmlns:p14="http://schemas.microsoft.com/office/powerpoint/2010/main" val="341409402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19199"/>
            <a:ext cx="9144000" cy="4899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403335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STRATEGY &amp; ENTERPRISE PROJECTS TEAM</a:t>
            </a:r>
            <a:r>
              <a:rPr lang="en-US" dirty="0" smtClean="0"/>
              <a:t>:  PURPOSE/MISSION</a:t>
            </a:r>
            <a:endParaRPr lang="en-US" dirty="0"/>
          </a:p>
        </p:txBody>
      </p:sp>
      <p:sp>
        <p:nvSpPr>
          <p:cNvPr id="6" name="Content Placeholder 2"/>
          <p:cNvSpPr>
            <a:spLocks noGrp="1"/>
          </p:cNvSpPr>
          <p:nvPr>
            <p:ph idx="1"/>
          </p:nvPr>
        </p:nvSpPr>
        <p:spPr bwMode="auto">
          <a:xfrm>
            <a:off x="457200" y="12192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indent="0" algn="ctr">
              <a:buFont typeface="Arial" pitchFamily="34" charset="0"/>
              <a:buNone/>
            </a:pPr>
            <a:r>
              <a:rPr lang="en-US" sz="3200" dirty="0" smtClean="0">
                <a:solidFill>
                  <a:schemeClr val="tx2"/>
                </a:solidFill>
                <a:latin typeface="Georgia" pitchFamily="18" charset="0"/>
              </a:rPr>
              <a:t>To ensure that Rotary is a </a:t>
            </a:r>
            <a:r>
              <a:rPr lang="en-US" sz="3200" u="sng" dirty="0" smtClean="0">
                <a:solidFill>
                  <a:schemeClr val="tx2"/>
                </a:solidFill>
                <a:latin typeface="Georgia" pitchFamily="18" charset="0"/>
              </a:rPr>
              <a:t>forward-looking</a:t>
            </a:r>
            <a:r>
              <a:rPr lang="en-US" sz="3200" dirty="0" smtClean="0">
                <a:solidFill>
                  <a:schemeClr val="tx2"/>
                </a:solidFill>
                <a:latin typeface="Georgia" pitchFamily="18" charset="0"/>
              </a:rPr>
              <a:t> organization and to help the Secretariat and its key stakeholders achieve their mission through </a:t>
            </a:r>
            <a:r>
              <a:rPr lang="en-US" sz="3200" u="sng" dirty="0" smtClean="0">
                <a:solidFill>
                  <a:schemeClr val="tx2"/>
                </a:solidFill>
                <a:latin typeface="Georgia" pitchFamily="18" charset="0"/>
              </a:rPr>
              <a:t>measurement and evaluation</a:t>
            </a:r>
            <a:r>
              <a:rPr lang="en-US" sz="3200" dirty="0" smtClean="0">
                <a:solidFill>
                  <a:schemeClr val="tx2"/>
                </a:solidFill>
                <a:latin typeface="Georgia" pitchFamily="18" charset="0"/>
              </a:rPr>
              <a:t>, </a:t>
            </a:r>
            <a:r>
              <a:rPr lang="en-US" sz="3200" u="sng" dirty="0" smtClean="0">
                <a:solidFill>
                  <a:schemeClr val="tx2"/>
                </a:solidFill>
                <a:latin typeface="Georgia" pitchFamily="18" charset="0"/>
              </a:rPr>
              <a:t>strategic alignment</a:t>
            </a:r>
            <a:r>
              <a:rPr lang="en-US" sz="3200" dirty="0" smtClean="0">
                <a:solidFill>
                  <a:schemeClr val="tx2"/>
                </a:solidFill>
                <a:latin typeface="Georgia" pitchFamily="18" charset="0"/>
              </a:rPr>
              <a:t>, and </a:t>
            </a:r>
            <a:r>
              <a:rPr lang="en-US" sz="3200" u="sng" dirty="0" smtClean="0">
                <a:solidFill>
                  <a:schemeClr val="tx2"/>
                </a:solidFill>
                <a:latin typeface="Georgia" pitchFamily="18" charset="0"/>
              </a:rPr>
              <a:t>change management</a:t>
            </a:r>
            <a:r>
              <a:rPr lang="en-US" sz="3200" dirty="0" smtClean="0">
                <a:solidFill>
                  <a:schemeClr val="tx2"/>
                </a:solidFill>
                <a:latin typeface="Georgia" pitchFamily="18" charset="0"/>
              </a:rPr>
              <a:t>.</a:t>
            </a:r>
          </a:p>
          <a:p>
            <a:pPr marL="0" indent="0" algn="ctr">
              <a:buFont typeface="Arial" pitchFamily="34" charset="0"/>
              <a:buNone/>
            </a:pPr>
            <a:endParaRPr lang="en-US" sz="3200" dirty="0" smtClean="0">
              <a:solidFill>
                <a:schemeClr val="tx2"/>
              </a:solidFill>
              <a:latin typeface="Georgia" pitchFamily="18" charset="0"/>
            </a:endParaRPr>
          </a:p>
        </p:txBody>
      </p:sp>
    </p:spTree>
    <p:extLst>
      <p:ext uri="{BB962C8B-B14F-4D97-AF65-F5344CB8AC3E}">
        <p14:creationId xmlns:p14="http://schemas.microsoft.com/office/powerpoint/2010/main" val="72435875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en-US" smtClean="0">
                <a:latin typeface="Arial Narrow" pitchFamily="34" charset="0"/>
              </a:rPr>
              <a:t>WHAT’S NEXT?</a:t>
            </a:r>
          </a:p>
        </p:txBody>
      </p:sp>
      <p:sp>
        <p:nvSpPr>
          <p:cNvPr id="6" name="Content Placeholder 2"/>
          <p:cNvSpPr>
            <a:spLocks noGrp="1"/>
          </p:cNvSpPr>
          <p:nvPr>
            <p:ph idx="1"/>
          </p:nvPr>
        </p:nvSpPr>
        <p:spPr bwMode="auto">
          <a:xfrm>
            <a:off x="457200" y="1371600"/>
            <a:ext cx="8229600" cy="45259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Arial" pitchFamily="34" charset="0"/>
              <a:buChar char="•"/>
              <a:defRPr/>
            </a:pPr>
            <a:r>
              <a:rPr lang="en-US" sz="3000" dirty="0" smtClean="0">
                <a:solidFill>
                  <a:schemeClr val="tx2"/>
                </a:solidFill>
                <a:latin typeface="Georgia" pitchFamily="18" charset="0"/>
              </a:rPr>
              <a:t>Longer-term, measurable strategic plan</a:t>
            </a:r>
          </a:p>
          <a:p>
            <a:pPr marL="457200" indent="-457200">
              <a:buFont typeface="Arial" pitchFamily="34" charset="0"/>
              <a:buChar char="•"/>
              <a:defRPr/>
            </a:pPr>
            <a:r>
              <a:rPr lang="en-US" sz="3000" dirty="0" smtClean="0">
                <a:solidFill>
                  <a:schemeClr val="tx2"/>
                </a:solidFill>
                <a:latin typeface="Georgia" pitchFamily="18" charset="0"/>
              </a:rPr>
              <a:t>Prioritizing enterprise projects and initiatives</a:t>
            </a:r>
          </a:p>
          <a:p>
            <a:pPr marL="457200" indent="-457200">
              <a:buFont typeface="Arial" pitchFamily="34" charset="0"/>
              <a:buChar char="•"/>
              <a:defRPr/>
            </a:pPr>
            <a:r>
              <a:rPr lang="en-US" sz="3000" dirty="0" smtClean="0">
                <a:solidFill>
                  <a:schemeClr val="tx2"/>
                </a:solidFill>
                <a:latin typeface="Georgia" pitchFamily="18" charset="0"/>
              </a:rPr>
              <a:t>Measuring Rotary’s global impact</a:t>
            </a:r>
          </a:p>
          <a:p>
            <a:pPr marL="457200" indent="-457200">
              <a:buFont typeface="Arial" pitchFamily="34" charset="0"/>
              <a:buChar char="•"/>
              <a:defRPr/>
            </a:pPr>
            <a:r>
              <a:rPr lang="en-US" sz="3000" dirty="0" smtClean="0">
                <a:solidFill>
                  <a:schemeClr val="tx2"/>
                </a:solidFill>
                <a:latin typeface="Georgia" pitchFamily="18" charset="0"/>
              </a:rPr>
              <a:t>Adoption of new tools and resources</a:t>
            </a:r>
          </a:p>
        </p:txBody>
      </p:sp>
    </p:spTree>
    <p:extLst>
      <p:ext uri="{BB962C8B-B14F-4D97-AF65-F5344CB8AC3E}">
        <p14:creationId xmlns:p14="http://schemas.microsoft.com/office/powerpoint/2010/main" val="144974886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en-US" b="1" dirty="0" smtClean="0">
                <a:latin typeface="Arial Narrow" pitchFamily="34" charset="0"/>
              </a:rPr>
              <a:t>CONTACT INFORMATION</a:t>
            </a:r>
          </a:p>
        </p:txBody>
      </p:sp>
      <p:sp>
        <p:nvSpPr>
          <p:cNvPr id="5" name="Content Placeholder 2"/>
          <p:cNvSpPr txBox="1">
            <a:spLocks/>
          </p:cNvSpPr>
          <p:nvPr/>
        </p:nvSpPr>
        <p:spPr bwMode="auto">
          <a:xfrm>
            <a:off x="381000" y="1219200"/>
            <a:ext cx="8305800" cy="452596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defTabSz="457200" rtl="0" eaLnBrk="1" latinLnBrk="0" hangingPunct="1">
              <a:spcBef>
                <a:spcPct val="20000"/>
              </a:spcBef>
              <a:buFontTx/>
              <a:buNone/>
              <a:defRPr sz="1600" b="1" i="0" kern="1200">
                <a:solidFill>
                  <a:srgbClr val="687D90"/>
                </a:solidFill>
                <a:latin typeface="Georgia"/>
                <a:ea typeface="+mn-ea"/>
                <a:cs typeface="Georgia"/>
              </a:defRPr>
            </a:lvl1pPr>
            <a:lvl2pPr marL="0" indent="0" algn="l" defTabSz="457200" rtl="0" eaLnBrk="1" latinLnBrk="0" hangingPunct="1">
              <a:spcBef>
                <a:spcPct val="20000"/>
              </a:spcBef>
              <a:buFontTx/>
              <a:buNone/>
              <a:defRPr sz="1600" kern="1200">
                <a:solidFill>
                  <a:srgbClr val="919295"/>
                </a:solidFill>
                <a:latin typeface="Georgia"/>
                <a:ea typeface="+mn-ea"/>
                <a:cs typeface="Georgia"/>
              </a:defRPr>
            </a:lvl2pPr>
            <a:lvl3pPr marL="0" indent="0" algn="l" defTabSz="457200" rtl="0" eaLnBrk="1" latinLnBrk="0" hangingPunct="1">
              <a:spcBef>
                <a:spcPct val="20000"/>
              </a:spcBef>
              <a:buFontTx/>
              <a:buNone/>
              <a:defRPr sz="1600" b="1" kern="1200">
                <a:solidFill>
                  <a:srgbClr val="687D90"/>
                </a:solidFill>
                <a:latin typeface="Georgia"/>
                <a:ea typeface="+mn-ea"/>
                <a:cs typeface="Georgia"/>
              </a:defRPr>
            </a:lvl3pPr>
            <a:lvl4pPr marL="338328" indent="-219456" algn="l" defTabSz="457200" rtl="0" eaLnBrk="1" latinLnBrk="0" hangingPunct="1">
              <a:spcBef>
                <a:spcPct val="20000"/>
              </a:spcBef>
              <a:buClr>
                <a:srgbClr val="005DAA"/>
              </a:buClr>
              <a:buFont typeface="Wingdings" charset="2"/>
              <a:buChar char="§"/>
              <a:defRPr sz="1600" kern="1200">
                <a:solidFill>
                  <a:srgbClr val="919295"/>
                </a:solidFill>
                <a:latin typeface="Georgia"/>
                <a:ea typeface="+mn-ea"/>
                <a:cs typeface="Georgia"/>
              </a:defRPr>
            </a:lvl4pPr>
            <a:lvl5pPr marL="228600" indent="-228600" algn="l" defTabSz="457200" rtl="0" eaLnBrk="1" latinLnBrk="0" hangingPunct="1">
              <a:spcBef>
                <a:spcPct val="20000"/>
              </a:spcBef>
              <a:buFont typeface="Wingdings" charset="2"/>
              <a:buChar char="§"/>
              <a:defRPr sz="1600" kern="1200">
                <a:solidFill>
                  <a:srgbClr val="919295"/>
                </a:solidFill>
                <a:latin typeface="Georgia"/>
                <a:ea typeface="+mn-ea"/>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Arial" pitchFamily="34" charset="0"/>
              <a:buChar char="•"/>
              <a:defRPr/>
            </a:pPr>
            <a:r>
              <a:rPr lang="en-US" sz="2000" b="0" dirty="0" smtClean="0">
                <a:solidFill>
                  <a:schemeClr val="tx2"/>
                </a:solidFill>
                <a:latin typeface="Georgia" pitchFamily="18" charset="0"/>
              </a:rPr>
              <a:t>Joe Brownlee, Chief Strategy &amp; Enterprise Projects Officer</a:t>
            </a:r>
          </a:p>
          <a:p>
            <a:pPr marL="457200" indent="-457200">
              <a:buFont typeface="Arial" pitchFamily="34" charset="0"/>
              <a:buChar char="•"/>
              <a:defRPr/>
            </a:pPr>
            <a:r>
              <a:rPr lang="en-US" sz="2000" b="0" dirty="0" smtClean="0">
                <a:solidFill>
                  <a:schemeClr val="tx2"/>
                </a:solidFill>
                <a:latin typeface="Georgia" pitchFamily="18" charset="0"/>
              </a:rPr>
              <a:t>James Robinson, Director of Strategy, Research and Evaluation</a:t>
            </a:r>
          </a:p>
          <a:p>
            <a:pPr marL="457200" indent="-457200">
              <a:buFont typeface="Arial" pitchFamily="34" charset="0"/>
              <a:buChar char="•"/>
              <a:defRPr/>
            </a:pPr>
            <a:r>
              <a:rPr lang="en-US" sz="2000" b="0" dirty="0" smtClean="0">
                <a:solidFill>
                  <a:schemeClr val="tx2"/>
                </a:solidFill>
                <a:latin typeface="Georgia" pitchFamily="18" charset="0"/>
              </a:rPr>
              <a:t>Richard Plocinik, Director of Enterprise Projects</a:t>
            </a:r>
          </a:p>
          <a:p>
            <a:pPr marL="457200" indent="-457200">
              <a:buFont typeface="Arial" pitchFamily="34" charset="0"/>
              <a:buChar char="•"/>
              <a:defRPr/>
            </a:pPr>
            <a:endParaRPr lang="en-US" sz="2000" b="0" dirty="0" smtClean="0">
              <a:solidFill>
                <a:schemeClr val="tx2"/>
              </a:solidFill>
              <a:latin typeface="Georgia" pitchFamily="18" charset="0"/>
            </a:endParaRPr>
          </a:p>
          <a:p>
            <a:pPr algn="ctr">
              <a:defRPr/>
            </a:pPr>
            <a:r>
              <a:rPr lang="en-US" sz="2400" b="0" dirty="0" smtClean="0">
                <a:solidFill>
                  <a:schemeClr val="tx2"/>
                </a:solidFill>
                <a:latin typeface="Georgia" pitchFamily="18" charset="0"/>
              </a:rPr>
              <a:t>Contact us at </a:t>
            </a:r>
            <a:r>
              <a:rPr lang="en-US" sz="2400" b="0" dirty="0" smtClean="0">
                <a:solidFill>
                  <a:schemeClr val="tx2"/>
                </a:solidFill>
                <a:latin typeface="Georgia" pitchFamily="18" charset="0"/>
                <a:hlinkClick r:id="rId3"/>
              </a:rPr>
              <a:t>spo@rotary.org</a:t>
            </a:r>
            <a:endParaRPr lang="en-US" sz="2400" b="0" dirty="0" smtClean="0">
              <a:solidFill>
                <a:schemeClr val="tx2"/>
              </a:solidFill>
              <a:latin typeface="Georgia" pitchFamily="18" charset="0"/>
            </a:endParaRPr>
          </a:p>
          <a:p>
            <a:pPr>
              <a:defRPr/>
            </a:pPr>
            <a:endParaRPr lang="en-US" sz="2800" b="0" dirty="0" smtClean="0">
              <a:solidFill>
                <a:schemeClr val="tx2"/>
              </a:solidFill>
              <a:latin typeface="Georgia" pitchFamily="18" charset="0"/>
            </a:endParaRPr>
          </a:p>
        </p:txBody>
      </p:sp>
    </p:spTree>
    <p:extLst>
      <p:ext uri="{BB962C8B-B14F-4D97-AF65-F5344CB8AC3E}">
        <p14:creationId xmlns:p14="http://schemas.microsoft.com/office/powerpoint/2010/main" val="335744870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RICommunications_white">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7A24AC66A04C8A9872F850E11153" ma:contentTypeVersion="0" ma:contentTypeDescription="Create a new document." ma:contentTypeScope="" ma:versionID="894cf0eee997355550609ffe52d471a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67015992-3D62-4A25-9490-3CFD1D3895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B08D059-1C23-4DE1-9DE8-4EC3B5376A33}">
  <ds:schemaRefs>
    <ds:schemaRef ds:uri="http://schemas.microsoft.com/sharepoint/v3/contenttype/forms"/>
  </ds:schemaRefs>
</ds:datastoreItem>
</file>

<file path=customXml/itemProps3.xml><?xml version="1.0" encoding="utf-8"?>
<ds:datastoreItem xmlns:ds="http://schemas.openxmlformats.org/officeDocument/2006/customXml" ds:itemID="{05C5BBA6-45BE-46C8-B7F2-1668B41EE3DF}">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RICommunications_white.potx</Template>
  <TotalTime>19645</TotalTime>
  <Words>696</Words>
  <Application>Microsoft Macintosh PowerPoint</Application>
  <PresentationFormat>On-screen Show (4:3)</PresentationFormat>
  <Paragraphs>60</Paragraphs>
  <Slides>6</Slides>
  <Notes>6</Notes>
  <HiddenSlides>0</HiddenSlides>
  <MMClips>0</MMClips>
  <ScaleCrop>false</ScaleCrop>
  <HeadingPairs>
    <vt:vector size="4" baseType="variant">
      <vt:variant>
        <vt:lpstr>Theme</vt:lpstr>
      </vt:variant>
      <vt:variant>
        <vt:i4>3</vt:i4>
      </vt:variant>
      <vt:variant>
        <vt:lpstr>Slide Titles</vt:lpstr>
      </vt:variant>
      <vt:variant>
        <vt:i4>6</vt:i4>
      </vt:variant>
    </vt:vector>
  </HeadingPairs>
  <TitlesOfParts>
    <vt:vector size="9" baseType="lpstr">
      <vt:lpstr>RICommunications_white</vt:lpstr>
      <vt:lpstr>Custom Design</vt:lpstr>
      <vt:lpstr>2_Custom Design</vt:lpstr>
      <vt:lpstr>STRATEGY AND ENTERPRISE PROJECTS</vt:lpstr>
      <vt:lpstr>PowerPoint Presentation</vt:lpstr>
      <vt:lpstr>PowerPoint Presentation</vt:lpstr>
      <vt:lpstr>STRATEGY &amp; ENTERPRISE PROJECTS TEAM:  PURPOSE/MISSION</vt:lpstr>
      <vt:lpstr>WHAT’S NEXT?</vt:lpstr>
      <vt:lpstr>CONTACT INFORMATION</vt:lpstr>
    </vt:vector>
  </TitlesOfParts>
  <Company>Rotary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 WS-06</dc:creator>
  <cp:lastModifiedBy>Chang Antony</cp:lastModifiedBy>
  <cp:revision>643</cp:revision>
  <cp:lastPrinted>2013-12-02T16:14:23Z</cp:lastPrinted>
  <dcterms:created xsi:type="dcterms:W3CDTF">2010-04-16T20:11:30Z</dcterms:created>
  <dcterms:modified xsi:type="dcterms:W3CDTF">2014-08-10T07:41:39Z</dcterms:modified>
</cp:coreProperties>
</file>