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00" r:id="rId4"/>
    <p:sldMasterId id="2147483664" r:id="rId5"/>
    <p:sldMasterId id="2147483688" r:id="rId6"/>
  </p:sldMasterIdLst>
  <p:notesMasterIdLst>
    <p:notesMasterId r:id="rId20"/>
  </p:notesMasterIdLst>
  <p:handoutMasterIdLst>
    <p:handoutMasterId r:id="rId21"/>
  </p:handoutMasterIdLst>
  <p:sldIdLst>
    <p:sldId id="363" r:id="rId7"/>
    <p:sldId id="362" r:id="rId8"/>
    <p:sldId id="364" r:id="rId9"/>
    <p:sldId id="366" r:id="rId10"/>
    <p:sldId id="367" r:id="rId11"/>
    <p:sldId id="368" r:id="rId12"/>
    <p:sldId id="373" r:id="rId13"/>
    <p:sldId id="374" r:id="rId14"/>
    <p:sldId id="376" r:id="rId15"/>
    <p:sldId id="377" r:id="rId16"/>
    <p:sldId id="375" r:id="rId17"/>
    <p:sldId id="379" r:id="rId18"/>
    <p:sldId id="381" r:id="rId19"/>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1pPr>
    <a:lvl2pPr marL="457200"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2pPr>
    <a:lvl3pPr marL="914400"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3pPr>
    <a:lvl4pPr marL="1371600"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4pPr>
    <a:lvl5pPr marL="1828800"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5pPr>
    <a:lvl6pPr marL="2286000" algn="l" defTabSz="457200" rtl="0" eaLnBrk="1" latinLnBrk="0" hangingPunct="1">
      <a:defRPr sz="2400" kern="1200">
        <a:solidFill>
          <a:schemeClr val="tx1"/>
        </a:solidFill>
        <a:latin typeface="Arial" charset="0"/>
        <a:ea typeface="ヒラギノ角ゴ Pro W3" charset="0"/>
        <a:cs typeface="ヒラギノ角ゴ Pro W3" charset="0"/>
      </a:defRPr>
    </a:lvl6pPr>
    <a:lvl7pPr marL="2743200" algn="l" defTabSz="457200" rtl="0" eaLnBrk="1" latinLnBrk="0" hangingPunct="1">
      <a:defRPr sz="2400" kern="1200">
        <a:solidFill>
          <a:schemeClr val="tx1"/>
        </a:solidFill>
        <a:latin typeface="Arial" charset="0"/>
        <a:ea typeface="ヒラギノ角ゴ Pro W3" charset="0"/>
        <a:cs typeface="ヒラギノ角ゴ Pro W3" charset="0"/>
      </a:defRPr>
    </a:lvl7pPr>
    <a:lvl8pPr marL="3200400" algn="l" defTabSz="457200" rtl="0" eaLnBrk="1" latinLnBrk="0" hangingPunct="1">
      <a:defRPr sz="2400" kern="1200">
        <a:solidFill>
          <a:schemeClr val="tx1"/>
        </a:solidFill>
        <a:latin typeface="Arial" charset="0"/>
        <a:ea typeface="ヒラギノ角ゴ Pro W3" charset="0"/>
        <a:cs typeface="ヒラギノ角ゴ Pro W3" charset="0"/>
      </a:defRPr>
    </a:lvl8pPr>
    <a:lvl9pPr marL="3657600" algn="l" defTabSz="457200" rtl="0" eaLnBrk="1" latinLnBrk="0" hangingPunct="1">
      <a:defRPr sz="2400" kern="1200">
        <a:solidFill>
          <a:schemeClr val="tx1"/>
        </a:solidFill>
        <a:latin typeface="Arial" charset="0"/>
        <a:ea typeface="ヒラギノ角ゴ Pro W3" charset="0"/>
        <a:cs typeface="ヒラギノ角ゴ Pro W3"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DAA"/>
    <a:srgbClr val="687D90"/>
    <a:srgbClr val="009999"/>
    <a:srgbClr val="872175"/>
    <a:srgbClr val="919295"/>
    <a:srgbClr val="FF7600"/>
    <a:srgbClr val="D91B5C"/>
    <a:srgbClr val="00AEEF"/>
    <a:srgbClr val="01B4E7"/>
    <a:srgbClr val="BCBDC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37" autoAdjust="0"/>
    <p:restoredTop sz="51865" autoAdjust="0"/>
  </p:normalViewPr>
  <p:slideViewPr>
    <p:cSldViewPr>
      <p:cViewPr>
        <p:scale>
          <a:sx n="66" d="100"/>
          <a:sy n="66" d="100"/>
        </p:scale>
        <p:origin x="-2104" y="-72"/>
      </p:cViewPr>
      <p:guideLst>
        <p:guide orient="horz" pos="2160"/>
        <p:guide pos="2880"/>
      </p:guideLst>
    </p:cSldViewPr>
  </p:slideViewPr>
  <p:outlineViewPr>
    <p:cViewPr>
      <p:scale>
        <a:sx n="75" d="100"/>
        <a:sy n="75" d="100"/>
      </p:scale>
      <p:origin x="784" y="16296"/>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86" d="100"/>
          <a:sy n="86" d="100"/>
        </p:scale>
        <p:origin x="-2800" y="-10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3.xml"/><Relationship Id="rId20" Type="http://schemas.openxmlformats.org/officeDocument/2006/relationships/notesMaster" Target="notesMasters/notesMaster1.xml"/><Relationship Id="rId21" Type="http://schemas.openxmlformats.org/officeDocument/2006/relationships/handoutMaster" Target="handoutMasters/handout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slide" Target="slides/slide1.xml"/><Relationship Id="rId8"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a:defRPr sz="1200">
                <a:latin typeface="Arial" pitchFamily="-107" charset="0"/>
                <a:ea typeface="ヒラギノ角ゴ Pro W3" pitchFamily="-107" charset="-128"/>
                <a:cs typeface="ヒラギノ角ゴ Pro W3" pitchFamily="-107" charset="-128"/>
              </a:defRPr>
            </a:lvl1pPr>
          </a:lstStyle>
          <a:p>
            <a:pPr>
              <a:defRPr/>
            </a:pPr>
            <a:endParaRPr lang="en-US"/>
          </a:p>
        </p:txBody>
      </p:sp>
      <p:sp>
        <p:nvSpPr>
          <p:cNvPr id="19459" name="Rectangle 3"/>
          <p:cNvSpPr>
            <a:spLocks noGrp="1" noChangeArrowheads="1"/>
          </p:cNvSpPr>
          <p:nvPr>
            <p:ph type="dt" sz="quarter" idx="1"/>
          </p:nvPr>
        </p:nvSpPr>
        <p:spPr bwMode="auto">
          <a:xfrm>
            <a:off x="3971925"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a:defRPr sz="1200">
                <a:latin typeface="Arial" pitchFamily="-107" charset="0"/>
                <a:ea typeface="ヒラギノ角ゴ Pro W3" pitchFamily="-107" charset="-128"/>
                <a:cs typeface="ヒラギノ角ゴ Pro W3" pitchFamily="-107" charset="-128"/>
              </a:defRPr>
            </a:lvl1pPr>
          </a:lstStyle>
          <a:p>
            <a:pPr>
              <a:defRPr/>
            </a:pPr>
            <a:endParaRPr lang="en-US"/>
          </a:p>
        </p:txBody>
      </p:sp>
      <p:sp>
        <p:nvSpPr>
          <p:cNvPr id="19460" name="Rectangle 4"/>
          <p:cNvSpPr>
            <a:spLocks noGrp="1" noChangeArrowheads="1"/>
          </p:cNvSpPr>
          <p:nvPr>
            <p:ph type="ftr" sz="quarter" idx="2"/>
          </p:nvPr>
        </p:nvSpPr>
        <p:spPr bwMode="auto">
          <a:xfrm>
            <a:off x="0"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931863">
              <a:defRPr sz="1200">
                <a:latin typeface="Arial" pitchFamily="-107" charset="0"/>
                <a:ea typeface="ヒラギノ角ゴ Pro W3" pitchFamily="-107" charset="-128"/>
                <a:cs typeface="ヒラギノ角ゴ Pro W3" pitchFamily="-107" charset="-128"/>
              </a:defRPr>
            </a:lvl1pPr>
          </a:lstStyle>
          <a:p>
            <a:pPr>
              <a:defRPr/>
            </a:pPr>
            <a:endParaRPr lang="en-US"/>
          </a:p>
        </p:txBody>
      </p:sp>
      <p:sp>
        <p:nvSpPr>
          <p:cNvPr id="19461" name="Rectangle 5"/>
          <p:cNvSpPr>
            <a:spLocks noGrp="1" noChangeArrowheads="1"/>
          </p:cNvSpPr>
          <p:nvPr>
            <p:ph type="sldNum" sz="quarter" idx="3"/>
          </p:nvPr>
        </p:nvSpPr>
        <p:spPr bwMode="auto">
          <a:xfrm>
            <a:off x="3971925"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a:defRPr sz="1200" smtClean="0"/>
            </a:lvl1pPr>
          </a:lstStyle>
          <a:p>
            <a:pPr>
              <a:defRPr/>
            </a:pPr>
            <a:fld id="{5E2A8F52-5D5E-F348-8971-795E9819BC5C}" type="slidenum">
              <a:rPr lang="en-US"/>
              <a:pPr>
                <a:defRPr/>
              </a:pPr>
              <a:t>‹#›</a:t>
            </a:fld>
            <a:endParaRPr lang="en-US"/>
          </a:p>
        </p:txBody>
      </p:sp>
    </p:spTree>
    <p:extLst>
      <p:ext uri="{BB962C8B-B14F-4D97-AF65-F5344CB8AC3E}">
        <p14:creationId xmlns:p14="http://schemas.microsoft.com/office/powerpoint/2010/main" val="26480154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a:defRPr sz="1200">
                <a:latin typeface="Arial" pitchFamily="-107" charset="0"/>
                <a:ea typeface="ヒラギノ角ゴ Pro W3" pitchFamily="-107" charset="-128"/>
                <a:cs typeface="ヒラギノ角ゴ Pro W3" pitchFamily="-107" charset="-128"/>
              </a:defRPr>
            </a:lvl1pPr>
          </a:lstStyle>
          <a:p>
            <a:pPr>
              <a:defRPr/>
            </a:pPr>
            <a:endParaRPr lang="en-US"/>
          </a:p>
        </p:txBody>
      </p:sp>
      <p:sp>
        <p:nvSpPr>
          <p:cNvPr id="3075" name="Rectangle 3"/>
          <p:cNvSpPr>
            <a:spLocks noGrp="1" noChangeArrowheads="1"/>
          </p:cNvSpPr>
          <p:nvPr>
            <p:ph type="dt" idx="1"/>
          </p:nvPr>
        </p:nvSpPr>
        <p:spPr bwMode="auto">
          <a:xfrm>
            <a:off x="3971925"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a:defRPr sz="1200">
                <a:latin typeface="Arial" pitchFamily="-107" charset="0"/>
                <a:ea typeface="ヒラギノ角ゴ Pro W3" pitchFamily="-107" charset="-128"/>
                <a:cs typeface="ヒラギノ角ゴ Pro W3" pitchFamily="-107" charset="-128"/>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077"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931863">
              <a:defRPr sz="1200">
                <a:latin typeface="Arial" pitchFamily="-107" charset="0"/>
                <a:ea typeface="ヒラギノ角ゴ Pro W3" pitchFamily="-107" charset="-128"/>
                <a:cs typeface="ヒラギノ角ゴ Pro W3" pitchFamily="-107" charset="-128"/>
              </a:defRPr>
            </a:lvl1pPr>
          </a:lstStyle>
          <a:p>
            <a:pPr>
              <a:defRPr/>
            </a:pPr>
            <a:endParaRPr lang="en-US"/>
          </a:p>
        </p:txBody>
      </p:sp>
      <p:sp>
        <p:nvSpPr>
          <p:cNvPr id="3079"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a:defRPr sz="1200" smtClean="0"/>
            </a:lvl1pPr>
          </a:lstStyle>
          <a:p>
            <a:pPr>
              <a:defRPr/>
            </a:pPr>
            <a:fld id="{A921F9F1-0516-7249-8BD1-DDD6B224F66A}" type="slidenum">
              <a:rPr lang="en-US"/>
              <a:pPr>
                <a:defRPr/>
              </a:pPr>
              <a:t>‹#›</a:t>
            </a:fld>
            <a:endParaRPr lang="en-US"/>
          </a:p>
        </p:txBody>
      </p:sp>
    </p:spTree>
    <p:extLst>
      <p:ext uri="{BB962C8B-B14F-4D97-AF65-F5344CB8AC3E}">
        <p14:creationId xmlns:p14="http://schemas.microsoft.com/office/powerpoint/2010/main" val="26366409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1pPr>
    <a:lvl2pPr marL="4572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2pPr>
    <a:lvl3pPr marL="9144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3pPr>
    <a:lvl4pPr marL="13716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4pPr>
    <a:lvl5pPr marL="18288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921F9F1-0516-7249-8BD1-DDD6B224F66A}" type="slidenum">
              <a:rPr lang="en-US" smtClean="0"/>
              <a:pPr>
                <a:defRPr/>
              </a:pPr>
              <a:t>1</a:t>
            </a:fld>
            <a:endParaRPr lang="en-US" dirty="0"/>
          </a:p>
        </p:txBody>
      </p:sp>
    </p:spTree>
    <p:extLst>
      <p:ext uri="{BB962C8B-B14F-4D97-AF65-F5344CB8AC3E}">
        <p14:creationId xmlns:p14="http://schemas.microsoft.com/office/powerpoint/2010/main" val="17379734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Recent research by the Resource Alliance found that there are more than 20 countries around the world striving to establish professional standards and qualifications for fundraisers. </a:t>
            </a:r>
          </a:p>
          <a:p>
            <a:r>
              <a:rPr lang="en-US" dirty="0" smtClean="0"/>
              <a:t> </a:t>
            </a:r>
          </a:p>
          <a:p>
            <a:r>
              <a:rPr lang="en-US" dirty="0" smtClean="0"/>
              <a:t>The Advanced Diploma in Fundraising is the world's only international advanced qualification in fundraising. It</a:t>
            </a:r>
            <a:r>
              <a:rPr lang="en-US" baseline="0" dirty="0" smtClean="0"/>
              <a:t> will be i</a:t>
            </a:r>
            <a:r>
              <a:rPr lang="en-US" dirty="0" smtClean="0"/>
              <a:t>ntroduced in US in</a:t>
            </a:r>
            <a:r>
              <a:rPr lang="en-US" baseline="0" dirty="0" smtClean="0"/>
              <a:t> March</a:t>
            </a:r>
            <a:r>
              <a:rPr lang="en-US" dirty="0" smtClean="0"/>
              <a:t> at the 2014 AFP conference. Created</a:t>
            </a:r>
            <a:r>
              <a:rPr lang="en-US" baseline="0" dirty="0" smtClean="0"/>
              <a:t> by AFP, the</a:t>
            </a:r>
            <a:r>
              <a:rPr lang="en-US" dirty="0" smtClean="0"/>
              <a:t> </a:t>
            </a:r>
            <a:r>
              <a:rPr lang="en-US" sz="1200" kern="1200" dirty="0" smtClean="0">
                <a:solidFill>
                  <a:schemeClr val="tx1"/>
                </a:solidFill>
                <a:latin typeface="Arial" pitchFamily="-107" charset="0"/>
                <a:ea typeface="ヒラギノ角ゴ Pro W3" pitchFamily="-107" charset="-128"/>
                <a:cs typeface="ヒラギノ角ゴ Pro W3" pitchFamily="-107" charset="-128"/>
              </a:rPr>
              <a:t>Institute of Fundraising (</a:t>
            </a:r>
            <a:r>
              <a:rPr lang="en-US" sz="1200" kern="1200" dirty="0" err="1" smtClean="0">
                <a:solidFill>
                  <a:schemeClr val="tx1"/>
                </a:solidFill>
                <a:latin typeface="Arial" pitchFamily="-107" charset="0"/>
                <a:ea typeface="ヒラギノ角ゴ Pro W3" pitchFamily="-107" charset="-128"/>
                <a:cs typeface="ヒラギノ角ゴ Pro W3" pitchFamily="-107" charset="-128"/>
              </a:rPr>
              <a:t>IoF</a:t>
            </a:r>
            <a:r>
              <a:rPr lang="en-US" sz="1200" kern="1200" dirty="0" smtClean="0">
                <a:solidFill>
                  <a:schemeClr val="tx1"/>
                </a:solidFill>
                <a:latin typeface="Arial" pitchFamily="-107" charset="0"/>
                <a:ea typeface="ヒラギノ角ゴ Pro W3" pitchFamily="-107" charset="-128"/>
                <a:cs typeface="ヒラギノ角ゴ Pro W3" pitchFamily="-107" charset="-128"/>
              </a:rPr>
              <a:t>) UK and the European Fundraising Association</a:t>
            </a:r>
            <a:endParaRPr lang="en-US" dirty="0"/>
          </a:p>
        </p:txBody>
      </p:sp>
      <p:sp>
        <p:nvSpPr>
          <p:cNvPr id="4" name="Slide Number Placeholder 3"/>
          <p:cNvSpPr>
            <a:spLocks noGrp="1"/>
          </p:cNvSpPr>
          <p:nvPr>
            <p:ph type="sldNum" sz="quarter" idx="10"/>
          </p:nvPr>
        </p:nvSpPr>
        <p:spPr/>
        <p:txBody>
          <a:bodyPr/>
          <a:lstStyle/>
          <a:p>
            <a:pPr>
              <a:defRPr/>
            </a:pPr>
            <a:fld id="{A921F9F1-0516-7249-8BD1-DDD6B224F66A}"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smtClean="0"/>
              <a:t>There are challenges with technology. There is no global giving platform and what should be simple philanthropic transactions between a donor in one country and a recipient in another, can be encumbered by clumsy and expensive giving vehicles. But we believe </a:t>
            </a:r>
            <a:r>
              <a:rPr lang="en-US" dirty="0" err="1" smtClean="0"/>
              <a:t>Facebook</a:t>
            </a:r>
            <a:r>
              <a:rPr lang="en-US" baseline="0" dirty="0" smtClean="0"/>
              <a:t> or Google will eventually develop that universal platform.</a:t>
            </a:r>
            <a:endParaRPr lang="en-US" dirty="0" smtClean="0"/>
          </a:p>
          <a:p>
            <a:pPr eaLnBrk="1" hangingPunct="1">
              <a:spcBef>
                <a:spcPct val="0"/>
              </a:spcBef>
            </a:pPr>
            <a:endParaRPr lang="en-GB" dirty="0" smtClean="0">
              <a:ea typeface="ＭＳ Ｐゴシック" pitchFamily="-65" charset="-128"/>
              <a:cs typeface="ＭＳ Ｐゴシック" pitchFamily="-65" charset="-128"/>
            </a:endParaRPr>
          </a:p>
          <a:p>
            <a:r>
              <a:rPr lang="en-GB" dirty="0" smtClean="0">
                <a:ea typeface="ＭＳ Ｐゴシック" pitchFamily="-65" charset="-128"/>
                <a:cs typeface="ＭＳ Ｐゴシック" pitchFamily="-65" charset="-128"/>
              </a:rPr>
              <a:t>Some countries, like,</a:t>
            </a:r>
            <a:r>
              <a:rPr lang="en-GB" baseline="0" dirty="0" smtClean="0">
                <a:ea typeface="ＭＳ Ｐゴシック" pitchFamily="-65" charset="-128"/>
                <a:cs typeface="ＭＳ Ｐゴシック" pitchFamily="-65" charset="-128"/>
              </a:rPr>
              <a:t> </a:t>
            </a:r>
            <a:r>
              <a:rPr lang="en-GB" dirty="0" smtClean="0">
                <a:ea typeface="ＭＳ Ｐゴシック" pitchFamily="-65" charset="-128"/>
                <a:cs typeface="ＭＳ Ｐゴシック" pitchFamily="-65" charset="-128"/>
              </a:rPr>
              <a:t>India and Africa,</a:t>
            </a:r>
            <a:r>
              <a:rPr lang="en-GB" baseline="0" dirty="0" smtClean="0">
                <a:ea typeface="ＭＳ Ｐゴシック" pitchFamily="-65" charset="-128"/>
                <a:cs typeface="ＭＳ Ｐゴシック" pitchFamily="-65" charset="-128"/>
              </a:rPr>
              <a:t> are clear innovators in the use of technology.</a:t>
            </a:r>
          </a:p>
          <a:p>
            <a:endParaRPr lang="en-GB" dirty="0" smtClean="0">
              <a:ea typeface="ＭＳ Ｐゴシック" pitchFamily="-65" charset="-128"/>
              <a:cs typeface="ＭＳ Ｐゴシック" pitchFamily="-65" charset="-128"/>
            </a:endParaRPr>
          </a:p>
          <a:p>
            <a:r>
              <a:rPr lang="en-GB" dirty="0" smtClean="0">
                <a:ea typeface="ＭＳ Ｐゴシック" pitchFamily="-65" charset="-128"/>
                <a:cs typeface="ＭＳ Ｐゴシック" pitchFamily="-65" charset="-128"/>
              </a:rPr>
              <a:t>Kenya pioneered mobile phone based money transfer and payment</a:t>
            </a:r>
          </a:p>
          <a:p>
            <a:r>
              <a:rPr lang="en-GB" dirty="0" smtClean="0">
                <a:ea typeface="ＭＳ Ｐゴシック" pitchFamily="-65" charset="-128"/>
                <a:cs typeface="ＭＳ Ｐゴシック" pitchFamily="-65" charset="-128"/>
              </a:rPr>
              <a:t>-In 2011, Kenya was experiencing its worst drought in six decades </a:t>
            </a:r>
          </a:p>
          <a:p>
            <a:r>
              <a:rPr lang="en-GB" dirty="0" smtClean="0">
                <a:ea typeface="ＭＳ Ｐゴシック" pitchFamily="-65" charset="-128"/>
                <a:cs typeface="ＭＳ Ｐゴシック" pitchFamily="-65" charset="-128"/>
              </a:rPr>
              <a:t>-Red Cross Kenyans for Kenya campaign created  to raise at least $5.9 million.</a:t>
            </a:r>
            <a:r>
              <a:rPr lang="en-GB" baseline="0" dirty="0" smtClean="0">
                <a:ea typeface="ＭＳ Ｐゴシック" pitchFamily="-65" charset="-128"/>
                <a:cs typeface="ＭＳ Ｐゴシック" pitchFamily="-65" charset="-128"/>
              </a:rPr>
              <a:t> In four weeks r</a:t>
            </a:r>
            <a:r>
              <a:rPr lang="en-GB" dirty="0" smtClean="0">
                <a:ea typeface="ＭＳ Ｐゴシック" pitchFamily="-65" charset="-128"/>
                <a:cs typeface="ＭＳ Ｐゴシック" pitchFamily="-65" charset="-128"/>
              </a:rPr>
              <a:t>aised $11.9</a:t>
            </a:r>
            <a:r>
              <a:rPr lang="en-GB" baseline="0" dirty="0" smtClean="0">
                <a:ea typeface="ＭＳ Ｐゴシック" pitchFamily="-65" charset="-128"/>
                <a:cs typeface="ＭＳ Ｐゴシック" pitchFamily="-65" charset="-128"/>
              </a:rPr>
              <a:t> million</a:t>
            </a:r>
            <a:endParaRPr lang="en-GB" dirty="0" smtClean="0">
              <a:ea typeface="ＭＳ Ｐゴシック" pitchFamily="-65" charset="-128"/>
              <a:cs typeface="ＭＳ Ｐゴシック" pitchFamily="-65" charset="-128"/>
            </a:endParaRPr>
          </a:p>
          <a:p>
            <a:pPr eaLnBrk="1" hangingPunct="1">
              <a:spcBef>
                <a:spcPct val="0"/>
              </a:spcBef>
            </a:pPr>
            <a:r>
              <a:rPr lang="en-GB" dirty="0" smtClean="0">
                <a:ea typeface="ＭＳ Ｐゴシック" pitchFamily="-65" charset="-128"/>
                <a:cs typeface="ＭＳ Ｐゴシック" pitchFamily="-65" charset="-128"/>
              </a:rPr>
              <a:t>-Most of the contributions by individuals were made through mobile money transfer services </a:t>
            </a:r>
          </a:p>
          <a:p>
            <a:pPr eaLnBrk="1" hangingPunct="1">
              <a:spcBef>
                <a:spcPct val="0"/>
              </a:spcBef>
            </a:pPr>
            <a:r>
              <a:rPr lang="en-GB" dirty="0" smtClean="0">
                <a:ea typeface="ＭＳ Ｐゴシック" pitchFamily="-65" charset="-128"/>
                <a:cs typeface="ＭＳ Ｐゴシック" pitchFamily="-65" charset="-128"/>
              </a:rPr>
              <a:t>-</a:t>
            </a:r>
            <a:r>
              <a:rPr lang="en-GB" dirty="0" err="1" smtClean="0">
                <a:ea typeface="ＭＳ Ｐゴシック" pitchFamily="-65" charset="-128"/>
                <a:cs typeface="ＭＳ Ｐゴシック" pitchFamily="-65" charset="-128"/>
              </a:rPr>
              <a:t>Facebook</a:t>
            </a:r>
            <a:r>
              <a:rPr lang="en-GB" dirty="0" smtClean="0">
                <a:ea typeface="ＭＳ Ｐゴシック" pitchFamily="-65" charset="-128"/>
                <a:cs typeface="ＭＳ Ｐゴシック" pitchFamily="-65" charset="-128"/>
              </a:rPr>
              <a:t> and Twitter were catalysts for awareness and  support for the campaign</a:t>
            </a:r>
          </a:p>
          <a:p>
            <a:pPr eaLnBrk="1" hangingPunct="1">
              <a:spcBef>
                <a:spcPct val="0"/>
              </a:spcBef>
            </a:pPr>
            <a:r>
              <a:rPr lang="en-GB" dirty="0" smtClean="0">
                <a:ea typeface="ＭＳ Ｐゴシック" pitchFamily="-65" charset="-128"/>
                <a:cs typeface="ＭＳ Ｐゴシック" pitchFamily="-65" charset="-128"/>
              </a:rPr>
              <a:t>-Allowed for donations</a:t>
            </a:r>
            <a:r>
              <a:rPr lang="en-GB" baseline="0" dirty="0" smtClean="0">
                <a:ea typeface="ＭＳ Ｐゴシック" pitchFamily="-65" charset="-128"/>
                <a:cs typeface="ＭＳ Ｐゴシック" pitchFamily="-65" charset="-128"/>
              </a:rPr>
              <a:t> </a:t>
            </a:r>
            <a:r>
              <a:rPr lang="en-GB" dirty="0" smtClean="0">
                <a:ea typeface="ＭＳ Ｐゴシック" pitchFamily="-65" charset="-128"/>
                <a:cs typeface="ＭＳ Ｐゴシック" pitchFamily="-65" charset="-128"/>
              </a:rPr>
              <a:t>as little as twelve cents (KES 10). Half its population earns less than $2 per day </a:t>
            </a:r>
          </a:p>
          <a:p>
            <a:pPr eaLnBrk="1" hangingPunct="1">
              <a:spcBef>
                <a:spcPct val="0"/>
              </a:spcBef>
            </a:pPr>
            <a:endParaRPr lang="en-GB" dirty="0" smtClean="0">
              <a:ea typeface="ＭＳ Ｐゴシック" pitchFamily="-65" charset="-128"/>
              <a:cs typeface="ＭＳ Ｐゴシック" pitchFamily="-65" charset="-128"/>
            </a:endParaRPr>
          </a:p>
          <a:p>
            <a:pPr eaLnBrk="1" hangingPunct="1">
              <a:spcBef>
                <a:spcPct val="0"/>
              </a:spcBef>
            </a:pPr>
            <a:r>
              <a:rPr lang="en-GB" dirty="0" smtClean="0">
                <a:ea typeface="ＭＳ Ｐゴシック" pitchFamily="-65" charset="-128"/>
                <a:cs typeface="ＭＳ Ｐゴシック" pitchFamily="-65" charset="-128"/>
              </a:rPr>
              <a:t>Africa is growing</a:t>
            </a:r>
            <a:r>
              <a:rPr lang="en-GB" baseline="0" dirty="0" smtClean="0">
                <a:ea typeface="ＭＳ Ｐゴシック" pitchFamily="-65" charset="-128"/>
                <a:cs typeface="ＭＳ Ｐゴシック" pitchFamily="-65" charset="-128"/>
              </a:rPr>
              <a:t> out of being an aid recipient continent: </a:t>
            </a:r>
          </a:p>
          <a:p>
            <a:pPr eaLnBrk="1" hangingPunct="1">
              <a:spcBef>
                <a:spcPct val="0"/>
              </a:spcBef>
            </a:pPr>
            <a:r>
              <a:rPr lang="en-GB" baseline="0" dirty="0" smtClean="0">
                <a:ea typeface="ＭＳ Ｐゴシック" pitchFamily="-65" charset="-128"/>
                <a:cs typeface="ＭＳ Ｐゴシック" pitchFamily="-65" charset="-128"/>
              </a:rPr>
              <a:t>-</a:t>
            </a:r>
            <a:r>
              <a:rPr lang="en-GB" dirty="0" smtClean="0">
                <a:ea typeface="ＭＳ Ｐゴシック" pitchFamily="-65" charset="-128"/>
                <a:cs typeface="ＭＳ Ｐゴシック" pitchFamily="-65" charset="-128"/>
              </a:rPr>
              <a:t>There are now 100,000 African millionaires</a:t>
            </a:r>
          </a:p>
          <a:p>
            <a:pPr eaLnBrk="1" hangingPunct="1">
              <a:spcBef>
                <a:spcPct val="0"/>
              </a:spcBef>
            </a:pPr>
            <a:r>
              <a:rPr lang="en-GB" dirty="0" smtClean="0">
                <a:ea typeface="ＭＳ Ｐゴシック" pitchFamily="-65" charset="-128"/>
                <a:cs typeface="ＭＳ Ｐゴシック" pitchFamily="-65" charset="-128"/>
              </a:rPr>
              <a:t>-34 percent of the continents population is middleclass,</a:t>
            </a:r>
            <a:r>
              <a:rPr lang="en-GB" baseline="0" dirty="0" smtClean="0">
                <a:ea typeface="ＭＳ Ｐゴシック" pitchFamily="-65" charset="-128"/>
                <a:cs typeface="ＭＳ Ｐゴシック" pitchFamily="-65" charset="-128"/>
              </a:rPr>
              <a:t> to </a:t>
            </a:r>
            <a:r>
              <a:rPr lang="en-GB" dirty="0" smtClean="0">
                <a:ea typeface="ＭＳ Ｐゴシック" pitchFamily="-65" charset="-128"/>
                <a:cs typeface="ＭＳ Ｐゴシック" pitchFamily="-65" charset="-128"/>
              </a:rPr>
              <a:t>grow to 42 percent of the population or 1.1 billion people by 2060 </a:t>
            </a:r>
          </a:p>
          <a:p>
            <a:endParaRPr lang="en-US" dirty="0" smtClean="0"/>
          </a:p>
          <a:p>
            <a:endParaRPr lang="en-US" dirty="0" smtClean="0">
              <a:ea typeface="ＭＳ Ｐゴシック" pitchFamily="-65" charset="-128"/>
              <a:cs typeface="ＭＳ Ｐゴシック" pitchFamily="-65" charset="-128"/>
            </a:endParaRPr>
          </a:p>
        </p:txBody>
      </p:sp>
      <p:sp>
        <p:nvSpPr>
          <p:cNvPr id="4" name="Slide Number Placeholder 3"/>
          <p:cNvSpPr>
            <a:spLocks noGrp="1"/>
          </p:cNvSpPr>
          <p:nvPr>
            <p:ph type="sldNum" sz="quarter" idx="10"/>
          </p:nvPr>
        </p:nvSpPr>
        <p:spPr/>
        <p:txBody>
          <a:bodyPr/>
          <a:lstStyle/>
          <a:p>
            <a:pPr>
              <a:defRPr/>
            </a:pPr>
            <a:fld id="{A921F9F1-0516-7249-8BD1-DDD6B224F66A}"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We know that having tax incentives and</a:t>
            </a:r>
            <a:r>
              <a:rPr lang="en-US" baseline="0" dirty="0" smtClean="0"/>
              <a:t> ease of NGO registration, professional education and other kinds of infrastructure, help to create good environments for philanthropy</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Example, India is experiencing a CSR (Corporate Social Responsibility) windfall. Companies Bill 2011, which mandates companies to spend at least two percent of their net profit on CSR</a:t>
            </a:r>
          </a:p>
          <a:p>
            <a:endParaRPr lang="en-US" baseline="0" dirty="0" smtClean="0"/>
          </a:p>
          <a:p>
            <a:r>
              <a:rPr lang="en-US" dirty="0" smtClean="0"/>
              <a:t> What we measure and pay attention to can change and grow. Several credible studies</a:t>
            </a:r>
            <a:r>
              <a:rPr lang="en-US" baseline="0" dirty="0" smtClean="0"/>
              <a:t> </a:t>
            </a:r>
            <a:r>
              <a:rPr lang="en-US" dirty="0" smtClean="0"/>
              <a:t>use different criteria for ranking national philanthropy.</a:t>
            </a:r>
          </a:p>
          <a:p>
            <a:pPr>
              <a:buFont typeface="Arial"/>
              <a:buNone/>
            </a:pPr>
            <a:r>
              <a:rPr lang="en-US" dirty="0" smtClean="0"/>
              <a:t>-The Hudson Institute Index of Global Philanthropy and Remittances, factors Diaspora giving into its measurements, ranks the US as #1 </a:t>
            </a:r>
          </a:p>
          <a:p>
            <a:pPr>
              <a:buFont typeface="Arial"/>
              <a:buNone/>
            </a:pPr>
            <a:r>
              <a:rPr lang="en-US" dirty="0" smtClean="0"/>
              <a:t>-CAF World Giving Index 2013 includes volunteering and helping strangers in its computations, and rates USA as #1, but last year Australia was first </a:t>
            </a:r>
          </a:p>
          <a:p>
            <a:pPr>
              <a:buFont typeface="Arial"/>
              <a:buNone/>
            </a:pPr>
            <a:r>
              <a:rPr lang="en-US" dirty="0" smtClean="0"/>
              <a:t>-The Organization for Economic Cooperation and Development (OECD) judges by the percentage of ODA compared with gross national income and identifies Luxembourg as #1 with 1 percent </a:t>
            </a:r>
          </a:p>
          <a:p>
            <a:pPr>
              <a:buFont typeface="Arial"/>
              <a:buNone/>
            </a:pPr>
            <a:r>
              <a:rPr lang="en-US" dirty="0" smtClean="0"/>
              <a:t>-The Management Centre UK’s Big Mac Philanthropy Index 2013 accords the honor to Singapore, basing its comparisons on the local price of a Big Mac and </a:t>
            </a:r>
            <a:r>
              <a:rPr lang="en-US" i="1" dirty="0" smtClean="0"/>
              <a:t>The Economist</a:t>
            </a:r>
            <a:r>
              <a:rPr lang="en-US" dirty="0" smtClean="0"/>
              <a:t> magazine’s well-established methodology </a:t>
            </a:r>
          </a:p>
          <a:p>
            <a:endParaRPr lang="en-US" dirty="0" smtClean="0"/>
          </a:p>
        </p:txBody>
      </p:sp>
      <p:sp>
        <p:nvSpPr>
          <p:cNvPr id="4" name="Slide Number Placeholder 3"/>
          <p:cNvSpPr>
            <a:spLocks noGrp="1"/>
          </p:cNvSpPr>
          <p:nvPr>
            <p:ph type="sldNum" sz="quarter" idx="10"/>
          </p:nvPr>
        </p:nvSpPr>
        <p:spPr/>
        <p:txBody>
          <a:bodyPr/>
          <a:lstStyle/>
          <a:p>
            <a:pPr>
              <a:defRPr/>
            </a:pPr>
            <a:fld id="{A921F9F1-0516-7249-8BD1-DDD6B224F66A}"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In</a:t>
            </a:r>
            <a:r>
              <a:rPr lang="en-US" baseline="0" dirty="0" smtClean="0"/>
              <a:t> summary these are the seven trends that we identified </a:t>
            </a:r>
          </a:p>
          <a:p>
            <a:endParaRPr lang="en-US" baseline="0" dirty="0" smtClean="0"/>
          </a:p>
          <a:p>
            <a:r>
              <a:rPr lang="en-US" baseline="0" dirty="0" smtClean="0"/>
              <a:t>Certainly Rotary International has been a leader not only </a:t>
            </a:r>
            <a:r>
              <a:rPr lang="en-US" baseline="0" smtClean="0"/>
              <a:t>in its </a:t>
            </a:r>
            <a:r>
              <a:rPr lang="en-US" baseline="0" dirty="0" smtClean="0"/>
              <a:t>work with polio, but showing just how dramatic world change can happen through the efforts of just one organization</a:t>
            </a:r>
            <a:endParaRPr lang="en-US" dirty="0" smtClean="0"/>
          </a:p>
        </p:txBody>
      </p:sp>
      <p:sp>
        <p:nvSpPr>
          <p:cNvPr id="4" name="Slide Number Placeholder 3"/>
          <p:cNvSpPr>
            <a:spLocks noGrp="1"/>
          </p:cNvSpPr>
          <p:nvPr>
            <p:ph type="sldNum" sz="quarter" idx="10"/>
          </p:nvPr>
        </p:nvSpPr>
        <p:spPr/>
        <p:txBody>
          <a:bodyPr/>
          <a:lstStyle/>
          <a:p>
            <a:pPr>
              <a:defRPr/>
            </a:pPr>
            <a:fld id="{A921F9F1-0516-7249-8BD1-DDD6B224F66A}" type="slidenum">
              <a:rPr lang="en-US" smtClean="0"/>
              <a:pPr>
                <a:defRPr/>
              </a:pPr>
              <a:t>13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921F9F1-0516-7249-8BD1-DDD6B224F66A}" type="slidenum">
              <a:rPr lang="en-US" smtClean="0"/>
              <a:pPr>
                <a:defRPr/>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pPr>
            <a:r>
              <a:rPr lang="en-US" dirty="0" smtClean="0"/>
              <a:t>More than 20 experts from around the world contributed to “Global Fundraising”  </a:t>
            </a:r>
          </a:p>
          <a:p>
            <a:pPr eaLnBrk="1" hangingPunct="1">
              <a:spcBef>
                <a:spcPct val="0"/>
              </a:spcBef>
            </a:pPr>
            <a:r>
              <a:rPr lang="en-US" dirty="0" smtClean="0"/>
              <a:t>-Here are</a:t>
            </a:r>
            <a:r>
              <a:rPr lang="en-US" baseline="0" dirty="0" smtClean="0"/>
              <a:t> some of the contributors</a:t>
            </a:r>
            <a:r>
              <a:rPr lang="en-US" dirty="0" smtClean="0"/>
              <a:t> at the book launch at the 2013 AFP Conference in San Diego</a:t>
            </a:r>
            <a:r>
              <a:rPr lang="en-US" baseline="0" dirty="0" smtClean="0"/>
              <a:t> (L-R): </a:t>
            </a:r>
            <a:r>
              <a:rPr lang="en-US" baseline="0" dirty="0" err="1" smtClean="0"/>
              <a:t>Sudeshna</a:t>
            </a:r>
            <a:r>
              <a:rPr lang="en-US" baseline="0" dirty="0" smtClean="0"/>
              <a:t> </a:t>
            </a:r>
            <a:r>
              <a:rPr lang="en-US" baseline="0" dirty="0" err="1" smtClean="0"/>
              <a:t>Mukherjee</a:t>
            </a:r>
            <a:r>
              <a:rPr lang="en-US" baseline="0" dirty="0" smtClean="0"/>
              <a:t> (New Delhi/New York City); Marcelo </a:t>
            </a:r>
            <a:r>
              <a:rPr lang="en-US" baseline="0" dirty="0" err="1" smtClean="0"/>
              <a:t>Iniarra</a:t>
            </a:r>
            <a:r>
              <a:rPr lang="en-US" baseline="0" dirty="0" smtClean="0"/>
              <a:t> (Argentina); Bernard Ross (UK); Penelope Cagney (USA); </a:t>
            </a:r>
            <a:r>
              <a:rPr lang="en-US" baseline="0" dirty="0" err="1" smtClean="0"/>
              <a:t>Masataka</a:t>
            </a:r>
            <a:r>
              <a:rPr lang="en-US" baseline="0" dirty="0" smtClean="0"/>
              <a:t> </a:t>
            </a:r>
            <a:r>
              <a:rPr lang="en-US" baseline="0" dirty="0" err="1" smtClean="0"/>
              <a:t>Uo</a:t>
            </a:r>
            <a:r>
              <a:rPr lang="en-US" baseline="0" dirty="0" smtClean="0"/>
              <a:t> (Japan); </a:t>
            </a:r>
            <a:r>
              <a:rPr lang="en-US" baseline="0" dirty="0" err="1" smtClean="0"/>
              <a:t>Usha</a:t>
            </a:r>
            <a:r>
              <a:rPr lang="en-US" baseline="0" dirty="0" smtClean="0"/>
              <a:t> </a:t>
            </a:r>
            <a:r>
              <a:rPr lang="en-US" baseline="0" dirty="0" err="1" smtClean="0"/>
              <a:t>Menon</a:t>
            </a:r>
            <a:r>
              <a:rPr lang="en-US" baseline="0" dirty="0" smtClean="0"/>
              <a:t> (Singapore)</a:t>
            </a:r>
            <a:endParaRPr lang="en-US" dirty="0" smtClean="0"/>
          </a:p>
          <a:p>
            <a:pPr eaLnBrk="1" hangingPunct="1">
              <a:spcBef>
                <a:spcPct val="0"/>
              </a:spcBef>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A921F9F1-0516-7249-8BD1-DDD6B224F66A}"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Trends</a:t>
            </a:r>
            <a:r>
              <a:rPr lang="en-US" baseline="0" dirty="0" smtClean="0"/>
              <a:t> </a:t>
            </a:r>
            <a:r>
              <a:rPr lang="en-US" dirty="0" smtClean="0"/>
              <a:t>in philanthropy </a:t>
            </a:r>
            <a:r>
              <a:rPr lang="en-US" baseline="0" dirty="0" smtClean="0"/>
              <a:t>with implications for fundraising</a:t>
            </a:r>
            <a:r>
              <a:rPr lang="en-US" dirty="0" smtClean="0"/>
              <a:t>:</a:t>
            </a:r>
          </a:p>
          <a:p>
            <a:pPr>
              <a:buFont typeface="Arial"/>
              <a:buChar char="•"/>
            </a:pPr>
            <a:r>
              <a:rPr lang="en-US" dirty="0" smtClean="0"/>
              <a:t>Sacred to the secular</a:t>
            </a:r>
          </a:p>
          <a:p>
            <a:pPr>
              <a:buFont typeface="Arial"/>
              <a:buChar char="•"/>
            </a:pPr>
            <a:r>
              <a:rPr lang="en-US" dirty="0" smtClean="0"/>
              <a:t>Charity to philanthropy </a:t>
            </a:r>
          </a:p>
          <a:p>
            <a:pPr>
              <a:buFont typeface="Arial"/>
              <a:buChar char="•"/>
            </a:pPr>
            <a:r>
              <a:rPr lang="en-US" dirty="0" smtClean="0"/>
              <a:t>North to South</a:t>
            </a:r>
          </a:p>
          <a:p>
            <a:pPr>
              <a:buFont typeface="Arial"/>
              <a:buChar char="•"/>
            </a:pPr>
            <a:r>
              <a:rPr lang="en-US" dirty="0" smtClean="0"/>
              <a:t>Towards</a:t>
            </a:r>
            <a:r>
              <a:rPr lang="en-US" baseline="0" dirty="0" smtClean="0"/>
              <a:t> democracy and capitalism</a:t>
            </a:r>
            <a:endParaRPr lang="en-US" dirty="0" smtClean="0"/>
          </a:p>
          <a:p>
            <a:pPr>
              <a:buFont typeface="Arial"/>
              <a:buChar char="•"/>
            </a:pPr>
            <a:endParaRPr lang="en-US" dirty="0"/>
          </a:p>
        </p:txBody>
      </p:sp>
      <p:sp>
        <p:nvSpPr>
          <p:cNvPr id="4" name="Slide Number Placeholder 3"/>
          <p:cNvSpPr>
            <a:spLocks noGrp="1"/>
          </p:cNvSpPr>
          <p:nvPr>
            <p:ph type="sldNum" sz="quarter" idx="10"/>
          </p:nvPr>
        </p:nvSpPr>
        <p:spPr/>
        <p:txBody>
          <a:bodyPr/>
          <a:lstStyle/>
          <a:p>
            <a:pPr>
              <a:defRPr/>
            </a:pPr>
            <a:fld id="{A921F9F1-0516-7249-8BD1-DDD6B224F66A}"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r>
              <a:rPr lang="en-US" sz="1100" dirty="0" smtClean="0"/>
              <a:t>At the moment there is considerable optimism among some about</a:t>
            </a:r>
            <a:r>
              <a:rPr lang="en-US" sz="1100" baseline="0" dirty="0" smtClean="0"/>
              <a:t> philanthropy’s ability to resolve the world’s problems:</a:t>
            </a:r>
          </a:p>
          <a:p>
            <a:r>
              <a:rPr lang="en-US" sz="1100" dirty="0" smtClean="0"/>
              <a:t>-Bill Gates says</a:t>
            </a:r>
            <a:r>
              <a:rPr lang="en-US" sz="1100" baseline="0" dirty="0" smtClean="0"/>
              <a:t> </a:t>
            </a:r>
            <a:r>
              <a:rPr lang="en-US" sz="1100" kern="1200" dirty="0" smtClean="0">
                <a:solidFill>
                  <a:schemeClr val="tx1"/>
                </a:solidFill>
                <a:latin typeface="Arial" pitchFamily="-107" charset="0"/>
                <a:ea typeface="ヒラギノ角ゴ Pro W3" pitchFamily="-107" charset="-128"/>
                <a:cs typeface="ヒラギノ角ゴ Pro W3" pitchFamily="-107" charset="-128"/>
              </a:rPr>
              <a:t>“by 2035, there will be almost no poor countries left in the world”</a:t>
            </a:r>
          </a:p>
          <a:p>
            <a:r>
              <a:rPr lang="en-US" sz="1100" kern="1200" dirty="0" smtClean="0">
                <a:solidFill>
                  <a:schemeClr val="tx1"/>
                </a:solidFill>
                <a:latin typeface="Arial" pitchFamily="-107" charset="0"/>
                <a:ea typeface="ヒラギノ角ゴ Pro W3" pitchFamily="-107" charset="-128"/>
                <a:cs typeface="ヒラギノ角ゴ Pro W3" pitchFamily="-107" charset="-128"/>
              </a:rPr>
              <a:t>-Matt Bishop says by 211</a:t>
            </a:r>
            <a:r>
              <a:rPr lang="en-US" sz="1100" kern="1200" baseline="0" dirty="0" smtClean="0">
                <a:solidFill>
                  <a:schemeClr val="tx1"/>
                </a:solidFill>
                <a:latin typeface="Arial" pitchFamily="-107" charset="0"/>
                <a:ea typeface="ヒラギノ角ゴ Pro W3" pitchFamily="-107" charset="-128"/>
                <a:cs typeface="ヒラギノ角ゴ Pro W3" pitchFamily="-107" charset="-128"/>
              </a:rPr>
              <a:t>3 we will have addressed all basic needs</a:t>
            </a:r>
            <a:endParaRPr lang="en-US" sz="1100" dirty="0" smtClean="0"/>
          </a:p>
          <a:p>
            <a:r>
              <a:rPr lang="en-US" sz="1100" dirty="0" smtClean="0"/>
              <a:t>-John Maynard Keynes, the most influential economist of the twentieth century, looked</a:t>
            </a:r>
            <a:r>
              <a:rPr lang="en-US" sz="1100" baseline="0" dirty="0" smtClean="0"/>
              <a:t> to</a:t>
            </a:r>
            <a:r>
              <a:rPr lang="en-US" sz="1100" dirty="0" smtClean="0"/>
              <a:t> the day when society could focus on ends (happiness and well-being, for example) rather than means (economic growth and individual pursuit of profit)</a:t>
            </a:r>
          </a:p>
          <a:p>
            <a:endParaRPr lang="en-US" sz="1100" dirty="0" smtClean="0"/>
          </a:p>
          <a:p>
            <a:r>
              <a:rPr lang="en-US" sz="1100" dirty="0" smtClean="0"/>
              <a:t>Indeed there</a:t>
            </a:r>
            <a:r>
              <a:rPr lang="en-US" sz="1100" baseline="0" dirty="0" smtClean="0"/>
              <a:t> is g</a:t>
            </a:r>
            <a:r>
              <a:rPr lang="en-US" sz="1100" dirty="0" smtClean="0"/>
              <a:t>ood news:</a:t>
            </a:r>
          </a:p>
          <a:p>
            <a:pPr>
              <a:buFont typeface="Arial"/>
              <a:buNone/>
            </a:pPr>
            <a:r>
              <a:rPr lang="en-US" sz="1100" dirty="0" smtClean="0"/>
              <a:t>-For the first time, in large portions of the world, the well-off actually outnumber the poor</a:t>
            </a:r>
          </a:p>
          <a:p>
            <a:pPr>
              <a:buFont typeface="Arial"/>
              <a:buNone/>
            </a:pPr>
            <a:r>
              <a:rPr lang="en-US" sz="1100" dirty="0" smtClean="0"/>
              <a:t>-The educated outnumber the uneducated </a:t>
            </a:r>
          </a:p>
          <a:p>
            <a:pPr>
              <a:buFont typeface="Arial"/>
              <a:buNone/>
            </a:pPr>
            <a:r>
              <a:rPr lang="en-US" sz="1100" dirty="0" smtClean="0"/>
              <a:t>-And those who see themselves as empowered make up a majority </a:t>
            </a:r>
          </a:p>
          <a:p>
            <a:endParaRPr lang="en-US" sz="1100" dirty="0" smtClean="0"/>
          </a:p>
          <a:p>
            <a:r>
              <a:rPr lang="en-US" sz="1100" dirty="0" smtClean="0"/>
              <a:t>And yet:</a:t>
            </a:r>
          </a:p>
          <a:p>
            <a:pPr>
              <a:buFont typeface="Arial"/>
              <a:buNone/>
            </a:pPr>
            <a:r>
              <a:rPr lang="en-US" sz="1100" dirty="0" smtClean="0"/>
              <a:t>-Still great need for old-fashioned humanitarian aid</a:t>
            </a:r>
          </a:p>
          <a:p>
            <a:pPr>
              <a:buFont typeface="Arial"/>
              <a:buNone/>
            </a:pPr>
            <a:r>
              <a:rPr lang="en-US" sz="1100" kern="1200" dirty="0" smtClean="0">
                <a:solidFill>
                  <a:schemeClr val="tx1"/>
                </a:solidFill>
                <a:latin typeface="Arial" pitchFamily="-107" charset="0"/>
                <a:ea typeface="ヒラギノ角ゴ Pro W3" pitchFamily="-107" charset="-128"/>
                <a:cs typeface="ヒラギノ角ゴ Pro W3" pitchFamily="-107" charset="-128"/>
              </a:rPr>
              <a:t>-...huge numbers of people in Asia and Africa continue to rise out of poverty, those who remain are increasingly in fragile states, exposed to war and crisis. In 2005, just 20% of the global poor were in conflict-affected and fragile states. Today that figure is 50</a:t>
            </a:r>
            <a:r>
              <a:rPr lang="en-US" sz="1100" kern="1200" baseline="0" dirty="0" smtClean="0">
                <a:solidFill>
                  <a:schemeClr val="tx1"/>
                </a:solidFill>
                <a:latin typeface="Arial" pitchFamily="-107" charset="0"/>
                <a:ea typeface="ヒラギノ角ゴ Pro W3" pitchFamily="-107" charset="-128"/>
                <a:cs typeface="ヒラギノ角ゴ Pro W3" pitchFamily="-107" charset="-128"/>
              </a:rPr>
              <a:t> percent</a:t>
            </a:r>
            <a:r>
              <a:rPr lang="en-US" sz="1100" kern="1200" dirty="0" smtClean="0">
                <a:solidFill>
                  <a:schemeClr val="tx1"/>
                </a:solidFill>
                <a:latin typeface="Arial" pitchFamily="-107" charset="0"/>
                <a:ea typeface="ヒラギノ角ゴ Pro W3" pitchFamily="-107" charset="-128"/>
                <a:cs typeface="ヒラギノ角ゴ Pro W3" pitchFamily="-107" charset="-128"/>
              </a:rPr>
              <a:t> and set to rise to more than 80</a:t>
            </a:r>
            <a:r>
              <a:rPr lang="en-US" sz="1100" kern="1200" baseline="0" dirty="0" smtClean="0">
                <a:solidFill>
                  <a:schemeClr val="tx1"/>
                </a:solidFill>
                <a:latin typeface="Arial" pitchFamily="-107" charset="0"/>
                <a:ea typeface="ヒラギノ角ゴ Pro W3" pitchFamily="-107" charset="-128"/>
                <a:cs typeface="ヒラギノ角ゴ Pro W3" pitchFamily="-107" charset="-128"/>
              </a:rPr>
              <a:t> percent</a:t>
            </a:r>
            <a:r>
              <a:rPr lang="en-US" sz="1100" kern="1200" dirty="0" smtClean="0">
                <a:solidFill>
                  <a:schemeClr val="tx1"/>
                </a:solidFill>
                <a:latin typeface="Arial" pitchFamily="-107" charset="0"/>
                <a:ea typeface="ヒラギノ角ゴ Pro W3" pitchFamily="-107" charset="-128"/>
                <a:cs typeface="ヒラギノ角ゴ Pro W3" pitchFamily="-107" charset="-128"/>
              </a:rPr>
              <a:t> in 2025.”*</a:t>
            </a:r>
            <a:endParaRPr lang="en-US" sz="1100" dirty="0" smtClean="0"/>
          </a:p>
          <a:p>
            <a:pPr>
              <a:buFont typeface="Arial"/>
              <a:buNone/>
            </a:pPr>
            <a:r>
              <a:rPr lang="en-US" sz="1100" dirty="0" smtClean="0"/>
              <a:t>-Troubling trend in individual countries towards the one percent vs. 99 percent</a:t>
            </a:r>
          </a:p>
          <a:p>
            <a:pPr>
              <a:buFont typeface="Arial"/>
              <a:buNone/>
            </a:pPr>
            <a:r>
              <a:rPr lang="en-US" sz="1100" kern="1200" dirty="0" smtClean="0">
                <a:solidFill>
                  <a:schemeClr val="tx1"/>
                </a:solidFill>
                <a:latin typeface="Arial" pitchFamily="-107" charset="0"/>
                <a:ea typeface="ヒラギノ角ゴ Pro W3" pitchFamily="-107" charset="-128"/>
                <a:cs typeface="ヒラギノ角ゴ Pro W3" pitchFamily="-107" charset="-128"/>
              </a:rPr>
              <a:t>-Working for the Few concluded that 1 per cent of the world’s population controls half of its wealth. More remarkable still, the report estimates that the world’s richest 85 people own the same amount as the poorer half of the entire global population. </a:t>
            </a:r>
            <a:endParaRPr lang="en-US" sz="1100" dirty="0" smtClean="0"/>
          </a:p>
          <a:p>
            <a:pPr>
              <a:buFont typeface="Arial"/>
              <a:buNone/>
            </a:pPr>
            <a:endParaRPr lang="en-US" sz="1100" dirty="0" smtClean="0"/>
          </a:p>
          <a:p>
            <a:pPr>
              <a:buFont typeface="Arial"/>
              <a:buNone/>
            </a:pPr>
            <a:r>
              <a:rPr lang="en-US" sz="1100" kern="1200" dirty="0" smtClean="0">
                <a:solidFill>
                  <a:schemeClr val="tx1"/>
                </a:solidFill>
                <a:latin typeface="Arial" pitchFamily="-107" charset="0"/>
                <a:ea typeface="ヒラギノ角ゴ Pro W3" pitchFamily="-107" charset="-128"/>
                <a:cs typeface="ヒラギノ角ゴ Pro W3" pitchFamily="-107" charset="-128"/>
              </a:rPr>
              <a:t>*</a:t>
            </a:r>
            <a:r>
              <a:rPr lang="en-US" sz="1100" i="1" kern="1200" dirty="0" smtClean="0">
                <a:solidFill>
                  <a:schemeClr val="tx1"/>
                </a:solidFill>
                <a:latin typeface="Arial" pitchFamily="-107" charset="0"/>
                <a:ea typeface="ヒラギノ角ゴ Pro W3" pitchFamily="-107" charset="-128"/>
                <a:cs typeface="ヒラギノ角ゴ Pro W3" pitchFamily="-107" charset="-128"/>
              </a:rPr>
              <a:t>Working for the Few </a:t>
            </a:r>
            <a:r>
              <a:rPr lang="en-US" sz="1100" kern="1200" dirty="0" smtClean="0">
                <a:solidFill>
                  <a:schemeClr val="tx1"/>
                </a:solidFill>
                <a:latin typeface="Arial" pitchFamily="-107" charset="0"/>
                <a:ea typeface="ヒラギノ角ゴ Pro W3" pitchFamily="-107" charset="-128"/>
                <a:cs typeface="ヒラギノ角ゴ Pro W3" pitchFamily="-107" charset="-128"/>
              </a:rPr>
              <a:t>looked at Credit Suisse’s Global Wealth Report 2013 and Forbes’ list of the world’s billionaires from 2013</a:t>
            </a:r>
          </a:p>
          <a:p>
            <a:pPr>
              <a:buFont typeface="Arial"/>
              <a:buChar char="•"/>
            </a:pPr>
            <a:endParaRPr lang="en-US" sz="1100" dirty="0" smtClean="0"/>
          </a:p>
        </p:txBody>
      </p:sp>
      <p:sp>
        <p:nvSpPr>
          <p:cNvPr id="4" name="Slide Number Placeholder 3"/>
          <p:cNvSpPr>
            <a:spLocks noGrp="1"/>
          </p:cNvSpPr>
          <p:nvPr>
            <p:ph type="sldNum" sz="quarter" idx="10"/>
          </p:nvPr>
        </p:nvSpPr>
        <p:spPr/>
        <p:txBody>
          <a:bodyPr/>
          <a:lstStyle/>
          <a:p>
            <a:pPr>
              <a:defRPr/>
            </a:pPr>
            <a:fld id="{A921F9F1-0516-7249-8BD1-DDD6B224F66A}"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Just</a:t>
            </a:r>
            <a:r>
              <a:rPr lang="en-US" baseline="0" dirty="0" smtClean="0"/>
              <a:t> 5 percent</a:t>
            </a:r>
            <a:r>
              <a:rPr lang="en-US" dirty="0" smtClean="0"/>
              <a:t> those</a:t>
            </a:r>
            <a:r>
              <a:rPr lang="en-US" baseline="0" dirty="0" smtClean="0"/>
              <a:t> who signed the</a:t>
            </a:r>
            <a:r>
              <a:rPr lang="en-US" dirty="0" smtClean="0"/>
              <a:t> Giving Pledge are from outside of the US.* Philanthropists outside of US not necessarily following US pattern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r>
              <a:rPr lang="en-US" dirty="0" smtClean="0"/>
              <a:t>More HNWI (high net worth individuals with assets of $1 million or more) individuals outside of the old world of North America, Europe and Japan today than in the past.  </a:t>
            </a:r>
          </a:p>
          <a:p>
            <a:endParaRPr lang="en-US" dirty="0" smtClean="0"/>
          </a:p>
          <a:p>
            <a:r>
              <a:rPr lang="en-US" dirty="0" smtClean="0"/>
              <a:t>US still has the most (13.2 million) millionaires, followed by Japan (1.5 million) and China (1.3 million). Qatar, however, has the greatest density of wealth, with a mind-boggling 143 </a:t>
            </a:r>
            <a:r>
              <a:rPr lang="en-US" dirty="0" err="1" smtClean="0"/>
              <a:t>HNWIs</a:t>
            </a:r>
            <a:r>
              <a:rPr lang="en-US" dirty="0" smtClean="0"/>
              <a:t> out of every 1,000 households, followed by Switzerland (116), Kuwait (115), Hong Kong (94), and Singapore (82).* </a:t>
            </a:r>
          </a:p>
          <a:p>
            <a:endParaRPr lang="en-US" dirty="0" smtClean="0"/>
          </a:p>
          <a:p>
            <a:r>
              <a:rPr lang="en-US" dirty="0" smtClean="0"/>
              <a:t>The U.S. also had the largest number of billionaires in 2013 (492) followed by China and Russia.</a:t>
            </a:r>
          </a:p>
          <a:p>
            <a:endParaRPr lang="en-US" dirty="0" smtClean="0"/>
          </a:p>
          <a:p>
            <a:r>
              <a:rPr lang="en-US" dirty="0" smtClean="0"/>
              <a:t>Forbes</a:t>
            </a:r>
            <a:r>
              <a:rPr lang="en-US" baseline="0" dirty="0" smtClean="0"/>
              <a:t> found </a:t>
            </a:r>
            <a:r>
              <a:rPr lang="en-US" dirty="0" smtClean="0"/>
              <a:t>b</a:t>
            </a:r>
            <a:r>
              <a:rPr lang="en-US" sz="1200" kern="1200" dirty="0" smtClean="0">
                <a:solidFill>
                  <a:schemeClr val="tx1"/>
                </a:solidFill>
                <a:latin typeface="Arial" pitchFamily="-107" charset="0"/>
                <a:ea typeface="ヒラギノ角ゴ Pro W3" pitchFamily="-107" charset="-128"/>
                <a:cs typeface="ヒラギノ角ゴ Pro W3" pitchFamily="-107" charset="-128"/>
              </a:rPr>
              <a:t>illionaires for the first time in Algeria, Lithuania, Tanzania and Uganda. Also for the first time, an African, </a:t>
            </a:r>
            <a:r>
              <a:rPr lang="en-US" sz="1200" kern="1200" dirty="0" err="1" smtClean="0">
                <a:solidFill>
                  <a:schemeClr val="tx1"/>
                </a:solidFill>
                <a:latin typeface="Arial" pitchFamily="-107" charset="0"/>
                <a:ea typeface="ヒラギノ角ゴ Pro W3" pitchFamily="-107" charset="-128"/>
                <a:cs typeface="ヒラギノ角ゴ Pro W3" pitchFamily="-107" charset="-128"/>
              </a:rPr>
              <a:t>Aliko</a:t>
            </a:r>
            <a:r>
              <a:rPr lang="en-US" sz="1200" kern="1200" dirty="0" smtClean="0">
                <a:solidFill>
                  <a:schemeClr val="tx1"/>
                </a:solidFill>
                <a:latin typeface="Arial" pitchFamily="-107" charset="0"/>
                <a:ea typeface="ヒラギノ角ゴ Pro W3" pitchFamily="-107" charset="-128"/>
                <a:cs typeface="ヒラギノ角ゴ Pro W3" pitchFamily="-107" charset="-128"/>
              </a:rPr>
              <a:t> </a:t>
            </a:r>
            <a:r>
              <a:rPr lang="en-US" sz="1200" kern="1200" dirty="0" err="1" smtClean="0">
                <a:solidFill>
                  <a:schemeClr val="tx1"/>
                </a:solidFill>
                <a:latin typeface="Arial" pitchFamily="-107" charset="0"/>
                <a:ea typeface="ヒラギノ角ゴ Pro W3" pitchFamily="-107" charset="-128"/>
                <a:cs typeface="ヒラギノ角ゴ Pro W3" pitchFamily="-107" charset="-128"/>
              </a:rPr>
              <a:t>Dangote</a:t>
            </a:r>
            <a:r>
              <a:rPr lang="en-US" sz="1200" kern="1200" dirty="0" smtClean="0">
                <a:solidFill>
                  <a:schemeClr val="tx1"/>
                </a:solidFill>
                <a:latin typeface="Arial" pitchFamily="-107" charset="0"/>
                <a:ea typeface="ヒラギノ角ゴ Pro W3" pitchFamily="-107" charset="-128"/>
                <a:cs typeface="ヒラギノ角ゴ Pro W3" pitchFamily="-107" charset="-128"/>
              </a:rPr>
              <a:t> of Nigeria breaks into top 25.*</a:t>
            </a:r>
            <a:endParaRPr lang="en-US" u="none" dirty="0" smtClean="0"/>
          </a:p>
          <a:p>
            <a:endParaRPr lang="en-US" dirty="0" smtClean="0"/>
          </a:p>
          <a:p>
            <a:r>
              <a:rPr lang="en-US" dirty="0" smtClean="0"/>
              <a:t>More significantly, the ranks of the wealthy are swelling in the new world compared with the old: the former grew 12.9 percent and the latter grew only 5.9 percent in 2012. </a:t>
            </a:r>
          </a:p>
          <a:p>
            <a:endParaRPr lang="en-US" dirty="0" smtClean="0"/>
          </a:p>
          <a:p>
            <a:r>
              <a:rPr lang="en-US" dirty="0" smtClean="0"/>
              <a:t>*http://www.wealthx.com/articles/2013/why-only-5-of-the-world’s-billionaires-have-signed-the-giving-pledge/</a:t>
            </a:r>
          </a:p>
          <a:p>
            <a:r>
              <a:rPr lang="en-US" dirty="0" smtClean="0"/>
              <a:t>*2013 World Fact</a:t>
            </a:r>
            <a:r>
              <a:rPr lang="en-US" baseline="0" dirty="0" smtClean="0"/>
              <a:t> Book</a:t>
            </a:r>
            <a:endParaRPr lang="en-US" dirty="0" smtClean="0"/>
          </a:p>
          <a:p>
            <a:r>
              <a:rPr lang="en-US" dirty="0" smtClean="0"/>
              <a:t>*Credit Suisse</a:t>
            </a:r>
            <a:r>
              <a:rPr lang="en-US" baseline="0" dirty="0" smtClean="0"/>
              <a:t> 2013 </a:t>
            </a:r>
          </a:p>
          <a:p>
            <a:r>
              <a:rPr lang="en-US" baseline="0" dirty="0" smtClean="0"/>
              <a:t>*Forbes 2014 Billionaire List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A921F9F1-0516-7249-8BD1-DDD6B224F66A}"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Africa is home to some very</a:t>
            </a:r>
            <a:r>
              <a:rPr lang="en-US" baseline="0" dirty="0" smtClean="0"/>
              <a:t> unique, world-class fundraising events attracting participants from the world</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 Rhino Charge is an annual off road motorsport competition that has been held in Kenya since 1989. Requires high level of skill in off-road driving and navigation. The event, organized by The Rhino Ark Charitable Trust, is held to raise funds for conservation of Kenya’s </a:t>
            </a:r>
            <a:r>
              <a:rPr lang="en-US" dirty="0" err="1" smtClean="0"/>
              <a:t>Aberdare</a:t>
            </a:r>
            <a:r>
              <a:rPr lang="en-US" dirty="0" smtClean="0"/>
              <a:t> Ecosystem </a:t>
            </a:r>
          </a:p>
          <a:p>
            <a:r>
              <a:rPr lang="en-US" dirty="0" smtClean="0"/>
              <a:t>-</a:t>
            </a:r>
            <a:r>
              <a:rPr lang="en-US" dirty="0" err="1" smtClean="0"/>
              <a:t>Masai</a:t>
            </a:r>
            <a:r>
              <a:rPr lang="en-US" baseline="0" dirty="0" smtClean="0"/>
              <a:t> Mara Marathon another example of high profile fundraising event attracting international participation</a:t>
            </a:r>
            <a:endParaRPr lang="en-US" dirty="0" smtClean="0"/>
          </a:p>
          <a:p>
            <a:endParaRPr lang="en-US" dirty="0" smtClean="0"/>
          </a:p>
          <a:p>
            <a:r>
              <a:rPr lang="en-US" dirty="0" smtClean="0"/>
              <a:t>Some</a:t>
            </a:r>
            <a:r>
              <a:rPr lang="en-US" baseline="0" dirty="0" smtClean="0"/>
              <a:t> e</a:t>
            </a:r>
            <a:r>
              <a:rPr lang="en-US" dirty="0" smtClean="0"/>
              <a:t>xamples of innovation from around the world:</a:t>
            </a:r>
          </a:p>
          <a:p>
            <a:pPr>
              <a:buFont typeface="Arial"/>
              <a:buNone/>
            </a:pPr>
            <a:r>
              <a:rPr lang="en-US" dirty="0" smtClean="0"/>
              <a:t>-Micro-finance from</a:t>
            </a:r>
            <a:r>
              <a:rPr lang="en-US" baseline="0" dirty="0" smtClean="0"/>
              <a:t> </a:t>
            </a:r>
            <a:r>
              <a:rPr lang="en-US" dirty="0" smtClean="0"/>
              <a:t>India</a:t>
            </a:r>
          </a:p>
          <a:p>
            <a:pPr>
              <a:buFont typeface="Arial"/>
              <a:buNone/>
            </a:pPr>
            <a:r>
              <a:rPr lang="en-US" dirty="0" smtClean="0"/>
              <a:t>-Giving circles from USA</a:t>
            </a:r>
          </a:p>
          <a:p>
            <a:pPr>
              <a:buFont typeface="Arial"/>
              <a:buNone/>
            </a:pPr>
            <a:r>
              <a:rPr lang="en-US" dirty="0" smtClean="0"/>
              <a:t>-Social impact bonds from</a:t>
            </a:r>
            <a:r>
              <a:rPr lang="en-US" baseline="0" dirty="0" smtClean="0"/>
              <a:t> </a:t>
            </a:r>
            <a:r>
              <a:rPr lang="en-US" dirty="0" smtClean="0"/>
              <a:t>UK</a:t>
            </a:r>
          </a:p>
          <a:p>
            <a:pPr>
              <a:buFont typeface="Arial"/>
              <a:buNone/>
            </a:pPr>
            <a:r>
              <a:rPr lang="en-US" dirty="0" smtClean="0"/>
              <a:t>-Face-to-face from</a:t>
            </a:r>
            <a:r>
              <a:rPr lang="en-US" baseline="0" dirty="0" smtClean="0"/>
              <a:t> Greenpeace in </a:t>
            </a:r>
            <a:r>
              <a:rPr lang="en-US" dirty="0" smtClean="0"/>
              <a:t>Switzerland</a:t>
            </a:r>
          </a:p>
          <a:p>
            <a:pPr>
              <a:buFont typeface="Arial"/>
              <a:buChar char="•"/>
            </a:pPr>
            <a:endParaRPr lang="en-US" dirty="0" smtClean="0"/>
          </a:p>
          <a:p>
            <a:pPr>
              <a:buFont typeface="Arial"/>
              <a:buNone/>
            </a:pPr>
            <a:r>
              <a:rPr lang="en-US" dirty="0" smtClean="0"/>
              <a:t>Examples</a:t>
            </a:r>
            <a:r>
              <a:rPr lang="en-US" baseline="0" dirty="0" smtClean="0"/>
              <a:t> of i</a:t>
            </a:r>
            <a:r>
              <a:rPr lang="en-US" dirty="0" smtClean="0"/>
              <a:t>nvigoration</a:t>
            </a:r>
            <a:r>
              <a:rPr lang="en-US" baseline="0" dirty="0" smtClean="0"/>
              <a:t> of existing methodologies: </a:t>
            </a:r>
          </a:p>
          <a:p>
            <a:pPr>
              <a:buFont typeface="Arial"/>
              <a:buNone/>
            </a:pPr>
            <a:r>
              <a:rPr lang="en-US" baseline="0" dirty="0" smtClean="0"/>
              <a:t>-Door to door fundraising in Chile </a:t>
            </a:r>
          </a:p>
          <a:p>
            <a:pPr>
              <a:buFont typeface="Arial"/>
              <a:buNone/>
            </a:pPr>
            <a:r>
              <a:rPr lang="en-US" baseline="0" dirty="0" smtClean="0"/>
              <a:t>-Telethons in South America</a:t>
            </a:r>
          </a:p>
          <a:p>
            <a:pPr>
              <a:buFont typeface="Arial"/>
              <a:buNone/>
            </a:pPr>
            <a:r>
              <a:rPr lang="en-US" baseline="0" dirty="0" smtClean="0"/>
              <a:t>-Direct mail in Australia</a:t>
            </a:r>
            <a:endParaRPr lang="en-US" dirty="0" smtClean="0"/>
          </a:p>
          <a:p>
            <a:endParaRPr lang="en-US" dirty="0" smtClean="0"/>
          </a:p>
        </p:txBody>
      </p:sp>
      <p:sp>
        <p:nvSpPr>
          <p:cNvPr id="4" name="Slide Number Placeholder 3"/>
          <p:cNvSpPr>
            <a:spLocks noGrp="1"/>
          </p:cNvSpPr>
          <p:nvPr>
            <p:ph type="sldNum" sz="quarter" idx="10"/>
          </p:nvPr>
        </p:nvSpPr>
        <p:spPr/>
        <p:txBody>
          <a:bodyPr/>
          <a:lstStyle/>
          <a:p>
            <a:pPr>
              <a:defRPr/>
            </a:pPr>
            <a:fld id="{A921F9F1-0516-7249-8BD1-DDD6B224F66A}"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INGOS fastest growing subset in NGO sector</a:t>
            </a:r>
            <a:r>
              <a:rPr lang="en-US" baseline="0" dirty="0" smtClean="0"/>
              <a:t> which has been the</a:t>
            </a:r>
            <a:r>
              <a:rPr lang="en-US" dirty="0" smtClean="0"/>
              <a:t> fastest growing sector in the past 20 years</a:t>
            </a:r>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After getting its</a:t>
            </a:r>
            <a:r>
              <a:rPr lang="en-US" baseline="0" dirty="0" smtClean="0"/>
              <a:t> start </a:t>
            </a:r>
            <a:r>
              <a:rPr lang="en-US" dirty="0" smtClean="0"/>
              <a:t>30 years ago in Bangladesh, BRAC is already the biggest NGO in Afghanistan, Tanzania and Uganda, overtaking British charities which have been in the latter countries for decades. Example of INGO in Southern Hemisphere spreading</a:t>
            </a:r>
            <a:r>
              <a:rPr lang="en-US" baseline="0" dirty="0" smtClean="0"/>
              <a:t> in the south, rather than from organization coming from the North to the South</a:t>
            </a:r>
            <a:endParaRPr lang="en-US" dirty="0" smtClean="0"/>
          </a:p>
          <a:p>
            <a:r>
              <a:rPr lang="en-US" dirty="0" smtClean="0"/>
              <a:t>-</a:t>
            </a:r>
            <a:r>
              <a:rPr lang="en-US" dirty="0" err="1" smtClean="0"/>
              <a:t>Grameen</a:t>
            </a:r>
            <a:r>
              <a:rPr lang="en-US" dirty="0" smtClean="0"/>
              <a:t> Bank was neither the first nor the largest microfinance lender in Bangladesh; BRAC was -  disburses about $1 billion in microfinance annually. Also: </a:t>
            </a:r>
          </a:p>
          <a:p>
            <a:r>
              <a:rPr lang="en-US" dirty="0" smtClean="0"/>
              <a:t>- is an internet-service provider</a:t>
            </a:r>
          </a:p>
          <a:p>
            <a:r>
              <a:rPr lang="en-US" dirty="0" smtClean="0"/>
              <a:t>- runs a university</a:t>
            </a:r>
          </a:p>
          <a:p>
            <a:r>
              <a:rPr lang="en-US" dirty="0" smtClean="0"/>
              <a:t>- its primary schools educate 11 percent of Bangladesh’s children</a:t>
            </a:r>
          </a:p>
          <a:p>
            <a:pPr>
              <a:buFontTx/>
              <a:buChar char="-"/>
            </a:pPr>
            <a:r>
              <a:rPr lang="en-US" dirty="0" smtClean="0"/>
              <a:t>runs feed mills, chicken farms, tea plantations and packaging factories. </a:t>
            </a:r>
          </a:p>
          <a:p>
            <a:pPr>
              <a:buFontTx/>
              <a:buNone/>
            </a:pPr>
            <a:endParaRPr lang="en-US" dirty="0" smtClean="0"/>
          </a:p>
          <a:p>
            <a:pPr>
              <a:buFontTx/>
              <a:buNone/>
            </a:pPr>
            <a:r>
              <a:rPr lang="en-US" dirty="0" smtClean="0"/>
              <a:t>BRAC earns about 80 percent of the money it disburses to the poor (the remainder is aid, mostly from Western donors). </a:t>
            </a:r>
          </a:p>
          <a:p>
            <a:pPr>
              <a:buFontTx/>
              <a:buNone/>
            </a:pPr>
            <a:endParaRPr lang="en-US" dirty="0" smtClean="0"/>
          </a:p>
          <a:p>
            <a:pPr>
              <a:buFontTx/>
              <a:buNone/>
            </a:pPr>
            <a:r>
              <a:rPr lang="en-US" dirty="0" smtClean="0"/>
              <a:t>Three</a:t>
            </a:r>
            <a:r>
              <a:rPr lang="en-US" baseline="0" dirty="0" smtClean="0"/>
              <a:t> other example of </a:t>
            </a:r>
            <a:r>
              <a:rPr lang="en-US" baseline="0" dirty="0" err="1" smtClean="0"/>
              <a:t>INGOs</a:t>
            </a:r>
            <a:endParaRPr lang="en-US" baseline="0" dirty="0" smtClean="0"/>
          </a:p>
          <a:p>
            <a:pPr>
              <a:buFontTx/>
              <a:buNone/>
            </a:pPr>
            <a:r>
              <a:rPr lang="en-US" baseline="0" dirty="0" smtClean="0"/>
              <a:t>-World Vision, started in USA 30 years ago, faith-based, original mission to help war orphans after the Korean War</a:t>
            </a:r>
          </a:p>
          <a:p>
            <a:pPr>
              <a:buFontTx/>
              <a:buNone/>
            </a:pPr>
            <a:r>
              <a:rPr lang="en-US" baseline="0" dirty="0" smtClean="0"/>
              <a:t>-Red Cross, founded 100+ years ago by Swiss businessman</a:t>
            </a:r>
          </a:p>
          <a:p>
            <a:pPr>
              <a:buFontTx/>
              <a:buNone/>
            </a:pPr>
            <a:r>
              <a:rPr lang="en-US" baseline="0" dirty="0" smtClean="0"/>
              <a:t>-Doctors without Borders, relatively new, started by French physicians</a:t>
            </a:r>
          </a:p>
          <a:p>
            <a:pPr>
              <a:buFontTx/>
              <a:buNone/>
            </a:pPr>
            <a:endParaRPr lang="en-US" dirty="0" smtClean="0"/>
          </a:p>
        </p:txBody>
      </p:sp>
      <p:sp>
        <p:nvSpPr>
          <p:cNvPr id="4" name="Slide Number Placeholder 3"/>
          <p:cNvSpPr>
            <a:spLocks noGrp="1"/>
          </p:cNvSpPr>
          <p:nvPr>
            <p:ph type="sldNum" sz="quarter" idx="10"/>
          </p:nvPr>
        </p:nvSpPr>
        <p:spPr/>
        <p:txBody>
          <a:bodyPr/>
          <a:lstStyle/>
          <a:p>
            <a:pPr>
              <a:defRPr/>
            </a:pPr>
            <a:fld id="{A921F9F1-0516-7249-8BD1-DDD6B224F66A}"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Spread of philanthropy is not universal. In Russia, Egypt, Venezuela, crackdown on NGOs </a:t>
            </a:r>
            <a:endParaRPr lang="en-US" dirty="0"/>
          </a:p>
        </p:txBody>
      </p:sp>
      <p:sp>
        <p:nvSpPr>
          <p:cNvPr id="4" name="Slide Number Placeholder 3"/>
          <p:cNvSpPr>
            <a:spLocks noGrp="1"/>
          </p:cNvSpPr>
          <p:nvPr>
            <p:ph type="sldNum" sz="quarter" idx="10"/>
          </p:nvPr>
        </p:nvSpPr>
        <p:spPr/>
        <p:txBody>
          <a:bodyPr/>
          <a:lstStyle/>
          <a:p>
            <a:pPr>
              <a:defRPr/>
            </a:pPr>
            <a:fld id="{A921F9F1-0516-7249-8BD1-DDD6B224F66A}"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76200" y="3429000"/>
            <a:ext cx="9296400" cy="990600"/>
          </a:xfrm>
          <a:prstGeom prst="rect">
            <a:avLst/>
          </a:prstGeom>
          <a:solidFill>
            <a:srgbClr val="005DAA"/>
          </a:solidFill>
          <a:effectLst>
            <a:outerShdw blurRad="57150" dist="50800" dir="2700000" algn="tl" rotWithShape="0">
              <a:srgbClr val="000000">
                <a:alpha val="40000"/>
              </a:srgbClr>
            </a:outerShdw>
          </a:effectLst>
        </p:spPr>
        <p:txBody>
          <a:bodyPr lIns="548640" tIns="0" rIns="0" bIns="0" anchor="ctr" anchorCtr="0">
            <a:noAutofit/>
          </a:bodyPr>
          <a:lstStyle>
            <a:lvl1pPr algn="l">
              <a:defRPr sz="4400" b="0" i="0">
                <a:solidFill>
                  <a:schemeClr val="bg1"/>
                </a:solidFill>
                <a:latin typeface="Arial Narrow"/>
                <a:cs typeface="Arial Narrow"/>
              </a:defRPr>
            </a:lvl1pPr>
          </a:lstStyle>
          <a:p>
            <a:r>
              <a:rPr lang="en-US" dirty="0" smtClean="0"/>
              <a:t>MASTER TITLE STYLE</a:t>
            </a:r>
            <a:endParaRPr lang="en-US" dirty="0"/>
          </a:p>
        </p:txBody>
      </p:sp>
      <p:sp>
        <p:nvSpPr>
          <p:cNvPr id="8" name="Subtitle 2"/>
          <p:cNvSpPr>
            <a:spLocks noGrp="1"/>
          </p:cNvSpPr>
          <p:nvPr>
            <p:ph type="subTitle" idx="1" hasCustomPrompt="1"/>
          </p:nvPr>
        </p:nvSpPr>
        <p:spPr>
          <a:xfrm>
            <a:off x="533400" y="4535544"/>
            <a:ext cx="6400800" cy="1255656"/>
          </a:xfrm>
          <a:prstGeom prst="rect">
            <a:avLst/>
          </a:prstGeom>
        </p:spPr>
        <p:txBody>
          <a:bodyPr lIns="0" tIns="0" rIns="0" bIns="0">
            <a:normAutofit/>
          </a:bodyPr>
          <a:lstStyle>
            <a:lvl1pPr marL="0" indent="0" algn="l">
              <a:spcBef>
                <a:spcPts val="0"/>
              </a:spcBef>
              <a:buNone/>
              <a:defRPr sz="2000">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Subject</a:t>
            </a:r>
          </a:p>
          <a:p>
            <a:r>
              <a:rPr lang="en-US" dirty="0" smtClean="0"/>
              <a:t>Presenter</a:t>
            </a:r>
          </a:p>
          <a:p>
            <a:r>
              <a:rPr lang="en-US" dirty="0" smtClean="0"/>
              <a:t>Date</a:t>
            </a:r>
            <a:endParaRPr lang="en-US" dirty="0"/>
          </a:p>
        </p:txBody>
      </p:sp>
    </p:spTree>
    <p:extLst>
      <p:ext uri="{BB962C8B-B14F-4D97-AF65-F5344CB8AC3E}">
        <p14:creationId xmlns:p14="http://schemas.microsoft.com/office/powerpoint/2010/main" val="1579918257"/>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userDrawn="1"/>
        </p:nvSpPr>
        <p:spPr>
          <a:xfrm>
            <a:off x="-76200" y="457200"/>
            <a:ext cx="9296400" cy="533400"/>
          </a:xfrm>
          <a:prstGeom prst="rect">
            <a:avLst/>
          </a:prstGeom>
          <a:solidFill>
            <a:srgbClr val="005DAA"/>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381000" y="457200"/>
            <a:ext cx="8763000" cy="533400"/>
          </a:xfrm>
          <a:prstGeom prst="rect">
            <a:avLst/>
          </a:prstGeom>
        </p:spPr>
        <p:txBody>
          <a:bodyPr lIns="0" tIns="0" rIns="0" bIns="0" anchor="ctr" anchorCtr="0"/>
          <a:lstStyle>
            <a:lvl1pPr algn="l">
              <a:defRPr sz="1800">
                <a:solidFill>
                  <a:schemeClr val="bg1"/>
                </a:solidFill>
                <a:latin typeface="Arial Narrow"/>
                <a:cs typeface="Arial Narrow"/>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lIns="0" rIns="0"/>
          <a:lstStyle>
            <a:lvl1pPr marL="0" indent="0">
              <a:buFontTx/>
              <a:buNone/>
              <a:defRPr sz="1600" b="1" i="0">
                <a:solidFill>
                  <a:srgbClr val="687D90"/>
                </a:solidFill>
                <a:latin typeface="Georgia"/>
                <a:cs typeface="Georgia"/>
              </a:defRPr>
            </a:lvl1pPr>
            <a:lvl2pPr marL="0" indent="0">
              <a:buFontTx/>
              <a:buNone/>
              <a:defRPr sz="1600">
                <a:solidFill>
                  <a:srgbClr val="919295"/>
                </a:solidFill>
                <a:latin typeface="Georgia"/>
                <a:cs typeface="Georgia"/>
              </a:defRPr>
            </a:lvl2pPr>
            <a:lvl3pPr marL="0" indent="0">
              <a:buFontTx/>
              <a:buNone/>
              <a:defRPr sz="1600" b="1">
                <a:solidFill>
                  <a:srgbClr val="687D90"/>
                </a:solidFill>
                <a:latin typeface="Georgia"/>
                <a:cs typeface="Georgia"/>
              </a:defRPr>
            </a:lvl3pPr>
            <a:lvl4pPr marL="338328" indent="-219456">
              <a:buClr>
                <a:srgbClr val="005DAA"/>
              </a:buClr>
              <a:buFont typeface="Wingdings" charset="2"/>
              <a:buChar char="§"/>
              <a:defRPr sz="1600">
                <a:solidFill>
                  <a:srgbClr val="919295"/>
                </a:solidFill>
                <a:latin typeface="Georgia"/>
                <a:cs typeface="Georgia"/>
              </a:defRPr>
            </a:lvl4pPr>
            <a:lvl5pPr marL="228600" indent="-228600">
              <a:buFont typeface="Wingdings" charset="2"/>
              <a:buChar char="§"/>
              <a:defRPr sz="1600">
                <a:solidFill>
                  <a:srgbClr val="919295"/>
                </a:solidFill>
                <a:latin typeface="Georgia"/>
                <a:cs typeface="Georgia"/>
              </a:defRPr>
            </a:lvl5pPr>
          </a:lstStyle>
          <a:p>
            <a:pPr lvl="0"/>
            <a:r>
              <a:rPr lang="en-US" dirty="0" smtClean="0"/>
              <a:t>Click to edit Master text styles</a:t>
            </a:r>
          </a:p>
          <a:p>
            <a:pPr lvl="1"/>
            <a:r>
              <a:rPr lang="en-US" dirty="0" smtClean="0"/>
              <a:t>Second level</a:t>
            </a:r>
          </a:p>
          <a:p>
            <a:pPr lvl="1"/>
            <a:endParaRPr lang="en-US" dirty="0" smtClean="0"/>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3731817691"/>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46935381"/>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userDrawn="1"/>
        </p:nvSpPr>
        <p:spPr>
          <a:xfrm>
            <a:off x="-152400" y="2667000"/>
            <a:ext cx="9525000" cy="1600200"/>
          </a:xfrm>
          <a:prstGeom prst="rect">
            <a:avLst/>
          </a:prstGeom>
          <a:solidFill>
            <a:srgbClr val="005DAA"/>
          </a:solidFill>
          <a:ln>
            <a:noFill/>
          </a:ln>
          <a:effectLst>
            <a:outerShdw blurRad="88900" dist="61087" dir="5400000" rotWithShape="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dirty="0" smtClean="0"/>
              <a:t>CLICK TO EDIT MASTER TITLE STYLE</a:t>
            </a:r>
            <a:endParaRPr lang="en-US" dirty="0"/>
          </a:p>
        </p:txBody>
      </p:sp>
    </p:spTree>
    <p:extLst>
      <p:ext uri="{BB962C8B-B14F-4D97-AF65-F5344CB8AC3E}">
        <p14:creationId xmlns:p14="http://schemas.microsoft.com/office/powerpoint/2010/main" val="2811584667"/>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theme" Target="../theme/theme3.xml"/><Relationship Id="rId3"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687D90"/>
        </a:solidFill>
        <a:effectLst/>
      </p:bgPr>
    </p:bg>
    <p:spTree>
      <p:nvGrpSpPr>
        <p:cNvPr id="1" name=""/>
        <p:cNvGrpSpPr/>
        <p:nvPr/>
      </p:nvGrpSpPr>
      <p:grpSpPr>
        <a:xfrm>
          <a:off x="0" y="0"/>
          <a:ext cx="0" cy="0"/>
          <a:chOff x="0" y="0"/>
          <a:chExt cx="0" cy="0"/>
        </a:xfrm>
      </p:grpSpPr>
      <p:sp>
        <p:nvSpPr>
          <p:cNvPr id="7" name="Rectangle 6"/>
          <p:cNvSpPr/>
          <p:nvPr userDrawn="1"/>
        </p:nvSpPr>
        <p:spPr>
          <a:xfrm>
            <a:off x="0" y="2"/>
            <a:ext cx="9144000" cy="6857998"/>
          </a:xfrm>
          <a:prstGeom prst="rect">
            <a:avLst/>
          </a:prstGeom>
          <a:solidFill>
            <a:srgbClr val="687D9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486" y="6165126"/>
            <a:ext cx="1369028" cy="51435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2600" y="152400"/>
            <a:ext cx="3124200" cy="3124200"/>
          </a:xfrm>
          <a:prstGeom prst="rect">
            <a:avLst/>
          </a:prstGeom>
        </p:spPr>
      </p:pic>
    </p:spTree>
    <p:extLst>
      <p:ext uri="{BB962C8B-B14F-4D97-AF65-F5344CB8AC3E}">
        <p14:creationId xmlns:p14="http://schemas.microsoft.com/office/powerpoint/2010/main" val="3932967662"/>
      </p:ext>
    </p:extLst>
  </p:cSld>
  <p:clrMap bg1="lt1" tx1="dk1" bg2="lt2" tx2="dk2" accent1="accent1" accent2="accent2" accent3="accent3" accent4="accent4" accent5="accent5" accent6="accent6" hlink="hlink" folHlink="folHlink"/>
  <p:sldLayoutIdLst>
    <p:sldLayoutId id="2147483701" r:id="rId1"/>
  </p:sldLayoutIdLst>
  <p:timing>
    <p:tnLst>
      <p:par>
        <p:cTn xmlns:p14="http://schemas.microsoft.com/office/powerpoint/2010/mai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7086600" y="6477000"/>
            <a:ext cx="1600200" cy="138499"/>
          </a:xfrm>
          <a:prstGeom prst="rect">
            <a:avLst/>
          </a:prstGeom>
          <a:noFill/>
        </p:spPr>
        <p:txBody>
          <a:bodyPr wrap="square" lIns="0" tIns="0" rIns="0" bIns="0" rtlCol="0">
            <a:spAutoFit/>
          </a:bodyPr>
          <a:lstStyle/>
          <a:p>
            <a:pPr algn="r"/>
            <a:r>
              <a:rPr lang="en-US" sz="900" dirty="0" smtClean="0">
                <a:solidFill>
                  <a:srgbClr val="BCBDC0"/>
                </a:solidFill>
                <a:latin typeface="Arial Narrow"/>
                <a:cs typeface="Arial Narrow"/>
              </a:rPr>
              <a:t>TITLE  |  </a:t>
            </a:r>
            <a:fld id="{CF1A8821-C998-834A-B51E-54D54792926D}" type="slidenum">
              <a:rPr kumimoji="0" lang="en-US" sz="900" b="0" i="0" u="none" strike="noStrike" kern="1200" cap="none" spc="300" normalizeH="0" baseline="0" noProof="0" smtClean="0">
                <a:ln>
                  <a:noFill/>
                </a:ln>
                <a:solidFill>
                  <a:srgbClr val="BCBDC0"/>
                </a:solidFill>
                <a:effectLst/>
                <a:uLnTx/>
                <a:uFillTx/>
                <a:latin typeface="Arial Narrow"/>
                <a:ea typeface="ヒラギノ角ゴ Pro W3" charset="0"/>
                <a:cs typeface="Arial Narrow"/>
              </a:rPr>
              <a:pPr algn="r"/>
              <a:t>‹#›</a:t>
            </a:fld>
            <a:r>
              <a:rPr kumimoji="0" lang="en-US" sz="900" b="0" i="0" u="none" strike="noStrike" kern="1200" cap="none" spc="300" normalizeH="0" baseline="0" noProof="0" dirty="0" smtClean="0">
                <a:ln>
                  <a:noFill/>
                </a:ln>
                <a:solidFill>
                  <a:srgbClr val="BCBDC0"/>
                </a:solidFill>
                <a:effectLst/>
                <a:uLnTx/>
                <a:uFillTx/>
                <a:latin typeface="Arial Narrow"/>
                <a:ea typeface="ヒラギノ角ゴ Pro W3" charset="0"/>
                <a:cs typeface="Arial Narrow"/>
              </a:rPr>
              <a:t>  </a:t>
            </a:r>
            <a:endParaRPr lang="en-US" sz="900" dirty="0">
              <a:solidFill>
                <a:srgbClr val="958D85"/>
              </a:solidFill>
              <a:latin typeface="Arial Narrow"/>
              <a:cs typeface="Arial Narrow"/>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8557" y="6264738"/>
            <a:ext cx="1082949" cy="406868"/>
          </a:xfrm>
          <a:prstGeom prst="rect">
            <a:avLst/>
          </a:prstGeom>
        </p:spPr>
      </p:pic>
    </p:spTree>
    <p:extLst>
      <p:ext uri="{BB962C8B-B14F-4D97-AF65-F5344CB8AC3E}">
        <p14:creationId xmlns:p14="http://schemas.microsoft.com/office/powerpoint/2010/main" val="1228208913"/>
      </p:ext>
    </p:extLst>
  </p:cSld>
  <p:clrMap bg1="lt1" tx1="dk1" bg2="lt2" tx2="dk2" accent1="accent1" accent2="accent2" accent3="accent3" accent4="accent4" accent5="accent5" accent6="accent6" hlink="hlink" folHlink="folHlink"/>
  <p:sldLayoutIdLst>
    <p:sldLayoutId id="2147483666" r:id="rId1"/>
    <p:sldLayoutId id="2147483663" r:id="rId2"/>
  </p:sldLayoutIdLst>
  <p:timing>
    <p:tnLst>
      <p:par>
        <p:cTn xmlns:p14="http://schemas.microsoft.com/office/powerpoint/2010/mai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687D90"/>
        </a:solidFill>
        <a:effectLst/>
      </p:bgPr>
    </p:bg>
    <p:spTree>
      <p:nvGrpSpPr>
        <p:cNvPr id="1" name=""/>
        <p:cNvGrpSpPr/>
        <p:nvPr/>
      </p:nvGrpSpPr>
      <p:grpSpPr>
        <a:xfrm>
          <a:off x="0" y="0"/>
          <a:ext cx="0" cy="0"/>
          <a:chOff x="0" y="0"/>
          <a:chExt cx="0" cy="0"/>
        </a:xfrm>
      </p:grpSpPr>
      <p:sp>
        <p:nvSpPr>
          <p:cNvPr id="5" name="TextBox 4"/>
          <p:cNvSpPr txBox="1"/>
          <p:nvPr userDrawn="1"/>
        </p:nvSpPr>
        <p:spPr>
          <a:xfrm>
            <a:off x="7086600" y="6477000"/>
            <a:ext cx="1600200" cy="138499"/>
          </a:xfrm>
          <a:prstGeom prst="rect">
            <a:avLst/>
          </a:prstGeom>
          <a:noFill/>
        </p:spPr>
        <p:txBody>
          <a:bodyPr wrap="square" lIns="0" tIns="0" rIns="0" bIns="0" rtlCol="0">
            <a:spAutoFit/>
          </a:bodyPr>
          <a:lstStyle/>
          <a:p>
            <a:pPr algn="r"/>
            <a:r>
              <a:rPr lang="en-US" sz="900" dirty="0" smtClean="0">
                <a:solidFill>
                  <a:srgbClr val="BCBDC0"/>
                </a:solidFill>
                <a:latin typeface="Arial Narrow"/>
                <a:cs typeface="Arial Narrow"/>
              </a:rPr>
              <a:t>TITLE  |  </a:t>
            </a:r>
            <a:fld id="{CF1A8821-C998-834A-B51E-54D54792926D}" type="slidenum">
              <a:rPr kumimoji="0" lang="en-US" sz="900" b="0" i="0" u="none" strike="noStrike" kern="1200" cap="none" spc="300" normalizeH="0" baseline="0" noProof="0" smtClean="0">
                <a:ln>
                  <a:noFill/>
                </a:ln>
                <a:solidFill>
                  <a:srgbClr val="BCBDC0"/>
                </a:solidFill>
                <a:effectLst/>
                <a:uLnTx/>
                <a:uFillTx/>
                <a:latin typeface="Arial Narrow"/>
                <a:ea typeface="ヒラギノ角ゴ Pro W3" charset="0"/>
                <a:cs typeface="Arial Narrow"/>
              </a:rPr>
              <a:pPr algn="r"/>
              <a:t>‹#›</a:t>
            </a:fld>
            <a:r>
              <a:rPr kumimoji="0" lang="en-US" sz="900" b="0" i="0" u="none" strike="noStrike" kern="1200" cap="none" spc="300" normalizeH="0" baseline="0" noProof="0" dirty="0" smtClean="0">
                <a:ln>
                  <a:noFill/>
                </a:ln>
                <a:solidFill>
                  <a:srgbClr val="BCBDC0"/>
                </a:solidFill>
                <a:effectLst/>
                <a:uLnTx/>
                <a:uFillTx/>
                <a:latin typeface="Arial Narrow"/>
                <a:ea typeface="ヒラギノ角ゴ Pro W3" charset="0"/>
                <a:cs typeface="Arial Narrow"/>
              </a:rPr>
              <a:t>  </a:t>
            </a:r>
            <a:endParaRPr lang="en-US" sz="900" dirty="0">
              <a:solidFill>
                <a:srgbClr val="958D85"/>
              </a:solidFill>
              <a:latin typeface="Arial Narrow"/>
              <a:cs typeface="Arial Narrow"/>
            </a:endParaRP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8558" y="6264738"/>
            <a:ext cx="1082946" cy="406868"/>
          </a:xfrm>
          <a:prstGeom prst="rect">
            <a:avLst/>
          </a:prstGeom>
        </p:spPr>
      </p:pic>
    </p:spTree>
    <p:extLst>
      <p:ext uri="{BB962C8B-B14F-4D97-AF65-F5344CB8AC3E}">
        <p14:creationId xmlns:p14="http://schemas.microsoft.com/office/powerpoint/2010/main" val="3941488525"/>
      </p:ext>
    </p:extLst>
  </p:cSld>
  <p:clrMap bg1="lt1" tx1="dk1" bg2="lt2" tx2="dk2" accent1="accent1" accent2="accent2" accent3="accent3" accent4="accent4" accent5="accent5" accent6="accent6" hlink="hlink" folHlink="folHlink"/>
  <p:sldLayoutIdLst>
    <p:sldLayoutId id="2147483707" r:id="rId1"/>
  </p:sldLayoutIdLst>
  <p:timing>
    <p:tnLst>
      <p:par>
        <p:cTn xmlns:p14="http://schemas.microsoft.com/office/powerpoint/2010/mai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1" Type="http://schemas.openxmlformats.org/officeDocument/2006/relationships/image" Target="../media/image23.png"/><Relationship Id="rId12"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 Id="rId6" Type="http://schemas.openxmlformats.org/officeDocument/2006/relationships/image" Target="../media/image18.png"/><Relationship Id="rId7" Type="http://schemas.openxmlformats.org/officeDocument/2006/relationships/image" Target="../media/image19.png"/><Relationship Id="rId8" Type="http://schemas.openxmlformats.org/officeDocument/2006/relationships/image" Target="../media/image20.png"/><Relationship Id="rId9" Type="http://schemas.openxmlformats.org/officeDocument/2006/relationships/image" Target="../media/image21.png"/><Relationship Id="rId10"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hyperlink" Target="http://www.google.com/imgres?client=safari&amp;sa=X&amp;rls=en&amp;biw=1402&amp;bih=748&amp;tbm=isch&amp;tbnid=ljYfpj1FNVSAgM:&amp;imgrefurl=http://www.thewakemanagency.com/blog/online-fundraising-digital-world-tools-and-resources&amp;docid=tXanAYL_cPjhcM&amp;imgurl=http://www.thewakemanagency.com/sites/default/files/uploads/Online%20Fundraising_edited_html_78b8271d.jpg&amp;w=238&amp;h=170&amp;ei=sJ3ZUvadJ4rlyAHfxoGwDg&amp;zoom=1&amp;ved=0CIIBEIQcMA4&amp;iact=rc&amp;dur=735&amp;page=1&amp;start=0&amp;ndsp=26" TargetMode="External"/><Relationship Id="rId4"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solidFill>
            <a:srgbClr val="005DAA"/>
          </a:solidFill>
        </p:spPr>
        <p:txBody>
          <a:bodyPr/>
          <a:lstStyle/>
          <a:p>
            <a:r>
              <a:rPr lang="en-US" dirty="0" smtClean="0"/>
              <a:t>Global Fundraising</a:t>
            </a:r>
            <a:endParaRPr lang="en-US" dirty="0">
              <a:solidFill>
                <a:schemeClr val="bg1"/>
              </a:solidFill>
            </a:endParaRPr>
          </a:p>
        </p:txBody>
      </p:sp>
      <p:sp>
        <p:nvSpPr>
          <p:cNvPr id="3" name="Subtitle 2"/>
          <p:cNvSpPr>
            <a:spLocks noGrp="1"/>
          </p:cNvSpPr>
          <p:nvPr>
            <p:ph type="subTitle" idx="1"/>
          </p:nvPr>
        </p:nvSpPr>
        <p:spPr/>
        <p:txBody>
          <a:bodyPr/>
          <a:lstStyle/>
          <a:p>
            <a:r>
              <a:rPr lang="en-US" dirty="0" smtClean="0"/>
              <a:t>Penelope Cagney, MA, CFRE</a:t>
            </a:r>
          </a:p>
          <a:p>
            <a:r>
              <a:rPr lang="en-US" dirty="0" smtClean="0"/>
              <a:t>March 8, 2014</a:t>
            </a:r>
            <a:endParaRPr lang="en-US" dirty="0"/>
          </a:p>
        </p:txBody>
      </p:sp>
    </p:spTree>
    <p:extLst>
      <p:ext uri="{BB962C8B-B14F-4D97-AF65-F5344CB8AC3E}">
        <p14:creationId xmlns:p14="http://schemas.microsoft.com/office/powerpoint/2010/main" val="283497858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7 TRENDS</a:t>
            </a:r>
            <a:endParaRPr lang="en-US" dirty="0"/>
          </a:p>
        </p:txBody>
      </p:sp>
      <p:sp>
        <p:nvSpPr>
          <p:cNvPr id="5" name="Content Placeholder 4"/>
          <p:cNvSpPr>
            <a:spLocks noGrp="1"/>
          </p:cNvSpPr>
          <p:nvPr>
            <p:ph idx="1"/>
          </p:nvPr>
        </p:nvSpPr>
        <p:spPr/>
        <p:txBody>
          <a:bodyPr/>
          <a:lstStyle/>
          <a:p>
            <a:pPr marL="342900" indent="-342900"/>
            <a:r>
              <a:rPr lang="en-US" dirty="0" smtClean="0"/>
              <a:t>5. Fundraising becoming more professional</a:t>
            </a:r>
          </a:p>
        </p:txBody>
      </p:sp>
      <p:pic>
        <p:nvPicPr>
          <p:cNvPr id="10" name="Picture 9"/>
          <p:cNvPicPr>
            <a:picLocks noChangeAspect="1"/>
          </p:cNvPicPr>
          <p:nvPr/>
        </p:nvPicPr>
        <p:blipFill>
          <a:blip r:embed="rId3"/>
          <a:stretch>
            <a:fillRect/>
          </a:stretch>
        </p:blipFill>
        <p:spPr>
          <a:xfrm>
            <a:off x="6172200" y="5334000"/>
            <a:ext cx="2565399" cy="871452"/>
          </a:xfrm>
          <a:prstGeom prst="rect">
            <a:avLst/>
          </a:prstGeom>
        </p:spPr>
      </p:pic>
      <p:pic>
        <p:nvPicPr>
          <p:cNvPr id="11" name="Picture 10"/>
          <p:cNvPicPr>
            <a:picLocks noChangeAspect="1"/>
          </p:cNvPicPr>
          <p:nvPr/>
        </p:nvPicPr>
        <p:blipFill>
          <a:blip r:embed="rId4"/>
          <a:stretch>
            <a:fillRect/>
          </a:stretch>
        </p:blipFill>
        <p:spPr>
          <a:xfrm>
            <a:off x="4267200" y="2362200"/>
            <a:ext cx="2057400" cy="1230086"/>
          </a:xfrm>
          <a:prstGeom prst="rect">
            <a:avLst/>
          </a:prstGeom>
        </p:spPr>
      </p:pic>
      <p:pic>
        <p:nvPicPr>
          <p:cNvPr id="15" name="Picture 14"/>
          <p:cNvPicPr>
            <a:picLocks noChangeAspect="1"/>
          </p:cNvPicPr>
          <p:nvPr/>
        </p:nvPicPr>
        <p:blipFill>
          <a:blip r:embed="rId5"/>
          <a:stretch>
            <a:fillRect/>
          </a:stretch>
        </p:blipFill>
        <p:spPr>
          <a:xfrm>
            <a:off x="0" y="3886200"/>
            <a:ext cx="1478384" cy="1968500"/>
          </a:xfrm>
          <a:prstGeom prst="rect">
            <a:avLst/>
          </a:prstGeom>
        </p:spPr>
      </p:pic>
      <p:pic>
        <p:nvPicPr>
          <p:cNvPr id="17" name="Picture 16"/>
          <p:cNvPicPr>
            <a:picLocks noChangeAspect="1"/>
          </p:cNvPicPr>
          <p:nvPr/>
        </p:nvPicPr>
        <p:blipFill>
          <a:blip r:embed="rId6"/>
          <a:stretch>
            <a:fillRect/>
          </a:stretch>
        </p:blipFill>
        <p:spPr>
          <a:xfrm>
            <a:off x="6096000" y="1295400"/>
            <a:ext cx="2743200" cy="1625600"/>
          </a:xfrm>
          <a:prstGeom prst="rect">
            <a:avLst/>
          </a:prstGeom>
        </p:spPr>
      </p:pic>
      <p:pic>
        <p:nvPicPr>
          <p:cNvPr id="18" name="Picture 17"/>
          <p:cNvPicPr>
            <a:picLocks noChangeAspect="1"/>
          </p:cNvPicPr>
          <p:nvPr/>
        </p:nvPicPr>
        <p:blipFill>
          <a:blip r:embed="rId7"/>
          <a:stretch>
            <a:fillRect/>
          </a:stretch>
        </p:blipFill>
        <p:spPr>
          <a:xfrm>
            <a:off x="6630924" y="3429000"/>
            <a:ext cx="2513076" cy="1295400"/>
          </a:xfrm>
          <a:prstGeom prst="rect">
            <a:avLst/>
          </a:prstGeom>
        </p:spPr>
      </p:pic>
      <p:pic>
        <p:nvPicPr>
          <p:cNvPr id="20" name="Picture 19"/>
          <p:cNvPicPr>
            <a:picLocks noChangeAspect="1"/>
          </p:cNvPicPr>
          <p:nvPr/>
        </p:nvPicPr>
        <p:blipFill>
          <a:blip r:embed="rId8"/>
          <a:stretch>
            <a:fillRect/>
          </a:stretch>
        </p:blipFill>
        <p:spPr>
          <a:xfrm>
            <a:off x="3810000" y="1752600"/>
            <a:ext cx="1905000" cy="723900"/>
          </a:xfrm>
          <a:prstGeom prst="rect">
            <a:avLst/>
          </a:prstGeom>
        </p:spPr>
      </p:pic>
      <p:pic>
        <p:nvPicPr>
          <p:cNvPr id="22" name="Picture 21"/>
          <p:cNvPicPr>
            <a:picLocks noChangeAspect="1"/>
          </p:cNvPicPr>
          <p:nvPr/>
        </p:nvPicPr>
        <p:blipFill>
          <a:blip r:embed="rId9"/>
          <a:stretch>
            <a:fillRect/>
          </a:stretch>
        </p:blipFill>
        <p:spPr>
          <a:xfrm>
            <a:off x="1752600" y="4038600"/>
            <a:ext cx="3006344" cy="558800"/>
          </a:xfrm>
          <a:prstGeom prst="rect">
            <a:avLst/>
          </a:prstGeom>
        </p:spPr>
      </p:pic>
      <p:pic>
        <p:nvPicPr>
          <p:cNvPr id="23" name="Picture 22"/>
          <p:cNvPicPr>
            <a:picLocks noChangeAspect="1"/>
          </p:cNvPicPr>
          <p:nvPr/>
        </p:nvPicPr>
        <p:blipFill>
          <a:blip r:embed="rId10"/>
          <a:stretch>
            <a:fillRect/>
          </a:stretch>
        </p:blipFill>
        <p:spPr>
          <a:xfrm>
            <a:off x="1981200" y="5029200"/>
            <a:ext cx="1930400" cy="914400"/>
          </a:xfrm>
          <a:prstGeom prst="rect">
            <a:avLst/>
          </a:prstGeom>
        </p:spPr>
      </p:pic>
      <p:pic>
        <p:nvPicPr>
          <p:cNvPr id="24" name="Picture 23"/>
          <p:cNvPicPr>
            <a:picLocks noChangeAspect="1"/>
          </p:cNvPicPr>
          <p:nvPr/>
        </p:nvPicPr>
        <p:blipFill>
          <a:blip r:embed="rId11"/>
          <a:stretch>
            <a:fillRect/>
          </a:stretch>
        </p:blipFill>
        <p:spPr>
          <a:xfrm>
            <a:off x="228600" y="1524000"/>
            <a:ext cx="3632200" cy="2235200"/>
          </a:xfrm>
          <a:prstGeom prst="rect">
            <a:avLst/>
          </a:prstGeom>
        </p:spPr>
      </p:pic>
      <p:pic>
        <p:nvPicPr>
          <p:cNvPr id="26" name="Picture 25"/>
          <p:cNvPicPr>
            <a:picLocks noChangeAspect="1"/>
          </p:cNvPicPr>
          <p:nvPr/>
        </p:nvPicPr>
        <p:blipFill>
          <a:blip r:embed="rId12"/>
          <a:stretch>
            <a:fillRect/>
          </a:stretch>
        </p:blipFill>
        <p:spPr>
          <a:xfrm>
            <a:off x="3962400" y="4876800"/>
            <a:ext cx="2381655" cy="1981200"/>
          </a:xfrm>
          <a:prstGeom prst="rect">
            <a:avLst/>
          </a:prstGeom>
        </p:spPr>
      </p:pic>
    </p:spTree>
    <p:extLst>
      <p:ext uri="{BB962C8B-B14F-4D97-AF65-F5344CB8AC3E}">
        <p14:creationId xmlns:p14="http://schemas.microsoft.com/office/powerpoint/2010/main" val="34140940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2000"/>
                                        <p:tgtEl>
                                          <p:spTgt spid="2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20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7 TRENDS</a:t>
            </a:r>
            <a:endParaRPr lang="en-US" dirty="0"/>
          </a:p>
        </p:txBody>
      </p:sp>
      <p:sp>
        <p:nvSpPr>
          <p:cNvPr id="5" name="Content Placeholder 4"/>
          <p:cNvSpPr>
            <a:spLocks noGrp="1"/>
          </p:cNvSpPr>
          <p:nvPr>
            <p:ph idx="1"/>
          </p:nvPr>
        </p:nvSpPr>
        <p:spPr/>
        <p:txBody>
          <a:bodyPr/>
          <a:lstStyle/>
          <a:p>
            <a:pPr marL="342900" indent="-342900"/>
            <a:r>
              <a:rPr lang="en-US" dirty="0" smtClean="0"/>
              <a:t>6. Technology important; no agreement on how</a:t>
            </a:r>
          </a:p>
        </p:txBody>
      </p:sp>
      <p:sp>
        <p:nvSpPr>
          <p:cNvPr id="7" name="Rectangle 6"/>
          <p:cNvSpPr/>
          <p:nvPr/>
        </p:nvSpPr>
        <p:spPr>
          <a:xfrm>
            <a:off x="9331325" y="6674307"/>
            <a:ext cx="2286000" cy="430887"/>
          </a:xfrm>
          <a:prstGeom prst="rect">
            <a:avLst/>
          </a:prstGeom>
        </p:spPr>
        <p:txBody>
          <a:bodyPr>
            <a:spAutoFit/>
          </a:bodyPr>
          <a:lstStyle/>
          <a:p>
            <a:r>
              <a:rPr lang="en-US" sz="1100" dirty="0" smtClean="0">
                <a:solidFill>
                  <a:srgbClr val="FFFFFF"/>
                </a:solidFill>
                <a:latin typeface="ArialMT"/>
                <a:hlinkClick r:id="rId3"/>
              </a:rPr>
              <a:t>238 × 170 - thewakemanagency.com</a:t>
            </a:r>
            <a:endParaRPr lang="en-US" dirty="0"/>
          </a:p>
        </p:txBody>
      </p:sp>
      <p:pic>
        <p:nvPicPr>
          <p:cNvPr id="9" name="Picture 8"/>
          <p:cNvPicPr>
            <a:picLocks noChangeAspect="1"/>
          </p:cNvPicPr>
          <p:nvPr/>
        </p:nvPicPr>
        <p:blipFill>
          <a:blip r:embed="rId4"/>
          <a:srcRect/>
          <a:stretch>
            <a:fillRect/>
          </a:stretch>
        </p:blipFill>
        <p:spPr bwMode="auto">
          <a:xfrm>
            <a:off x="2514600" y="1619956"/>
            <a:ext cx="4419600" cy="5238044"/>
          </a:xfrm>
          <a:prstGeom prst="rect">
            <a:avLst/>
          </a:prstGeom>
          <a:noFill/>
          <a:ln w="9525">
            <a:noFill/>
            <a:miter lim="800000"/>
            <a:headEnd/>
            <a:tailEnd/>
          </a:ln>
        </p:spPr>
      </p:pic>
    </p:spTree>
    <p:extLst>
      <p:ext uri="{BB962C8B-B14F-4D97-AF65-F5344CB8AC3E}">
        <p14:creationId xmlns:p14="http://schemas.microsoft.com/office/powerpoint/2010/main" val="341409402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7 TRENDS</a:t>
            </a:r>
            <a:endParaRPr lang="en-US" dirty="0"/>
          </a:p>
        </p:txBody>
      </p:sp>
      <p:sp>
        <p:nvSpPr>
          <p:cNvPr id="5" name="Content Placeholder 4"/>
          <p:cNvSpPr>
            <a:spLocks noGrp="1"/>
          </p:cNvSpPr>
          <p:nvPr>
            <p:ph idx="1"/>
          </p:nvPr>
        </p:nvSpPr>
        <p:spPr/>
        <p:txBody>
          <a:bodyPr/>
          <a:lstStyle/>
          <a:p>
            <a:pPr marL="342900" indent="-342900"/>
            <a:r>
              <a:rPr lang="en-US" dirty="0" smtClean="0"/>
              <a:t>7. Philanthropy thrives best in structured, regulated environments</a:t>
            </a:r>
          </a:p>
          <a:p>
            <a:pPr marL="342900" indent="-342900"/>
            <a:endParaRPr lang="en-US" dirty="0" smtClean="0"/>
          </a:p>
          <a:p>
            <a:pPr marL="342900" indent="-342900"/>
            <a:r>
              <a:rPr lang="en-US" dirty="0" smtClean="0">
                <a:solidFill>
                  <a:schemeClr val="tx2"/>
                </a:solidFill>
              </a:rPr>
              <a:t>Hudson Institute 2013 Index of Global Philanthropy and Remittances: </a:t>
            </a:r>
          </a:p>
          <a:p>
            <a:pPr marL="342900" indent="-342900"/>
            <a:r>
              <a:rPr lang="en-US" sz="2400" dirty="0" smtClean="0">
                <a:solidFill>
                  <a:schemeClr val="accent6"/>
                </a:solidFill>
              </a:rPr>
              <a:t>#1 USA</a:t>
            </a:r>
          </a:p>
          <a:p>
            <a:pPr marL="342900" indent="-342900"/>
            <a:endParaRPr lang="en-US" dirty="0" smtClean="0"/>
          </a:p>
          <a:p>
            <a:pPr marL="342900" indent="-342900"/>
            <a:r>
              <a:rPr lang="en-US" dirty="0" smtClean="0">
                <a:solidFill>
                  <a:srgbClr val="00246C"/>
                </a:solidFill>
              </a:rPr>
              <a:t>CAF World Giving Index 2012:  </a:t>
            </a:r>
          </a:p>
          <a:p>
            <a:pPr marL="342900" indent="-342900"/>
            <a:r>
              <a:rPr lang="en-US" sz="2400" dirty="0" smtClean="0">
                <a:solidFill>
                  <a:schemeClr val="tx2">
                    <a:lumMod val="60000"/>
                    <a:lumOff val="40000"/>
                  </a:schemeClr>
                </a:solidFill>
              </a:rPr>
              <a:t>#1 Australia  </a:t>
            </a:r>
          </a:p>
          <a:p>
            <a:pPr marL="342900" indent="-342900"/>
            <a:endParaRPr lang="en-US" dirty="0" smtClean="0"/>
          </a:p>
          <a:p>
            <a:pPr marL="342900" indent="-342900"/>
            <a:r>
              <a:rPr lang="en-US" dirty="0" smtClean="0">
                <a:solidFill>
                  <a:srgbClr val="00246C"/>
                </a:solidFill>
              </a:rPr>
              <a:t>Organization for Economic Cooperation and Development (OECD) 2013:   </a:t>
            </a:r>
          </a:p>
          <a:p>
            <a:pPr marL="342900" indent="-342900"/>
            <a:r>
              <a:rPr lang="en-US" sz="2400" dirty="0" smtClean="0">
                <a:solidFill>
                  <a:schemeClr val="accent3"/>
                </a:solidFill>
              </a:rPr>
              <a:t>#1 Luxembourg </a:t>
            </a:r>
          </a:p>
          <a:p>
            <a:pPr marL="342900" indent="-342900"/>
            <a:endParaRPr lang="en-US" dirty="0" smtClean="0"/>
          </a:p>
          <a:p>
            <a:pPr marL="342900" indent="-342900"/>
            <a:r>
              <a:rPr lang="en-US" dirty="0" smtClean="0">
                <a:solidFill>
                  <a:srgbClr val="00246C"/>
                </a:solidFill>
              </a:rPr>
              <a:t>Big Mac Philanthropy Index 2013: </a:t>
            </a:r>
          </a:p>
          <a:p>
            <a:pPr marL="342900" indent="-342900"/>
            <a:r>
              <a:rPr lang="en-US" sz="2400" dirty="0" smtClean="0">
                <a:solidFill>
                  <a:schemeClr val="accent6"/>
                </a:solidFill>
              </a:rPr>
              <a:t>#1 Singapore</a:t>
            </a:r>
          </a:p>
        </p:txBody>
      </p:sp>
    </p:spTree>
    <p:extLst>
      <p:ext uri="{BB962C8B-B14F-4D97-AF65-F5344CB8AC3E}">
        <p14:creationId xmlns:p14="http://schemas.microsoft.com/office/powerpoint/2010/main" val="34140940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accel="50000" decel="50000" fill="hold" grpId="0" nodeType="click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anim calcmode="lin" valueType="num">
                                      <p:cBhvr additive="base">
                                        <p:cTn id="25"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accel="50000" decel="5000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 calcmode="lin" valueType="num">
                                      <p:cBhvr additive="base">
                                        <p:cTn id="31"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accel="50000" decel="50000" fill="hold" grpId="0" nodeType="clickEffect">
                                  <p:stCondLst>
                                    <p:cond delay="0"/>
                                  </p:stCondLst>
                                  <p:childTnLst>
                                    <p:set>
                                      <p:cBhvr>
                                        <p:cTn id="36" dur="1" fill="hold">
                                          <p:stCondLst>
                                            <p:cond delay="0"/>
                                          </p:stCondLst>
                                        </p:cTn>
                                        <p:tgtEl>
                                          <p:spTgt spid="5">
                                            <p:txEl>
                                              <p:pRg st="8" end="8"/>
                                            </p:txEl>
                                          </p:spTgt>
                                        </p:tgtEl>
                                        <p:attrNameLst>
                                          <p:attrName>style.visibility</p:attrName>
                                        </p:attrNameLst>
                                      </p:cBhvr>
                                      <p:to>
                                        <p:strVal val="visible"/>
                                      </p:to>
                                    </p:set>
                                    <p:anim calcmode="lin" valueType="num">
                                      <p:cBhvr additive="base">
                                        <p:cTn id="37"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accel="50000" decel="50000" fill="hold" grpId="0" nodeType="clickEffect">
                                  <p:stCondLst>
                                    <p:cond delay="0"/>
                                  </p:stCondLst>
                                  <p:childTnLst>
                                    <p:set>
                                      <p:cBhvr>
                                        <p:cTn id="42" dur="1" fill="hold">
                                          <p:stCondLst>
                                            <p:cond delay="0"/>
                                          </p:stCondLst>
                                        </p:cTn>
                                        <p:tgtEl>
                                          <p:spTgt spid="5">
                                            <p:txEl>
                                              <p:pRg st="9" end="9"/>
                                            </p:txEl>
                                          </p:spTgt>
                                        </p:tgtEl>
                                        <p:attrNameLst>
                                          <p:attrName>style.visibility</p:attrName>
                                        </p:attrNameLst>
                                      </p:cBhvr>
                                      <p:to>
                                        <p:strVal val="visible"/>
                                      </p:to>
                                    </p:set>
                                    <p:anim calcmode="lin" valueType="num">
                                      <p:cBhvr additive="base">
                                        <p:cTn id="43"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accel="50000" decel="50000" fill="hold" grpId="0" nodeType="clickEffect">
                                  <p:stCondLst>
                                    <p:cond delay="0"/>
                                  </p:stCondLst>
                                  <p:childTnLst>
                                    <p:set>
                                      <p:cBhvr>
                                        <p:cTn id="48" dur="1" fill="hold">
                                          <p:stCondLst>
                                            <p:cond delay="0"/>
                                          </p:stCondLst>
                                        </p:cTn>
                                        <p:tgtEl>
                                          <p:spTgt spid="5">
                                            <p:txEl>
                                              <p:pRg st="11" end="11"/>
                                            </p:txEl>
                                          </p:spTgt>
                                        </p:tgtEl>
                                        <p:attrNameLst>
                                          <p:attrName>style.visibility</p:attrName>
                                        </p:attrNameLst>
                                      </p:cBhvr>
                                      <p:to>
                                        <p:strVal val="visible"/>
                                      </p:to>
                                    </p:set>
                                    <p:anim calcmode="lin" valueType="num">
                                      <p:cBhvr additive="base">
                                        <p:cTn id="49"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accel="50000" decel="50000" fill="hold" grpId="0" nodeType="clickEffect">
                                  <p:stCondLst>
                                    <p:cond delay="0"/>
                                  </p:stCondLst>
                                  <p:childTnLst>
                                    <p:set>
                                      <p:cBhvr>
                                        <p:cTn id="54" dur="1" fill="hold">
                                          <p:stCondLst>
                                            <p:cond delay="0"/>
                                          </p:stCondLst>
                                        </p:cTn>
                                        <p:tgtEl>
                                          <p:spTgt spid="5">
                                            <p:txEl>
                                              <p:pRg st="12" end="12"/>
                                            </p:txEl>
                                          </p:spTgt>
                                        </p:tgtEl>
                                        <p:attrNameLst>
                                          <p:attrName>style.visibility</p:attrName>
                                        </p:attrNameLst>
                                      </p:cBhvr>
                                      <p:to>
                                        <p:strVal val="visible"/>
                                      </p:to>
                                    </p:set>
                                    <p:anim calcmode="lin" valueType="num">
                                      <p:cBhvr additive="base">
                                        <p:cTn id="55" dur="500" fill="hold"/>
                                        <p:tgtEl>
                                          <p:spTgt spid="5">
                                            <p:txEl>
                                              <p:pRg st="12" end="1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7 TRENDS</a:t>
            </a:r>
            <a:endParaRPr lang="en-US" dirty="0"/>
          </a:p>
        </p:txBody>
      </p:sp>
      <p:sp>
        <p:nvSpPr>
          <p:cNvPr id="5" name="Content Placeholder 4"/>
          <p:cNvSpPr>
            <a:spLocks noGrp="1"/>
          </p:cNvSpPr>
          <p:nvPr>
            <p:ph idx="1"/>
          </p:nvPr>
        </p:nvSpPr>
        <p:spPr/>
        <p:txBody>
          <a:bodyPr/>
          <a:lstStyle/>
          <a:p>
            <a:endParaRPr lang="en-US" dirty="0" smtClean="0"/>
          </a:p>
          <a:p>
            <a:pPr marL="342900" indent="-342900">
              <a:lnSpc>
                <a:spcPct val="200000"/>
              </a:lnSpc>
              <a:buFont typeface="+mj-lt"/>
              <a:buAutoNum type="arabicPeriod"/>
            </a:pPr>
            <a:r>
              <a:rPr lang="en-US" dirty="0" smtClean="0"/>
              <a:t>Great growth in wealth</a:t>
            </a:r>
          </a:p>
          <a:p>
            <a:pPr marL="342900" indent="-342900">
              <a:lnSpc>
                <a:spcPct val="200000"/>
              </a:lnSpc>
              <a:buFont typeface="+mj-lt"/>
              <a:buAutoNum type="arabicPeriod"/>
            </a:pPr>
            <a:r>
              <a:rPr lang="en-US" dirty="0" smtClean="0"/>
              <a:t>Nonprofit innovation coming from everywhere</a:t>
            </a:r>
          </a:p>
          <a:p>
            <a:pPr marL="342900" indent="-342900">
              <a:lnSpc>
                <a:spcPct val="200000"/>
              </a:lnSpc>
              <a:buFont typeface="+mj-lt"/>
              <a:buAutoNum type="arabicPeriod"/>
            </a:pPr>
            <a:r>
              <a:rPr lang="en-US" dirty="0" smtClean="0"/>
              <a:t>NGOs growing everywhere; some giant INGOs emerging</a:t>
            </a:r>
          </a:p>
          <a:p>
            <a:pPr marL="342900" indent="-342900">
              <a:lnSpc>
                <a:spcPct val="200000"/>
              </a:lnSpc>
              <a:buFont typeface="+mj-lt"/>
              <a:buAutoNum type="arabicPeriod"/>
            </a:pPr>
            <a:r>
              <a:rPr lang="en-US" dirty="0" smtClean="0"/>
              <a:t>Debate about roles of philanthropy and the state</a:t>
            </a:r>
          </a:p>
          <a:p>
            <a:pPr marL="342900" indent="-342900">
              <a:lnSpc>
                <a:spcPct val="200000"/>
              </a:lnSpc>
              <a:buFont typeface="+mj-lt"/>
              <a:buAutoNum type="arabicPeriod"/>
            </a:pPr>
            <a:r>
              <a:rPr lang="en-US" dirty="0" smtClean="0"/>
              <a:t>Fundraising becoming more professional</a:t>
            </a:r>
          </a:p>
          <a:p>
            <a:pPr marL="342900" indent="-342900">
              <a:lnSpc>
                <a:spcPct val="200000"/>
              </a:lnSpc>
              <a:buFont typeface="+mj-lt"/>
              <a:buAutoNum type="arabicPeriod"/>
            </a:pPr>
            <a:r>
              <a:rPr lang="en-US" dirty="0" smtClean="0"/>
              <a:t>Technology important; no agreement on how</a:t>
            </a:r>
          </a:p>
          <a:p>
            <a:pPr marL="342900" indent="-342900">
              <a:lnSpc>
                <a:spcPct val="200000"/>
              </a:lnSpc>
              <a:buFont typeface="+mj-lt"/>
              <a:buAutoNum type="arabicPeriod"/>
            </a:pPr>
            <a:r>
              <a:rPr lang="en-US" dirty="0" smtClean="0"/>
              <a:t>Philanthropy thrives best in structured, regulated environments</a:t>
            </a:r>
          </a:p>
          <a:p>
            <a:pPr marL="342900" indent="-342900"/>
            <a:endParaRPr lang="en-US" dirty="0" smtClean="0"/>
          </a:p>
        </p:txBody>
      </p:sp>
    </p:spTree>
    <p:extLst>
      <p:ext uri="{BB962C8B-B14F-4D97-AF65-F5344CB8AC3E}">
        <p14:creationId xmlns:p14="http://schemas.microsoft.com/office/powerpoint/2010/main" val="34140940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accel="50000" decel="50000" fill="hold" grpId="0"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accel="50000" decel="50000" fill="hold" grpId="0" nodeType="click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anim calcmode="lin" valueType="num">
                                      <p:cBhvr additive="base">
                                        <p:cTn id="31"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accel="50000" decel="50000"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 calcmode="lin" valueType="num">
                                      <p:cBhvr additive="base">
                                        <p:cTn id="37"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accel="50000" decel="50000" fill="hold" grpId="0" nodeType="clickEffect">
                                  <p:stCondLst>
                                    <p:cond delay="0"/>
                                  </p:stCondLst>
                                  <p:childTnLst>
                                    <p:set>
                                      <p:cBhvr>
                                        <p:cTn id="42" dur="1" fill="hold">
                                          <p:stCondLst>
                                            <p:cond delay="0"/>
                                          </p:stCondLst>
                                        </p:cTn>
                                        <p:tgtEl>
                                          <p:spTgt spid="5">
                                            <p:txEl>
                                              <p:pRg st="7" end="7"/>
                                            </p:txEl>
                                          </p:spTgt>
                                        </p:tgtEl>
                                        <p:attrNameLst>
                                          <p:attrName>style.visibility</p:attrName>
                                        </p:attrNameLst>
                                      </p:cBhvr>
                                      <p:to>
                                        <p:strVal val="visible"/>
                                      </p:to>
                                    </p:set>
                                    <p:anim calcmode="lin" valueType="num">
                                      <p:cBhvr additive="base">
                                        <p:cTn id="43"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Penelope Cagney, MA, CFRE</a:t>
            </a:r>
            <a:endParaRPr lang="en-US" dirty="0"/>
          </a:p>
        </p:txBody>
      </p:sp>
      <p:sp>
        <p:nvSpPr>
          <p:cNvPr id="5" name="Content Placeholder 4"/>
          <p:cNvSpPr>
            <a:spLocks noGrp="1"/>
          </p:cNvSpPr>
          <p:nvPr>
            <p:ph idx="1"/>
          </p:nvPr>
        </p:nvSpPr>
        <p:spPr>
          <a:xfrm>
            <a:off x="457200" y="1143000"/>
            <a:ext cx="4343400" cy="5105400"/>
          </a:xfrm>
        </p:spPr>
        <p:txBody>
          <a:bodyPr/>
          <a:lstStyle/>
          <a:p>
            <a:pPr lvl="0"/>
            <a:r>
              <a:rPr lang="en-US" sz="1800" b="0" dirty="0" smtClean="0">
                <a:solidFill>
                  <a:prstClr val="black"/>
                </a:solidFill>
                <a:latin typeface="Calibri"/>
                <a:cs typeface="+mn-cs"/>
              </a:rPr>
              <a:t>President of The Cagney Company,</a:t>
            </a:r>
          </a:p>
          <a:p>
            <a:pPr lvl="0"/>
            <a:r>
              <a:rPr lang="en-US" sz="1800" b="0" dirty="0" smtClean="0">
                <a:solidFill>
                  <a:prstClr val="black"/>
                </a:solidFill>
                <a:latin typeface="Calibri"/>
                <a:cs typeface="+mn-cs"/>
              </a:rPr>
              <a:t> fundraising and management consultants</a:t>
            </a:r>
          </a:p>
          <a:p>
            <a:pPr lvl="0"/>
            <a:r>
              <a:rPr lang="en-US" sz="1800" b="0" dirty="0" smtClean="0">
                <a:solidFill>
                  <a:prstClr val="black"/>
                </a:solidFill>
                <a:latin typeface="Calibri"/>
                <a:cs typeface="+mn-cs"/>
              </a:rPr>
              <a:t>25 experience, three continents</a:t>
            </a:r>
          </a:p>
          <a:p>
            <a:pPr marL="342900" lvl="0" indent="-342900"/>
            <a:r>
              <a:rPr lang="en-US" sz="1800" b="0" dirty="0" smtClean="0">
                <a:solidFill>
                  <a:prstClr val="black"/>
                </a:solidFill>
                <a:latin typeface="Calibri"/>
                <a:cs typeface="+mn-cs"/>
              </a:rPr>
              <a:t>Author:</a:t>
            </a:r>
          </a:p>
          <a:p>
            <a:pPr marL="342900" lvl="1" indent="-342900"/>
            <a:r>
              <a:rPr lang="en-US" sz="1800" dirty="0" smtClean="0">
                <a:solidFill>
                  <a:prstClr val="black"/>
                </a:solidFill>
                <a:latin typeface="Calibri"/>
                <a:cs typeface="+mn-cs"/>
              </a:rPr>
              <a:t>      </a:t>
            </a:r>
            <a:r>
              <a:rPr lang="en-US" sz="1800" b="0" dirty="0" smtClean="0">
                <a:solidFill>
                  <a:prstClr val="black"/>
                </a:solidFill>
                <a:latin typeface="Calibri"/>
                <a:cs typeface="+mn-cs"/>
              </a:rPr>
              <a:t> </a:t>
            </a:r>
            <a:r>
              <a:rPr lang="en-US" sz="1800" b="1" dirty="0" smtClean="0">
                <a:solidFill>
                  <a:prstClr val="black"/>
                </a:solidFill>
                <a:latin typeface="Calibri"/>
                <a:cs typeface="+mn-cs"/>
              </a:rPr>
              <a:t>“Nonprofit Consulting Essentials: What Every Nonprofit and Consultant Needs to Know” </a:t>
            </a:r>
            <a:r>
              <a:rPr lang="en-US" sz="1800" b="0" dirty="0" smtClean="0">
                <a:solidFill>
                  <a:prstClr val="black"/>
                </a:solidFill>
                <a:latin typeface="Calibri"/>
                <a:cs typeface="+mn-cs"/>
              </a:rPr>
              <a:t>(</a:t>
            </a:r>
            <a:r>
              <a:rPr lang="en-US" sz="1800" b="0" dirty="0" err="1" smtClean="0">
                <a:solidFill>
                  <a:prstClr val="black"/>
                </a:solidFill>
                <a:latin typeface="Calibri"/>
                <a:cs typeface="+mn-cs"/>
              </a:rPr>
              <a:t>Jossey</a:t>
            </a:r>
            <a:r>
              <a:rPr lang="en-US" sz="1800" b="0" dirty="0" smtClean="0">
                <a:solidFill>
                  <a:prstClr val="black"/>
                </a:solidFill>
                <a:latin typeface="Calibri"/>
                <a:cs typeface="+mn-cs"/>
              </a:rPr>
              <a:t>-Bass/Alliance for Nonprofit Management 2010)</a:t>
            </a:r>
          </a:p>
          <a:p>
            <a:pPr marL="342900" lvl="0" indent="-342900"/>
            <a:r>
              <a:rPr lang="en-US" sz="1800" dirty="0" smtClean="0">
                <a:solidFill>
                  <a:prstClr val="black"/>
                </a:solidFill>
                <a:latin typeface="Calibri"/>
                <a:cs typeface="+mn-cs"/>
              </a:rPr>
              <a:t>       “Global Fundraising:  How the World is Changing the Rules of Philanthropy”</a:t>
            </a:r>
            <a:r>
              <a:rPr lang="en-US" sz="1800" b="0" dirty="0" smtClean="0">
                <a:solidFill>
                  <a:prstClr val="black"/>
                </a:solidFill>
                <a:latin typeface="Calibri"/>
                <a:cs typeface="+mn-cs"/>
              </a:rPr>
              <a:t> (AFP/Wiley 2013)</a:t>
            </a:r>
          </a:p>
          <a:p>
            <a:pPr marL="342900" lvl="0" indent="-342900"/>
            <a:r>
              <a:rPr lang="en-US" sz="1800" b="0" dirty="0" smtClean="0">
                <a:solidFill>
                  <a:prstClr val="black"/>
                </a:solidFill>
                <a:latin typeface="Calibri"/>
                <a:cs typeface="+mn-cs"/>
              </a:rPr>
              <a:t>Association of of Fundraising Professionals (AFP) </a:t>
            </a:r>
          </a:p>
          <a:p>
            <a:pPr marL="681228" lvl="3" indent="-342900">
              <a:buFont typeface="Arial"/>
              <a:buChar char="•"/>
            </a:pPr>
            <a:r>
              <a:rPr lang="en-US" sz="1800" b="0" dirty="0" smtClean="0">
                <a:solidFill>
                  <a:prstClr val="black"/>
                </a:solidFill>
                <a:latin typeface="Calibri"/>
                <a:cs typeface="+mn-cs"/>
              </a:rPr>
              <a:t>Board of Directors</a:t>
            </a:r>
          </a:p>
          <a:p>
            <a:pPr marL="681228" lvl="3" indent="-342900">
              <a:buFont typeface="Arial"/>
              <a:buChar char="•"/>
            </a:pPr>
            <a:r>
              <a:rPr lang="en-US" sz="1800" dirty="0" smtClean="0">
                <a:solidFill>
                  <a:prstClr val="black"/>
                </a:solidFill>
                <a:latin typeface="Calibri"/>
                <a:cs typeface="+mn-cs"/>
              </a:rPr>
              <a:t>I</a:t>
            </a:r>
            <a:r>
              <a:rPr lang="en-US" sz="1800" b="0" dirty="0" smtClean="0">
                <a:solidFill>
                  <a:prstClr val="black"/>
                </a:solidFill>
                <a:latin typeface="Calibri"/>
                <a:cs typeface="+mn-cs"/>
              </a:rPr>
              <a:t>nternational Committee</a:t>
            </a:r>
          </a:p>
          <a:p>
            <a:pPr lvl="3">
              <a:buNone/>
            </a:pPr>
            <a:endParaRPr lang="en-US" sz="1800" dirty="0" smtClean="0"/>
          </a:p>
        </p:txBody>
      </p:sp>
      <p:pic>
        <p:nvPicPr>
          <p:cNvPr id="6" name="Picture 5"/>
          <p:cNvPicPr>
            <a:picLocks noChangeAspect="1"/>
          </p:cNvPicPr>
          <p:nvPr/>
        </p:nvPicPr>
        <p:blipFill>
          <a:blip r:embed="rId3"/>
          <a:srcRect/>
          <a:stretch>
            <a:fillRect/>
          </a:stretch>
        </p:blipFill>
        <p:spPr bwMode="auto">
          <a:xfrm>
            <a:off x="5105400" y="1143000"/>
            <a:ext cx="3822700" cy="5642362"/>
          </a:xfrm>
          <a:prstGeom prst="rect">
            <a:avLst/>
          </a:prstGeom>
          <a:noFill/>
          <a:ln w="9525">
            <a:noFill/>
            <a:miter lim="800000"/>
            <a:headEnd/>
            <a:tailEnd/>
          </a:ln>
        </p:spPr>
      </p:pic>
    </p:spTree>
    <p:extLst>
      <p:ext uri="{BB962C8B-B14F-4D97-AF65-F5344CB8AC3E}">
        <p14:creationId xmlns:p14="http://schemas.microsoft.com/office/powerpoint/2010/main" val="341409402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AFP International Conference 2013, San Diego, CA</a:t>
            </a:r>
            <a:endParaRPr lang="en-US" dirty="0"/>
          </a:p>
        </p:txBody>
      </p:sp>
      <p:sp>
        <p:nvSpPr>
          <p:cNvPr id="5" name="Content Placeholder 4"/>
          <p:cNvSpPr>
            <a:spLocks noGrp="1"/>
          </p:cNvSpPr>
          <p:nvPr>
            <p:ph idx="1"/>
          </p:nvPr>
        </p:nvSpPr>
        <p:spPr/>
        <p:txBody>
          <a:bodyPr/>
          <a:lstStyle/>
          <a:p>
            <a:r>
              <a:rPr lang="en-US" dirty="0" smtClean="0"/>
              <a:t>Head</a:t>
            </a:r>
          </a:p>
          <a:p>
            <a:pPr lvl="1"/>
            <a:r>
              <a:rPr lang="en-US" dirty="0" smtClean="0"/>
              <a:t>Body</a:t>
            </a:r>
          </a:p>
          <a:p>
            <a:pPr lvl="1"/>
            <a:endParaRPr lang="en-US" dirty="0"/>
          </a:p>
          <a:p>
            <a:pPr lvl="2"/>
            <a:r>
              <a:rPr lang="en-US" dirty="0" smtClean="0"/>
              <a:t>Subhead</a:t>
            </a:r>
          </a:p>
          <a:p>
            <a:pPr lvl="3"/>
            <a:r>
              <a:rPr lang="en-US" dirty="0" smtClean="0"/>
              <a:t>Bullet</a:t>
            </a:r>
          </a:p>
        </p:txBody>
      </p:sp>
      <p:pic>
        <p:nvPicPr>
          <p:cNvPr id="6" name="Picture 5"/>
          <p:cNvPicPr>
            <a:picLocks noChangeAspect="1"/>
          </p:cNvPicPr>
          <p:nvPr/>
        </p:nvPicPr>
        <p:blipFill>
          <a:blip r:embed="rId3"/>
          <a:srcRect/>
          <a:stretch>
            <a:fillRect/>
          </a:stretch>
        </p:blipFill>
        <p:spPr bwMode="auto">
          <a:xfrm>
            <a:off x="0" y="838200"/>
            <a:ext cx="9144000" cy="6019800"/>
          </a:xfrm>
          <a:prstGeom prst="rect">
            <a:avLst/>
          </a:prstGeom>
          <a:noFill/>
          <a:ln w="9525">
            <a:noFill/>
            <a:miter lim="800000"/>
            <a:headEnd/>
            <a:tailEnd/>
          </a:ln>
        </p:spPr>
      </p:pic>
    </p:spTree>
    <p:extLst>
      <p:ext uri="{BB962C8B-B14F-4D97-AF65-F5344CB8AC3E}">
        <p14:creationId xmlns:p14="http://schemas.microsoft.com/office/powerpoint/2010/main" val="341409402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pic>
        <p:nvPicPr>
          <p:cNvPr id="6" name="Picture 5"/>
          <p:cNvPicPr>
            <a:picLocks noChangeAspect="1"/>
          </p:cNvPicPr>
          <p:nvPr/>
        </p:nvPicPr>
        <p:blipFill>
          <a:blip r:embed="rId3"/>
          <a:stretch>
            <a:fillRect/>
          </a:stretch>
        </p:blipFill>
        <p:spPr>
          <a:xfrm>
            <a:off x="1752600" y="990600"/>
            <a:ext cx="6172200" cy="5867400"/>
          </a:xfrm>
          <a:prstGeom prst="rect">
            <a:avLst/>
          </a:prstGeom>
        </p:spPr>
      </p:pic>
    </p:spTree>
    <p:extLst>
      <p:ext uri="{BB962C8B-B14F-4D97-AF65-F5344CB8AC3E}">
        <p14:creationId xmlns:p14="http://schemas.microsoft.com/office/powerpoint/2010/main" val="341409402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sp>
        <p:nvSpPr>
          <p:cNvPr id="5" name="Content Placeholder 4"/>
          <p:cNvSpPr>
            <a:spLocks noGrp="1"/>
          </p:cNvSpPr>
          <p:nvPr>
            <p:ph idx="1"/>
          </p:nvPr>
        </p:nvSpPr>
        <p:spPr>
          <a:xfrm>
            <a:off x="457200" y="1219200"/>
            <a:ext cx="4572000" cy="4525963"/>
          </a:xfrm>
        </p:spPr>
        <p:txBody>
          <a:bodyPr/>
          <a:lstStyle/>
          <a:p>
            <a:r>
              <a:rPr lang="en-US" sz="2400" dirty="0" smtClean="0"/>
              <a:t>...“In the long term...philanthropy’s future will depend above all on the world’s progress in tackling the problems of humanity... </a:t>
            </a:r>
            <a:r>
              <a:rPr lang="en-US" sz="2400" dirty="0" smtClean="0">
                <a:solidFill>
                  <a:schemeClr val="tx2"/>
                </a:solidFill>
              </a:rPr>
              <a:t>by 2113, perhaps philanthropy will no longer be focused on basic needs—job done—but on the arts and the other higher things</a:t>
            </a:r>
            <a:r>
              <a:rPr lang="en-US" sz="2400" dirty="0" smtClean="0"/>
              <a:t>. That would indeed be something to celebrate. “</a:t>
            </a:r>
          </a:p>
          <a:p>
            <a:endParaRPr lang="en-US" dirty="0" smtClean="0"/>
          </a:p>
          <a:p>
            <a:endParaRPr lang="en-US" dirty="0" smtClean="0"/>
          </a:p>
          <a:p>
            <a:endParaRPr lang="en-US" dirty="0" smtClean="0"/>
          </a:p>
        </p:txBody>
      </p:sp>
      <p:pic>
        <p:nvPicPr>
          <p:cNvPr id="6" name="Picture 5"/>
          <p:cNvPicPr>
            <a:picLocks noChangeAspect="1"/>
          </p:cNvPicPr>
          <p:nvPr/>
        </p:nvPicPr>
        <p:blipFill>
          <a:blip r:embed="rId3"/>
          <a:stretch>
            <a:fillRect/>
          </a:stretch>
        </p:blipFill>
        <p:spPr>
          <a:xfrm>
            <a:off x="5486400" y="1295400"/>
            <a:ext cx="3289300" cy="2463800"/>
          </a:xfrm>
          <a:prstGeom prst="rect">
            <a:avLst/>
          </a:prstGeom>
        </p:spPr>
      </p:pic>
      <p:sp>
        <p:nvSpPr>
          <p:cNvPr id="7" name="TextBox 6"/>
          <p:cNvSpPr txBox="1"/>
          <p:nvPr/>
        </p:nvSpPr>
        <p:spPr>
          <a:xfrm>
            <a:off x="5715000" y="4038600"/>
            <a:ext cx="2971800" cy="2862323"/>
          </a:xfrm>
          <a:prstGeom prst="rect">
            <a:avLst/>
          </a:prstGeom>
          <a:noFill/>
        </p:spPr>
        <p:txBody>
          <a:bodyPr wrap="square" rtlCol="0">
            <a:spAutoFit/>
          </a:bodyPr>
          <a:lstStyle/>
          <a:p>
            <a:r>
              <a:rPr lang="en-US" sz="1800" b="1" dirty="0" smtClean="0">
                <a:solidFill>
                  <a:schemeClr val="tx2"/>
                </a:solidFill>
              </a:rPr>
              <a:t>Matthew Bishop</a:t>
            </a:r>
          </a:p>
          <a:p>
            <a:r>
              <a:rPr lang="en-US" sz="1800" dirty="0" smtClean="0">
                <a:solidFill>
                  <a:schemeClr val="tx2"/>
                </a:solidFill>
              </a:rPr>
              <a:t>New York bureau chief, </a:t>
            </a:r>
            <a:r>
              <a:rPr lang="en-US" sz="1800" i="1" dirty="0" smtClean="0">
                <a:solidFill>
                  <a:schemeClr val="tx2"/>
                </a:solidFill>
              </a:rPr>
              <a:t>The Economist, and co-author of “</a:t>
            </a:r>
            <a:r>
              <a:rPr lang="en-US" sz="1800" i="1" dirty="0" err="1" smtClean="0">
                <a:solidFill>
                  <a:schemeClr val="tx2"/>
                </a:solidFill>
              </a:rPr>
              <a:t>Philanthrocapitalism</a:t>
            </a:r>
            <a:r>
              <a:rPr lang="en-US" sz="1800" i="1" dirty="0" smtClean="0">
                <a:solidFill>
                  <a:schemeClr val="tx2"/>
                </a:solidFill>
              </a:rPr>
              <a:t>: How Giving Can Save the World” (A &amp; C Black) </a:t>
            </a:r>
            <a:r>
              <a:rPr lang="en-US" sz="1800" i="1" u="sng" dirty="0" smtClean="0">
                <a:solidFill>
                  <a:schemeClr val="tx2"/>
                </a:solidFill>
              </a:rPr>
              <a:t>From The World In 2013 print edition</a:t>
            </a:r>
            <a:endParaRPr lang="en-US" sz="1800" dirty="0" smtClean="0">
              <a:solidFill>
                <a:schemeClr val="tx2"/>
              </a:solidFill>
            </a:endParaRPr>
          </a:p>
          <a:p>
            <a:endParaRPr lang="en-US" sz="1800" dirty="0">
              <a:solidFill>
                <a:schemeClr val="tx2"/>
              </a:solidFill>
            </a:endParaRPr>
          </a:p>
        </p:txBody>
      </p:sp>
    </p:spTree>
    <p:extLst>
      <p:ext uri="{BB962C8B-B14F-4D97-AF65-F5344CB8AC3E}">
        <p14:creationId xmlns:p14="http://schemas.microsoft.com/office/powerpoint/2010/main" val="341409402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7 TRENDS</a:t>
            </a:r>
            <a:endParaRPr lang="en-US" dirty="0"/>
          </a:p>
        </p:txBody>
      </p:sp>
      <p:sp>
        <p:nvSpPr>
          <p:cNvPr id="5" name="Content Placeholder 4"/>
          <p:cNvSpPr>
            <a:spLocks noGrp="1"/>
          </p:cNvSpPr>
          <p:nvPr>
            <p:ph idx="1"/>
          </p:nvPr>
        </p:nvSpPr>
        <p:spPr/>
        <p:txBody>
          <a:bodyPr/>
          <a:lstStyle/>
          <a:p>
            <a:pPr marL="342900" indent="-342900">
              <a:buFont typeface="+mj-lt"/>
              <a:buAutoNum type="arabicPeriod"/>
            </a:pPr>
            <a:r>
              <a:rPr lang="en-US" dirty="0" smtClean="0"/>
              <a:t>Great growth in wealth</a:t>
            </a:r>
          </a:p>
        </p:txBody>
      </p:sp>
      <p:pic>
        <p:nvPicPr>
          <p:cNvPr id="6" name="Picture 5"/>
          <p:cNvPicPr>
            <a:picLocks noChangeAspect="1"/>
          </p:cNvPicPr>
          <p:nvPr/>
        </p:nvPicPr>
        <p:blipFill>
          <a:blip r:embed="rId3"/>
          <a:stretch>
            <a:fillRect/>
          </a:stretch>
        </p:blipFill>
        <p:spPr>
          <a:xfrm>
            <a:off x="762000" y="1676400"/>
            <a:ext cx="7772400" cy="4352544"/>
          </a:xfrm>
          <a:prstGeom prst="rect">
            <a:avLst/>
          </a:prstGeom>
        </p:spPr>
      </p:pic>
      <p:sp>
        <p:nvSpPr>
          <p:cNvPr id="7" name="Rectangle 6"/>
          <p:cNvSpPr/>
          <p:nvPr/>
        </p:nvSpPr>
        <p:spPr>
          <a:xfrm>
            <a:off x="2743200" y="2514600"/>
            <a:ext cx="1219200" cy="1446550"/>
          </a:xfrm>
          <a:prstGeom prst="rect">
            <a:avLst/>
          </a:prstGeom>
          <a:solidFill>
            <a:schemeClr val="bg1">
              <a:lumMod val="95000"/>
            </a:schemeClr>
          </a:solidFill>
        </p:spPr>
        <p:txBody>
          <a:bodyPr wrap="square">
            <a:spAutoFit/>
          </a:bodyPr>
          <a:lstStyle/>
          <a:p>
            <a:pPr algn="ctr"/>
            <a:r>
              <a:rPr lang="en-US" sz="8800" dirty="0" smtClean="0"/>
              <a:t>?</a:t>
            </a:r>
            <a:endParaRPr lang="en-US" sz="8800" dirty="0"/>
          </a:p>
        </p:txBody>
      </p:sp>
      <p:sp>
        <p:nvSpPr>
          <p:cNvPr id="8" name="Rectangle 7"/>
          <p:cNvSpPr/>
          <p:nvPr/>
        </p:nvSpPr>
        <p:spPr>
          <a:xfrm>
            <a:off x="2362201" y="2057400"/>
            <a:ext cx="2387718" cy="461665"/>
          </a:xfrm>
          <a:prstGeom prst="rect">
            <a:avLst/>
          </a:prstGeom>
        </p:spPr>
        <p:txBody>
          <a:bodyPr wrap="square">
            <a:spAutoFit/>
          </a:bodyPr>
          <a:lstStyle/>
          <a:p>
            <a:r>
              <a:rPr lang="en-US" dirty="0" smtClean="0"/>
              <a:t>?</a:t>
            </a:r>
            <a:endParaRPr lang="en-US" dirty="0"/>
          </a:p>
        </p:txBody>
      </p:sp>
    </p:spTree>
    <p:extLst>
      <p:ext uri="{BB962C8B-B14F-4D97-AF65-F5344CB8AC3E}">
        <p14:creationId xmlns:p14="http://schemas.microsoft.com/office/powerpoint/2010/main" val="34140940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7"/>
                                        </p:tgtEl>
                                      </p:cBhvr>
                                    </p:animEffect>
                                    <p:set>
                                      <p:cBhvr>
                                        <p:cTn id="7" dur="1" fill="hold">
                                          <p:stCondLst>
                                            <p:cond delay="1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7 TRENDS</a:t>
            </a:r>
            <a:endParaRPr lang="en-US" dirty="0"/>
          </a:p>
        </p:txBody>
      </p:sp>
      <p:sp>
        <p:nvSpPr>
          <p:cNvPr id="5" name="Content Placeholder 4"/>
          <p:cNvSpPr>
            <a:spLocks noGrp="1"/>
          </p:cNvSpPr>
          <p:nvPr>
            <p:ph idx="1"/>
          </p:nvPr>
        </p:nvSpPr>
        <p:spPr/>
        <p:txBody>
          <a:bodyPr/>
          <a:lstStyle/>
          <a:p>
            <a:pPr marL="342900" indent="-342900"/>
            <a:r>
              <a:rPr lang="en-US" dirty="0" smtClean="0"/>
              <a:t>2.  Nonprofit innovation coming from everywhere</a:t>
            </a:r>
          </a:p>
        </p:txBody>
      </p:sp>
      <p:pic>
        <p:nvPicPr>
          <p:cNvPr id="6" name="Picture 5"/>
          <p:cNvPicPr>
            <a:picLocks noChangeAspect="1"/>
          </p:cNvPicPr>
          <p:nvPr/>
        </p:nvPicPr>
        <p:blipFill>
          <a:blip r:embed="rId3"/>
          <a:stretch>
            <a:fillRect/>
          </a:stretch>
        </p:blipFill>
        <p:spPr>
          <a:xfrm>
            <a:off x="1295400" y="1676400"/>
            <a:ext cx="6807200" cy="4267200"/>
          </a:xfrm>
          <a:prstGeom prst="rect">
            <a:avLst/>
          </a:prstGeom>
        </p:spPr>
      </p:pic>
    </p:spTree>
    <p:extLst>
      <p:ext uri="{BB962C8B-B14F-4D97-AF65-F5344CB8AC3E}">
        <p14:creationId xmlns:p14="http://schemas.microsoft.com/office/powerpoint/2010/main" val="341409402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7 TRENDS</a:t>
            </a:r>
            <a:endParaRPr lang="en-US" dirty="0"/>
          </a:p>
        </p:txBody>
      </p:sp>
      <p:sp>
        <p:nvSpPr>
          <p:cNvPr id="5" name="Content Placeholder 4"/>
          <p:cNvSpPr>
            <a:spLocks noGrp="1"/>
          </p:cNvSpPr>
          <p:nvPr>
            <p:ph idx="1"/>
          </p:nvPr>
        </p:nvSpPr>
        <p:spPr/>
        <p:txBody>
          <a:bodyPr/>
          <a:lstStyle/>
          <a:p>
            <a:pPr marL="342900" indent="-342900"/>
            <a:r>
              <a:rPr lang="en-US" dirty="0" smtClean="0"/>
              <a:t>3.  NGOs growing everywhere; some giant </a:t>
            </a:r>
            <a:r>
              <a:rPr lang="en-US" dirty="0" err="1" smtClean="0"/>
              <a:t>INGOs</a:t>
            </a:r>
            <a:r>
              <a:rPr lang="en-US" dirty="0" smtClean="0"/>
              <a:t> emerging</a:t>
            </a:r>
          </a:p>
        </p:txBody>
      </p:sp>
      <p:pic>
        <p:nvPicPr>
          <p:cNvPr id="6" name="Picture 5"/>
          <p:cNvPicPr>
            <a:picLocks noChangeAspect="1"/>
          </p:cNvPicPr>
          <p:nvPr/>
        </p:nvPicPr>
        <p:blipFill>
          <a:blip r:embed="rId3"/>
          <a:stretch>
            <a:fillRect/>
          </a:stretch>
        </p:blipFill>
        <p:spPr>
          <a:xfrm>
            <a:off x="1219200" y="1981200"/>
            <a:ext cx="2705100" cy="914400"/>
          </a:xfrm>
          <a:prstGeom prst="rect">
            <a:avLst/>
          </a:prstGeom>
        </p:spPr>
      </p:pic>
      <p:pic>
        <p:nvPicPr>
          <p:cNvPr id="7" name="Picture 6"/>
          <p:cNvPicPr>
            <a:picLocks noChangeAspect="1"/>
          </p:cNvPicPr>
          <p:nvPr/>
        </p:nvPicPr>
        <p:blipFill>
          <a:blip r:embed="rId4"/>
          <a:stretch>
            <a:fillRect/>
          </a:stretch>
        </p:blipFill>
        <p:spPr>
          <a:xfrm>
            <a:off x="4953000" y="2057400"/>
            <a:ext cx="2832100" cy="914400"/>
          </a:xfrm>
          <a:prstGeom prst="rect">
            <a:avLst/>
          </a:prstGeom>
        </p:spPr>
      </p:pic>
      <p:pic>
        <p:nvPicPr>
          <p:cNvPr id="8" name="Picture 7"/>
          <p:cNvPicPr>
            <a:picLocks noChangeAspect="1"/>
          </p:cNvPicPr>
          <p:nvPr/>
        </p:nvPicPr>
        <p:blipFill>
          <a:blip r:embed="rId5"/>
          <a:stretch>
            <a:fillRect/>
          </a:stretch>
        </p:blipFill>
        <p:spPr>
          <a:xfrm>
            <a:off x="1066800" y="3581400"/>
            <a:ext cx="3429000" cy="2413000"/>
          </a:xfrm>
          <a:prstGeom prst="rect">
            <a:avLst/>
          </a:prstGeom>
        </p:spPr>
      </p:pic>
      <p:pic>
        <p:nvPicPr>
          <p:cNvPr id="9" name="Picture 8"/>
          <p:cNvPicPr>
            <a:picLocks noChangeAspect="1"/>
          </p:cNvPicPr>
          <p:nvPr/>
        </p:nvPicPr>
        <p:blipFill>
          <a:blip r:embed="rId6"/>
          <a:stretch>
            <a:fillRect/>
          </a:stretch>
        </p:blipFill>
        <p:spPr>
          <a:xfrm>
            <a:off x="5334000" y="3810000"/>
            <a:ext cx="2616679" cy="1600200"/>
          </a:xfrm>
          <a:prstGeom prst="rect">
            <a:avLst/>
          </a:prstGeom>
        </p:spPr>
      </p:pic>
    </p:spTree>
    <p:extLst>
      <p:ext uri="{BB962C8B-B14F-4D97-AF65-F5344CB8AC3E}">
        <p14:creationId xmlns:p14="http://schemas.microsoft.com/office/powerpoint/2010/main" val="341409402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7 TRENDS</a:t>
            </a:r>
            <a:endParaRPr lang="en-US" dirty="0"/>
          </a:p>
        </p:txBody>
      </p:sp>
      <p:sp>
        <p:nvSpPr>
          <p:cNvPr id="5" name="Content Placeholder 4"/>
          <p:cNvSpPr>
            <a:spLocks noGrp="1"/>
          </p:cNvSpPr>
          <p:nvPr>
            <p:ph idx="1"/>
          </p:nvPr>
        </p:nvSpPr>
        <p:spPr/>
        <p:txBody>
          <a:bodyPr/>
          <a:lstStyle/>
          <a:p>
            <a:pPr marL="342900" indent="-342900"/>
            <a:r>
              <a:rPr lang="en-US" dirty="0" smtClean="0"/>
              <a:t>4. Debate about roles of philanthropy and the state</a:t>
            </a:r>
          </a:p>
        </p:txBody>
      </p:sp>
      <p:pic>
        <p:nvPicPr>
          <p:cNvPr id="7" name="Picture 6"/>
          <p:cNvPicPr>
            <a:picLocks noChangeAspect="1"/>
          </p:cNvPicPr>
          <p:nvPr/>
        </p:nvPicPr>
        <p:blipFill>
          <a:blip r:embed="rId3"/>
          <a:stretch>
            <a:fillRect/>
          </a:stretch>
        </p:blipFill>
        <p:spPr>
          <a:xfrm>
            <a:off x="1600200" y="1600200"/>
            <a:ext cx="6540500" cy="4445000"/>
          </a:xfrm>
          <a:prstGeom prst="rect">
            <a:avLst/>
          </a:prstGeom>
        </p:spPr>
      </p:pic>
    </p:spTree>
    <p:extLst>
      <p:ext uri="{BB962C8B-B14F-4D97-AF65-F5344CB8AC3E}">
        <p14:creationId xmlns:p14="http://schemas.microsoft.com/office/powerpoint/2010/main" val="341409402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RICommunications_white">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B137A24AC66A04C8A9872F850E11153" ma:contentTypeVersion="0" ma:contentTypeDescription="Create a new document." ma:contentTypeScope="" ma:versionID="894cf0eee997355550609ffe52d471af">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D95D66F5-4036-43A7-B202-544693C50C9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0D264AB6-7988-4D16-8D6B-714D9DEEA774}">
  <ds:schemaRefs>
    <ds:schemaRef ds:uri="http://schemas.microsoft.com/sharepoint/v3/contenttype/forms"/>
  </ds:schemaRefs>
</ds:datastoreItem>
</file>

<file path=customXml/itemProps3.xml><?xml version="1.0" encoding="utf-8"?>
<ds:datastoreItem xmlns:ds="http://schemas.openxmlformats.org/officeDocument/2006/customXml" ds:itemID="{9E3D06DB-E647-4946-BC2F-99D79D8F5421}">
  <ds:schemaRef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RICommunications_white.potx</Template>
  <TotalTime>19647</TotalTime>
  <Words>1837</Words>
  <Application>Microsoft Macintosh PowerPoint</Application>
  <PresentationFormat>On-screen Show (4:3)</PresentationFormat>
  <Paragraphs>172</Paragraphs>
  <Slides>13</Slides>
  <Notes>13</Notes>
  <HiddenSlides>0</HiddenSlides>
  <MMClips>0</MMClips>
  <ScaleCrop>false</ScaleCrop>
  <HeadingPairs>
    <vt:vector size="4" baseType="variant">
      <vt:variant>
        <vt:lpstr>Theme</vt:lpstr>
      </vt:variant>
      <vt:variant>
        <vt:i4>3</vt:i4>
      </vt:variant>
      <vt:variant>
        <vt:lpstr>Slide Titles</vt:lpstr>
      </vt:variant>
      <vt:variant>
        <vt:i4>13</vt:i4>
      </vt:variant>
    </vt:vector>
  </HeadingPairs>
  <TitlesOfParts>
    <vt:vector size="16" baseType="lpstr">
      <vt:lpstr>RICommunications_white</vt:lpstr>
      <vt:lpstr>Custom Design</vt:lpstr>
      <vt:lpstr>2_Custom Design</vt:lpstr>
      <vt:lpstr>Global Fundraising</vt:lpstr>
      <vt:lpstr>Penelope Cagney, MA, CFRE</vt:lpstr>
      <vt:lpstr>AFP International Conference 2013, San Diego, CA</vt:lpstr>
      <vt:lpstr>PowerPoint Presentation</vt:lpstr>
      <vt:lpstr>PowerPoint Presentation</vt:lpstr>
      <vt:lpstr>7 TRENDS</vt:lpstr>
      <vt:lpstr>7 TRENDS</vt:lpstr>
      <vt:lpstr>7 TRENDS</vt:lpstr>
      <vt:lpstr>7 TRENDS</vt:lpstr>
      <vt:lpstr>7 TRENDS</vt:lpstr>
      <vt:lpstr>7 TRENDS</vt:lpstr>
      <vt:lpstr>7 TRENDS</vt:lpstr>
      <vt:lpstr>7 TRENDS</vt:lpstr>
    </vt:vector>
  </TitlesOfParts>
  <Company>Rotary International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 WS-06</dc:creator>
  <cp:lastModifiedBy>Chang Antony</cp:lastModifiedBy>
  <cp:revision>667</cp:revision>
  <cp:lastPrinted>2014-03-05T18:25:41Z</cp:lastPrinted>
  <dcterms:created xsi:type="dcterms:W3CDTF">2014-03-18T16:24:35Z</dcterms:created>
  <dcterms:modified xsi:type="dcterms:W3CDTF">2014-08-10T07:52:41Z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0x010100BB137A24AC66A04C8A9872F850E11153</vt:lpwstr>
  </property>
</Properties>
</file>