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5"/>
    <p:sldMasterId id="2147483649" r:id="rId6"/>
    <p:sldMasterId id="2147483650" r:id="rId7"/>
  </p:sldMasterIdLst>
  <p:notesMasterIdLst>
    <p:notesMasterId r:id="rId24"/>
  </p:notesMasterIdLst>
  <p:sldIdLst>
    <p:sldId id="256" r:id="rId8"/>
    <p:sldId id="257" r:id="rId9"/>
    <p:sldId id="297" r:id="rId10"/>
    <p:sldId id="260" r:id="rId11"/>
    <p:sldId id="262" r:id="rId12"/>
    <p:sldId id="280" r:id="rId13"/>
    <p:sldId id="286" r:id="rId14"/>
    <p:sldId id="281" r:id="rId15"/>
    <p:sldId id="290" r:id="rId16"/>
    <p:sldId id="284" r:id="rId17"/>
    <p:sldId id="285" r:id="rId18"/>
    <p:sldId id="296" r:id="rId19"/>
    <p:sldId id="271" r:id="rId20"/>
    <p:sldId id="289" r:id="rId21"/>
    <p:sldId id="264" r:id="rId22"/>
    <p:sldId id="266" r:id="rId23"/>
  </p:sldIdLst>
  <p:sldSz cx="9144000" cy="6858000" type="screen4x3"/>
  <p:notesSz cx="7010400" cy="9296400"/>
  <p:defaultTextStyle>
    <a:defPPr>
      <a:defRPr lang="en-US"/>
    </a:defPPr>
    <a:lvl1pPr algn="l" rtl="0" fontAlgn="base" hangingPunct="0">
      <a:spcBef>
        <a:spcPct val="0"/>
      </a:spcBef>
      <a:spcAft>
        <a:spcPct val="0"/>
      </a:spcAft>
      <a:defRPr sz="2400" kern="1200">
        <a:solidFill>
          <a:srgbClr val="958D85"/>
        </a:solidFill>
        <a:latin typeface="Calibri" pitchFamily="34" charset="0"/>
        <a:ea typeface="Helvetica" charset="0"/>
        <a:cs typeface="Helvetica" charset="0"/>
        <a:sym typeface="Calibri" pitchFamily="34" charset="0"/>
      </a:defRPr>
    </a:lvl1pPr>
    <a:lvl2pPr marL="457200" algn="l" rtl="0" fontAlgn="base" hangingPunct="0">
      <a:spcBef>
        <a:spcPct val="0"/>
      </a:spcBef>
      <a:spcAft>
        <a:spcPct val="0"/>
      </a:spcAft>
      <a:defRPr sz="2400" kern="1200">
        <a:solidFill>
          <a:srgbClr val="958D85"/>
        </a:solidFill>
        <a:latin typeface="Calibri" pitchFamily="34" charset="0"/>
        <a:ea typeface="Helvetica" charset="0"/>
        <a:cs typeface="Helvetica" charset="0"/>
        <a:sym typeface="Calibri" pitchFamily="34" charset="0"/>
      </a:defRPr>
    </a:lvl2pPr>
    <a:lvl3pPr marL="914400" algn="l" rtl="0" fontAlgn="base" hangingPunct="0">
      <a:spcBef>
        <a:spcPct val="0"/>
      </a:spcBef>
      <a:spcAft>
        <a:spcPct val="0"/>
      </a:spcAft>
      <a:defRPr sz="2400" kern="1200">
        <a:solidFill>
          <a:srgbClr val="958D85"/>
        </a:solidFill>
        <a:latin typeface="Calibri" pitchFamily="34" charset="0"/>
        <a:ea typeface="Helvetica" charset="0"/>
        <a:cs typeface="Helvetica" charset="0"/>
        <a:sym typeface="Calibri" pitchFamily="34" charset="0"/>
      </a:defRPr>
    </a:lvl3pPr>
    <a:lvl4pPr marL="1371600" algn="l" rtl="0" fontAlgn="base" hangingPunct="0">
      <a:spcBef>
        <a:spcPct val="0"/>
      </a:spcBef>
      <a:spcAft>
        <a:spcPct val="0"/>
      </a:spcAft>
      <a:defRPr sz="2400" kern="1200">
        <a:solidFill>
          <a:srgbClr val="958D85"/>
        </a:solidFill>
        <a:latin typeface="Calibri" pitchFamily="34" charset="0"/>
        <a:ea typeface="Helvetica" charset="0"/>
        <a:cs typeface="Helvetica" charset="0"/>
        <a:sym typeface="Calibri" pitchFamily="34" charset="0"/>
      </a:defRPr>
    </a:lvl4pPr>
    <a:lvl5pPr marL="1828800" algn="l" rtl="0" fontAlgn="base" hangingPunct="0">
      <a:spcBef>
        <a:spcPct val="0"/>
      </a:spcBef>
      <a:spcAft>
        <a:spcPct val="0"/>
      </a:spcAft>
      <a:defRPr sz="2400" kern="1200">
        <a:solidFill>
          <a:srgbClr val="958D85"/>
        </a:solidFill>
        <a:latin typeface="Calibri" pitchFamily="34" charset="0"/>
        <a:ea typeface="Helvetica" charset="0"/>
        <a:cs typeface="Helvetica" charset="0"/>
        <a:sym typeface="Calibri" pitchFamily="34" charset="0"/>
      </a:defRPr>
    </a:lvl5pPr>
    <a:lvl6pPr marL="2286000" algn="l" defTabSz="914400" rtl="0" eaLnBrk="1" latinLnBrk="0" hangingPunct="1">
      <a:defRPr sz="2400" kern="1200">
        <a:solidFill>
          <a:srgbClr val="958D85"/>
        </a:solidFill>
        <a:latin typeface="Calibri" pitchFamily="34" charset="0"/>
        <a:ea typeface="Helvetica" charset="0"/>
        <a:cs typeface="Helvetica" charset="0"/>
        <a:sym typeface="Calibri" pitchFamily="34" charset="0"/>
      </a:defRPr>
    </a:lvl6pPr>
    <a:lvl7pPr marL="2743200" algn="l" defTabSz="914400" rtl="0" eaLnBrk="1" latinLnBrk="0" hangingPunct="1">
      <a:defRPr sz="2400" kern="1200">
        <a:solidFill>
          <a:srgbClr val="958D85"/>
        </a:solidFill>
        <a:latin typeface="Calibri" pitchFamily="34" charset="0"/>
        <a:ea typeface="Helvetica" charset="0"/>
        <a:cs typeface="Helvetica" charset="0"/>
        <a:sym typeface="Calibri" pitchFamily="34" charset="0"/>
      </a:defRPr>
    </a:lvl7pPr>
    <a:lvl8pPr marL="3200400" algn="l" defTabSz="914400" rtl="0" eaLnBrk="1" latinLnBrk="0" hangingPunct="1">
      <a:defRPr sz="2400" kern="1200">
        <a:solidFill>
          <a:srgbClr val="958D85"/>
        </a:solidFill>
        <a:latin typeface="Calibri" pitchFamily="34" charset="0"/>
        <a:ea typeface="Helvetica" charset="0"/>
        <a:cs typeface="Helvetica" charset="0"/>
        <a:sym typeface="Calibri" pitchFamily="34" charset="0"/>
      </a:defRPr>
    </a:lvl8pPr>
    <a:lvl9pPr marL="3657600" algn="l" defTabSz="914400" rtl="0" eaLnBrk="1" latinLnBrk="0" hangingPunct="1">
      <a:defRPr sz="2400" kern="1200">
        <a:solidFill>
          <a:srgbClr val="958D85"/>
        </a:solidFill>
        <a:latin typeface="Calibri" pitchFamily="34" charset="0"/>
        <a:ea typeface="Helvetica" charset="0"/>
        <a:cs typeface="Helvetica" charset="0"/>
        <a:sym typeface="Calibri"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initials="c" lastIdx="1" clrIdx="0"/>
  <p:cmAuthor id="1" name="Christine Grodecki" initials="CG" lastIdx="4" clrIdx="1"/>
  <p:cmAuthor id="2" name="Michelle Gasparian" initials="M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3626" autoAdjust="0"/>
  </p:normalViewPr>
  <p:slideViewPr>
    <p:cSldViewPr>
      <p:cViewPr>
        <p:scale>
          <a:sx n="70" d="100"/>
          <a:sy n="70" d="100"/>
        </p:scale>
        <p:origin x="-2000" y="-2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notesViewPr>
    <p:cSldViewPr>
      <p:cViewPr varScale="1">
        <p:scale>
          <a:sx n="81" d="100"/>
          <a:sy n="81" d="100"/>
        </p:scale>
        <p:origin x="-1998" y="9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14T13:27:19.001" idx="1">
    <p:pos x="10" y="10"/>
    <p:text>I'm happy to address the RCC report concerns but beginning with this isn't a great start to the presentation. Either Laurie/I can address later or Michelle/Catherine/Mel can cover this in the RCC section.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p:cNvSpPr>
          <p:nvPr>
            <p:ph type="sldImg" idx="2"/>
          </p:nvPr>
        </p:nvSpPr>
        <p:spPr bwMode="auto">
          <a:xfrm>
            <a:off x="1181100" y="696913"/>
            <a:ext cx="46482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a:spLocks noGrp="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extLst>
      <p:ext uri="{BB962C8B-B14F-4D97-AF65-F5344CB8AC3E}">
        <p14:creationId xmlns:p14="http://schemas.microsoft.com/office/powerpoint/2010/main" val="64159365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1200" kern="1200">
        <a:solidFill>
          <a:srgbClr val="000000"/>
        </a:solidFill>
        <a:latin typeface="Arial" pitchFamily="34" charset="0"/>
        <a:ea typeface="Arial" pitchFamily="34" charset="0"/>
        <a:cs typeface="Arial" pitchFamily="34" charset="0"/>
        <a:sym typeface="Avenir" charset="0"/>
      </a:defRPr>
    </a:lvl1pPr>
    <a:lvl2pPr marL="228600" algn="l" defTabSz="457200" rtl="0" eaLnBrk="0" fontAlgn="base" hangingPunct="0">
      <a:lnSpc>
        <a:spcPct val="125000"/>
      </a:lnSpc>
      <a:spcBef>
        <a:spcPct val="0"/>
      </a:spcBef>
      <a:spcAft>
        <a:spcPct val="0"/>
      </a:spcAft>
      <a:defRPr sz="1200" kern="1200">
        <a:solidFill>
          <a:srgbClr val="000000"/>
        </a:solidFill>
        <a:latin typeface="Arial" pitchFamily="34" charset="0"/>
        <a:ea typeface="Arial" pitchFamily="34" charset="0"/>
        <a:cs typeface="Arial" pitchFamily="34" charset="0"/>
        <a:sym typeface="Avenir" charset="0"/>
      </a:defRPr>
    </a:lvl2pPr>
    <a:lvl3pPr marL="457200" algn="l" defTabSz="457200" rtl="0" eaLnBrk="0" fontAlgn="base" hangingPunct="0">
      <a:lnSpc>
        <a:spcPct val="125000"/>
      </a:lnSpc>
      <a:spcBef>
        <a:spcPct val="0"/>
      </a:spcBef>
      <a:spcAft>
        <a:spcPct val="0"/>
      </a:spcAft>
      <a:defRPr sz="1200" kern="1200">
        <a:solidFill>
          <a:srgbClr val="000000"/>
        </a:solidFill>
        <a:latin typeface="Arial" pitchFamily="34" charset="0"/>
        <a:ea typeface="Arial" pitchFamily="34" charset="0"/>
        <a:cs typeface="Arial" pitchFamily="34" charset="0"/>
        <a:sym typeface="Avenir" charset="0"/>
      </a:defRPr>
    </a:lvl3pPr>
    <a:lvl4pPr marL="685800" algn="l" defTabSz="457200" rtl="0" eaLnBrk="0" fontAlgn="base" hangingPunct="0">
      <a:lnSpc>
        <a:spcPct val="125000"/>
      </a:lnSpc>
      <a:spcBef>
        <a:spcPct val="0"/>
      </a:spcBef>
      <a:spcAft>
        <a:spcPct val="0"/>
      </a:spcAft>
      <a:defRPr sz="1200" kern="1200">
        <a:solidFill>
          <a:srgbClr val="000000"/>
        </a:solidFill>
        <a:latin typeface="Arial" pitchFamily="34" charset="0"/>
        <a:ea typeface="Arial" pitchFamily="34" charset="0"/>
        <a:cs typeface="Arial" pitchFamily="34" charset="0"/>
        <a:sym typeface="Avenir" charset="0"/>
      </a:defRPr>
    </a:lvl4pPr>
    <a:lvl5pPr marL="914400" algn="l" defTabSz="457200" rtl="0" eaLnBrk="0" fontAlgn="base" hangingPunct="0">
      <a:lnSpc>
        <a:spcPct val="125000"/>
      </a:lnSpc>
      <a:spcBef>
        <a:spcPct val="0"/>
      </a:spcBef>
      <a:spcAft>
        <a:spcPct val="0"/>
      </a:spcAft>
      <a:defRPr sz="1200" kern="1200">
        <a:solidFill>
          <a:srgbClr val="000000"/>
        </a:solidFill>
        <a:latin typeface="Arial" pitchFamily="34" charset="0"/>
        <a:ea typeface="Arial" pitchFamily="34" charset="0"/>
        <a:cs typeface="Arial" pitchFamily="34"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r>
              <a:rPr lang="en-US" altLang="en-US" dirty="0" smtClean="0"/>
              <a:t>Idea platform is one of Rotary’s newest online tools. </a:t>
            </a:r>
            <a:r>
              <a:rPr lang="en-US" altLang="en-US" b="1" dirty="0" smtClean="0"/>
              <a:t>How many of you have explored Idea platform? </a:t>
            </a:r>
          </a:p>
          <a:p>
            <a:endParaRPr lang="en-US" altLang="en-US" dirty="0" smtClean="0"/>
          </a:p>
          <a:p>
            <a:r>
              <a:rPr lang="en-US" altLang="en-US" dirty="0" smtClean="0"/>
              <a:t>As some of you know, Idea Platform is a crowdsourcing platform designed to help districts and clubs find local or international partners, volunteers, funds, and materials to help support them complete their projects. As an</a:t>
            </a:r>
            <a:r>
              <a:rPr lang="en-US" altLang="en-US" baseline="0" dirty="0" smtClean="0"/>
              <a:t> adviser</a:t>
            </a:r>
            <a:r>
              <a:rPr lang="en-US" altLang="en-US" dirty="0" smtClean="0"/>
              <a:t>, you can use support the Miles to End Polio challenge, browse projects, or promote service projects in need of resources on </a:t>
            </a:r>
            <a:r>
              <a:rPr lang="en-US" altLang="en-US" b="1" dirty="0" smtClean="0"/>
              <a:t>ideas.rotary.org</a:t>
            </a:r>
            <a:r>
              <a:rPr lang="en-US" altLang="en-US" dirty="0" smtClean="0"/>
              <a:t>. </a:t>
            </a:r>
          </a:p>
          <a:p>
            <a:endParaRPr lang="en-US" altLang="en-US" dirty="0" smtClean="0"/>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Another new online tool are discussion groups. </a:t>
            </a:r>
            <a:r>
              <a:rPr lang="en-US" altLang="en-US" b="1" dirty="0" smtClean="0"/>
              <a:t>Who has participated in a discussion on Rotary.org?</a:t>
            </a:r>
          </a:p>
          <a:p>
            <a:pPr eaLnBrk="1"/>
            <a:endParaRPr lang="en-US" altLang="en-US" dirty="0" smtClean="0"/>
          </a:p>
          <a:p>
            <a:pPr eaLnBrk="1"/>
            <a:r>
              <a:rPr lang="en-US" altLang="en-US" dirty="0" smtClean="0"/>
              <a:t>By joining one of approximately 400 groups already on My Rotary you can share an interesting article on Polio in the End Polio Now group, connect with others who are attending the International Convention in Sydney or discuss Rotary Friendship Exchange.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Rot="1" noChangeAspect="1" noChangeArrowheads="1" noTextEdit="1"/>
          </p:cNvSpPr>
          <p:nvPr>
            <p:ph type="sldImg"/>
          </p:nvPr>
        </p:nvSpPr>
        <p:spPr/>
      </p:sp>
      <p:sp>
        <p:nvSpPr>
          <p:cNvPr id="4403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defTabSz="930275" eaLnBrk="1">
              <a:lnSpc>
                <a:spcPct val="100000"/>
              </a:lnSpc>
              <a:spcBef>
                <a:spcPts val="1025"/>
              </a:spcBef>
            </a:pPr>
            <a:r>
              <a:rPr lang="en-US" altLang="en-US" dirty="0" smtClean="0">
                <a:sym typeface="Arial" pitchFamily="34" charset="0"/>
              </a:rPr>
              <a:t>SPECIALIST</a:t>
            </a:r>
          </a:p>
          <a:p>
            <a:pPr defTabSz="930275" eaLnBrk="1">
              <a:lnSpc>
                <a:spcPct val="100000"/>
              </a:lnSpc>
              <a:spcBef>
                <a:spcPts val="1025"/>
              </a:spcBef>
            </a:pPr>
            <a:endParaRPr lang="en-US" altLang="en-US" dirty="0" smtClean="0">
              <a:sym typeface="Arial" pitchFamily="34" charset="0"/>
            </a:endParaRPr>
          </a:p>
          <a:p>
            <a:pPr marL="0" marR="0" indent="0" algn="l" defTabSz="930275" rtl="0" eaLnBrk="1" fontAlgn="base" latinLnBrk="0" hangingPunct="0">
              <a:lnSpc>
                <a:spcPct val="100000"/>
              </a:lnSpc>
              <a:spcBef>
                <a:spcPts val="1025"/>
              </a:spcBef>
              <a:spcAft>
                <a:spcPct val="0"/>
              </a:spcAft>
              <a:buClrTx/>
              <a:buSzTx/>
              <a:buFontTx/>
              <a:buNone/>
              <a:tabLst/>
              <a:defRPr/>
            </a:pPr>
            <a:r>
              <a:rPr lang="en-US" altLang="en-US" dirty="0" smtClean="0"/>
              <a:t>In addition to the resources available on Rotary’s website, there are some additional resources we created just for you. </a:t>
            </a:r>
          </a:p>
          <a:p>
            <a:pPr defTabSz="930275" eaLnBrk="1">
              <a:lnSpc>
                <a:spcPct val="100000"/>
              </a:lnSpc>
              <a:spcBef>
                <a:spcPts val="1025"/>
              </a:spcBef>
            </a:pPr>
            <a:endParaRPr lang="en-US" altLang="en-US" dirty="0" smtClean="0">
              <a:sym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endParaRPr lang="en-US" altLang="en-US" dirty="0" smtClean="0"/>
          </a:p>
          <a:p>
            <a:r>
              <a:rPr lang="en-US" altLang="en-US" dirty="0" smtClean="0"/>
              <a:t>The Regional Coordinator Blog is a public site and is available in six languages; it’s purpose is to promote the activities and ideas of the regional coordinators </a:t>
            </a:r>
            <a:r>
              <a:rPr lang="en-US" altLang="en-US" baseline="0" dirty="0" smtClean="0"/>
              <a:t>while</a:t>
            </a:r>
            <a:r>
              <a:rPr lang="en-US" altLang="en-US" dirty="0" smtClean="0"/>
              <a:t> highlighting you as a resource.</a:t>
            </a:r>
            <a:r>
              <a:rPr lang="en-US" altLang="en-US" baseline="0" dirty="0" smtClean="0"/>
              <a:t> </a:t>
            </a:r>
            <a:r>
              <a:rPr lang="en-US" altLang="en-US" dirty="0" smtClean="0"/>
              <a:t>This blog links to other coordinator blogs and websites, sharing the messages even further. </a:t>
            </a:r>
          </a:p>
          <a:p>
            <a:endParaRPr lang="en-US" altLang="en-US" baseline="0" dirty="0" smtClean="0"/>
          </a:p>
          <a:p>
            <a:r>
              <a:rPr lang="en-US" altLang="en-US" baseline="0" dirty="0" smtClean="0"/>
              <a:t>As an adviser, we hope to start sharing your successes on the blog soon.  </a:t>
            </a:r>
            <a:r>
              <a:rPr lang="en-US" altLang="en-US" dirty="0" smtClean="0"/>
              <a:t>If you are doing something exciting in your zone or want to write a post, please submit it to us!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endParaRPr lang="en-US" altLang="en-US" b="1" dirty="0" smtClean="0"/>
          </a:p>
          <a:p>
            <a:r>
              <a:rPr lang="en-US" altLang="en-US" dirty="0" smtClean="0"/>
              <a:t>A Facebook group was recently created for EMGAs to have a forum where you can share information, photos and ideas in private. Use this group to engage in private conversations with fellow advisers. In addition to sharing successes and materials developed in their region, some coordinators have used the groups to share challenges and ask for suggestions and tips from fellow coordinators. </a:t>
            </a:r>
          </a:p>
          <a:p>
            <a:endParaRPr lang="en-US" altLang="en-US" dirty="0" smtClean="0"/>
          </a:p>
          <a:p>
            <a:r>
              <a:rPr lang="en-US" altLang="en-US" dirty="0" smtClean="0"/>
              <a:t>Because it is secret Facebook group, your discussions are only seen by your fellow coordinators or advisers in the group, not by all of your Facebook friends. You’re not able to “share” any posts containing original information on your own profile page or in other groups.</a:t>
            </a:r>
          </a:p>
          <a:p>
            <a:endParaRPr lang="en-US" altLang="en-US" dirty="0" smtClean="0"/>
          </a:p>
          <a:p>
            <a:r>
              <a:rPr lang="en-US" altLang="en-US" dirty="0" smtClean="0"/>
              <a:t>After</a:t>
            </a:r>
            <a:r>
              <a:rPr lang="en-US" altLang="en-US" baseline="0" dirty="0" smtClean="0"/>
              <a:t> the Institute, we’ll be friending you on Facebook. Once you accept my friend request, I will add you to the secret group to get the conversation started.</a:t>
            </a:r>
            <a:r>
              <a:rPr lang="en-US" altLang="en-US" dirty="0" smtClean="0"/>
              <a:t/>
            </a:r>
            <a:br>
              <a:rPr lang="en-US" altLang="en-US" dirty="0" smtClean="0"/>
            </a:br>
            <a:endParaRPr lang="en-US" altLang="en-US" dirty="0" smtClean="0"/>
          </a:p>
          <a:p>
            <a:r>
              <a:rPr lang="en-US" altLang="en-US" u="none" dirty="0" smtClean="0"/>
              <a:t>If you do not currently have a Facebook account and wish to set one up but aren’t sure where to get started, we can direct you to learning tools that will help you create an account. </a:t>
            </a:r>
            <a:r>
              <a:rPr lang="en-US" altLang="en-US" dirty="0" smtClean="0"/>
              <a:t>We understand that not everyone is present on Facebook (nor wants to be); any important information that is shared from Rotary headquarters on the Facebook groups will also be sent via e-mail or posted to your workgroup. </a:t>
            </a:r>
          </a:p>
          <a:p>
            <a:endParaRPr lang="en-US" altLang="en-US" dirty="0" smtClean="0"/>
          </a:p>
        </p:txBody>
      </p:sp>
      <p:sp>
        <p:nvSpPr>
          <p:cNvPr id="47108" name="Slide Number Placeholder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fld id="{9AE6310B-0FBD-447D-A73F-81A521737952}" type="slidenum">
              <a:rPr lang="en-US" altLang="en-US"/>
              <a:pPr eaLnBrk="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Now, let’s talk about some Rotary resources that you can use for training district leaders.</a:t>
            </a:r>
            <a:r>
              <a:rPr lang="en-US" altLang="en-US" dirty="0" smtClean="0">
                <a:ea typeface="ヒラギノ角ゴ Pro W3"/>
                <a:cs typeface="ヒラギノ角ゴ Pro W3"/>
              </a:rPr>
              <a:t> Many of these resources have useful knowledge for all Rotarians and some are designed specifically to address to unique needs of your group.</a:t>
            </a:r>
          </a:p>
          <a:p>
            <a:pPr eaLnBrk="1"/>
            <a:endParaRPr lang="en-US" altLang="en-US" dirty="0" smtClean="0">
              <a:ea typeface="ヒラギノ角ゴ Pro W3"/>
              <a:cs typeface="ヒラギノ角ゴ Pro W3"/>
            </a:endParaRPr>
          </a:p>
          <a:p>
            <a:pPr eaLnBrk="1"/>
            <a:r>
              <a:rPr lang="en-US" altLang="en-US" dirty="0" smtClean="0">
                <a:ea typeface="ヒラギノ角ゴ Pro W3"/>
                <a:cs typeface="ヒラギノ角ゴ Pro W3"/>
              </a:rPr>
              <a:t>On Rotary’s website, under Learning and Reference is where you can find high-level information about various topics and resources that can be used in your district and regional trainings.</a:t>
            </a:r>
          </a:p>
          <a:p>
            <a:pPr eaLnBrk="1"/>
            <a:endParaRPr lang="en-US" altLang="en-US" dirty="0" smtClean="0">
              <a:ea typeface="ヒラギノ角ゴ Pro W3"/>
              <a:cs typeface="ヒラギノ角ゴ Pro W3"/>
            </a:endParaRPr>
          </a:p>
          <a:p>
            <a:pPr eaLnBrk="1"/>
            <a:r>
              <a:rPr lang="en-US" altLang="en-US" b="1" dirty="0" smtClean="0">
                <a:ea typeface="ヒラギノ角ゴ Pro W3"/>
                <a:cs typeface="ヒラギノ角ゴ Pro W3"/>
              </a:rPr>
              <a:t>{click} </a:t>
            </a:r>
            <a:r>
              <a:rPr lang="en-US" altLang="en-US" dirty="0" smtClean="0">
                <a:ea typeface="ヒラギノ角ゴ Pro W3"/>
                <a:cs typeface="ヒラギノ角ゴ Pro W3"/>
              </a:rPr>
              <a:t>Another great resource on Rotary’s website is the Rotary webinars page. During the Rotary year, we produce many webinars. We try to share registration information about Rotary webinars with you before they occur. But whether you are preparing for a training or just want to know more about a specific topic, you can visit the Rotary Webinars page to register for upcoming webinars and view recordings of past webinars. </a:t>
            </a:r>
          </a:p>
          <a:p>
            <a:endParaRPr lang="en-US" altLang="en-US" dirty="0" smtClean="0">
              <a:ea typeface="ヒラギノ角ゴ Pro W3"/>
              <a:cs typeface="ヒラギノ角ゴ Pro W3"/>
            </a:endParaRPr>
          </a:p>
          <a:p>
            <a:r>
              <a:rPr lang="en-US" altLang="en-US" b="1" dirty="0" smtClean="0">
                <a:ea typeface="ヒラギノ角ゴ Pro W3"/>
                <a:cs typeface="ヒラギノ角ゴ Pro W3"/>
              </a:rPr>
              <a:t>{click} </a:t>
            </a:r>
            <a:r>
              <a:rPr lang="en-US" altLang="en-US" dirty="0" smtClean="0">
                <a:ea typeface="ヒラギノ角ゴ Pro W3"/>
                <a:cs typeface="ヒラギノ角ゴ Pro W3"/>
              </a:rPr>
              <a:t>Our staff team produces quarterly webinars designed specifically to meet the unique needs of your group. Some of you may have had the opportunity to attend the pre-Institute webinar held in early February for incoming coordinators and advisers. All of our webinar recordings are stored on the Regional Coordinator </a:t>
            </a:r>
            <a:r>
              <a:rPr lang="en-US" altLang="en-US" dirty="0" err="1" smtClean="0">
                <a:ea typeface="ヒラギノ角ゴ Pro W3"/>
                <a:cs typeface="ヒラギノ角ゴ Pro W3"/>
              </a:rPr>
              <a:t>Vimeo</a:t>
            </a:r>
            <a:r>
              <a:rPr lang="en-US" altLang="en-US" dirty="0" smtClean="0">
                <a:ea typeface="ヒラギノ角ゴ Pro W3"/>
                <a:cs typeface="ヒラギノ角ゴ Pro W3"/>
              </a:rPr>
              <a:t> page.</a:t>
            </a:r>
          </a:p>
          <a:p>
            <a:endParaRPr lang="en-US" altLang="en-US" dirty="0" smtClean="0"/>
          </a:p>
          <a:p>
            <a:r>
              <a:rPr lang="en-US" altLang="en-US" b="1" dirty="0" smtClean="0">
                <a:ea typeface="ヒラギノ角ゴ Pro W3"/>
                <a:cs typeface="ヒラギノ角ゴ Pro W3"/>
              </a:rPr>
              <a:t>{click} </a:t>
            </a:r>
            <a:r>
              <a:rPr lang="en-US" altLang="en-US" dirty="0" smtClean="0">
                <a:ea typeface="ヒラギノ角ゴ Pro W3"/>
                <a:cs typeface="ヒラギノ角ゴ Pro W3"/>
              </a:rPr>
              <a:t>A fourth resource is Rotary’s Learning Center. Resources will be added to this site over the next few months, making it more robust, including a course on social media and strategy. Visit learn.rotary.org to walk through the site.</a:t>
            </a:r>
          </a:p>
          <a:p>
            <a:endParaRPr lang="en-US" altLang="en-US" dirty="0" smtClean="0">
              <a:ea typeface="ヒラギノ角ゴ Pro W3"/>
              <a:cs typeface="ヒラギノ角ゴ Pro W3"/>
            </a:endParaRPr>
          </a:p>
          <a:p>
            <a:endParaRPr lang="en-US" altLang="en-US" dirty="0" smtClean="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altLang="en-US" dirty="0" smtClean="0">
                <a:solidFill>
                  <a:schemeClr val="tx1"/>
                </a:solidFill>
                <a:ea typeface="ヒラギノ角ゴ Pro W3"/>
                <a:cs typeface="ヒラギノ角ゴ Pro W3"/>
              </a:rPr>
              <a:t>SPECIALIST</a:t>
            </a:r>
          </a:p>
          <a:p>
            <a:endParaRPr lang="en-US" altLang="en-US" dirty="0" smtClean="0">
              <a:solidFill>
                <a:schemeClr val="tx1"/>
              </a:solidFill>
              <a:ea typeface="ヒラギノ角ゴ Pro W3"/>
              <a:cs typeface="ヒラギノ角ゴ Pro W3"/>
            </a:endParaRPr>
          </a:p>
          <a:p>
            <a:r>
              <a:rPr lang="en-US" altLang="en-US" dirty="0" smtClean="0">
                <a:solidFill>
                  <a:schemeClr val="tx1"/>
                </a:solidFill>
                <a:ea typeface="ヒラギノ角ゴ Pro W3"/>
                <a:cs typeface="ヒラギノ角ゴ Pro W3"/>
              </a:rPr>
              <a:t>Now that we’ve covered some resources designed to support you, let’s go over a few activities that you’ll do throughout the year as an adviser. We covered most of this information in the pre-Institute webinar, so this is just a quick review. </a:t>
            </a:r>
          </a:p>
          <a:p>
            <a:endParaRPr lang="en-US" altLang="en-US" dirty="0" smtClean="0">
              <a:solidFill>
                <a:schemeClr val="tx1"/>
              </a:solidFill>
              <a:ea typeface="ヒラギノ角ゴ Pro W3"/>
              <a:cs typeface="ヒラギノ角ゴ Pro W3"/>
            </a:endParaRPr>
          </a:p>
          <a:p>
            <a:r>
              <a:rPr lang="en-US" altLang="en-US" b="1" dirty="0" smtClean="0">
                <a:ea typeface="ヒラギノ角ゴ Pro W3"/>
                <a:cs typeface="ヒラギノ角ゴ Pro W3"/>
              </a:rPr>
              <a:t>{click} </a:t>
            </a:r>
            <a:r>
              <a:rPr lang="en-US" altLang="en-US" dirty="0" smtClean="0">
                <a:ea typeface="ヒラギノ角ゴ Pro W3"/>
                <a:cs typeface="ヒラギノ角ゴ Pro W3"/>
              </a:rPr>
              <a:t>It’s important that we provide quality and detailed measurements on activities taking place in your region. You all do tremendous work and we want to share your impact with Rotary leaders and others. </a:t>
            </a: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You are expected to complete a Periodic report which is an online survey distributed via email; once you complete the survey your responses will be automatically returned to us. Included in this report is a prospect list template. This</a:t>
            </a:r>
            <a:r>
              <a:rPr lang="en-US" altLang="en-US" baseline="0" dirty="0" smtClean="0">
                <a:ea typeface="ヒラギノ角ゴ Pro W3"/>
                <a:cs typeface="ヒラギノ角ゴ Pro W3"/>
              </a:rPr>
              <a:t> template will be covered more deeply in the next session but keep in mind that creating your prospect list will help The Rotary Foundation keep track of your progress and ensure good communication between advisers and staff partners</a:t>
            </a:r>
            <a:endParaRPr lang="en-US" altLang="en-US" dirty="0" smtClean="0">
              <a:ea typeface="ヒラギノ角ゴ Pro W3"/>
              <a:cs typeface="ヒラギノ角ゴ Pro W3"/>
            </a:endParaRPr>
          </a:p>
          <a:p>
            <a:endParaRPr lang="en-US" altLang="en-US" dirty="0" smtClean="0">
              <a:ea typeface="ヒラギノ角ゴ Pro W3"/>
              <a:cs typeface="ヒラギノ角ゴ Pro W3"/>
            </a:endParaRPr>
          </a:p>
          <a:p>
            <a:r>
              <a:rPr lang="en-US" altLang="en-US" dirty="0" smtClean="0">
                <a:ea typeface="ヒラギノ角ゴ Pro W3"/>
                <a:cs typeface="ヒラギノ角ゴ Pro W3"/>
              </a:rPr>
              <a:t>When we send out the survey we’ll include a due date. </a:t>
            </a:r>
          </a:p>
          <a:p>
            <a:endParaRPr lang="en-US" altLang="en-US" dirty="0" smtClean="0">
              <a:ea typeface="ヒラギノ角ゴ Pro W3"/>
              <a:cs typeface="ヒラギノ角ゴ Pro W3"/>
            </a:endParaRPr>
          </a:p>
          <a:p>
            <a:pPr marL="0" marR="0" indent="0" algn="l" defTabSz="457200" rtl="0" eaLnBrk="0" fontAlgn="base" latinLnBrk="0" hangingPunct="0">
              <a:lnSpc>
                <a:spcPct val="125000"/>
              </a:lnSpc>
              <a:spcBef>
                <a:spcPct val="0"/>
              </a:spcBef>
              <a:spcAft>
                <a:spcPct val="0"/>
              </a:spcAft>
              <a:buClrTx/>
              <a:buSzTx/>
              <a:buFontTx/>
              <a:buNone/>
              <a:tabLst/>
              <a:defRPr/>
            </a:pPr>
            <a:r>
              <a:rPr lang="en-US" altLang="en-US" dirty="0" smtClean="0">
                <a:ea typeface="ヒラギノ角ゴ Pro W3"/>
                <a:cs typeface="ヒラギノ角ゴ Pro W3"/>
              </a:rPr>
              <a:t>If you have newsletters or other information you wish to provide along with the report, you can email them to me.</a:t>
            </a:r>
          </a:p>
          <a:p>
            <a:endParaRPr lang="en-US" altLang="en-US" b="1" dirty="0" smtClean="0">
              <a:solidFill>
                <a:schemeClr val="tx1"/>
              </a:solidFill>
              <a:ea typeface="ヒラギノ角ゴ Pro W3"/>
              <a:cs typeface="ヒラギノ角ゴ Pro W3"/>
            </a:endParaRPr>
          </a:p>
          <a:p>
            <a:r>
              <a:rPr lang="en-US" altLang="en-US" b="1" dirty="0" smtClean="0">
                <a:solidFill>
                  <a:schemeClr val="tx1"/>
                </a:solidFill>
                <a:ea typeface="ヒラギノ角ゴ Pro W3"/>
                <a:cs typeface="ヒラギノ角ゴ Pro W3"/>
              </a:rPr>
              <a:t>{click} </a:t>
            </a:r>
            <a:r>
              <a:rPr lang="en-US" altLang="en-US" dirty="0" smtClean="0">
                <a:solidFill>
                  <a:schemeClr val="tx1"/>
                </a:solidFill>
                <a:ea typeface="ヒラギノ角ゴ Pro W3"/>
                <a:cs typeface="ヒラギノ角ゴ Pro W3"/>
              </a:rPr>
              <a:t>When you are working with RITS, before you finalize your travel plans, remember to always </a:t>
            </a:r>
          </a:p>
          <a:p>
            <a:r>
              <a:rPr lang="en-US" altLang="en-US" dirty="0" smtClean="0">
                <a:solidFill>
                  <a:schemeClr val="tx1"/>
                </a:solidFill>
                <a:ea typeface="ヒラギノ角ゴ Pro W3"/>
                <a:cs typeface="ヒラギノ角ゴ Pro W3"/>
              </a:rPr>
              <a:t>	1) Ask for RITS APPROVAL on all air travel, regardless of the cost of the flight. Remember that if you wish to purchase your own airfare, 	RITS approval is still required. </a:t>
            </a:r>
          </a:p>
          <a:p>
            <a:r>
              <a:rPr lang="en-US" altLang="en-US" dirty="0" smtClean="0">
                <a:solidFill>
                  <a:schemeClr val="tx1"/>
                </a:solidFill>
                <a:ea typeface="ヒラギノ角ゴ Pro W3"/>
                <a:cs typeface="ヒラギノ角ゴ Pro W3"/>
              </a:rPr>
              <a:t>	2) Ask for RITS approval on any roundtrip drive of US$350 or more.</a:t>
            </a:r>
          </a:p>
          <a:p>
            <a:endParaRPr lang="en-US" altLang="en-US" dirty="0" smtClean="0">
              <a:solidFill>
                <a:schemeClr val="tx1"/>
              </a:solidFill>
              <a:ea typeface="ヒラギノ角ゴ Pro W3"/>
              <a:cs typeface="ヒラギノ角ゴ Pro W3"/>
            </a:endParaRPr>
          </a:p>
          <a:p>
            <a:pPr marL="0" lvl="3"/>
            <a:r>
              <a:rPr lang="en-US" altLang="en-US" b="1" dirty="0" smtClean="0">
                <a:solidFill>
                  <a:schemeClr val="tx1"/>
                </a:solidFill>
                <a:ea typeface="ヒラギノ角ゴ Pro W3"/>
                <a:cs typeface="ヒラギノ角ゴ Pro W3"/>
              </a:rPr>
              <a:t>{click} </a:t>
            </a:r>
            <a:r>
              <a:rPr lang="en-US" altLang="en-US" dirty="0" smtClean="0">
                <a:solidFill>
                  <a:schemeClr val="tx1"/>
                </a:solidFill>
                <a:ea typeface="ヒラギノ角ゴ Pro W3"/>
                <a:cs typeface="ヒラギノ角ゴ Pro W3"/>
              </a:rPr>
              <a:t>To assist us with processing your expense reports quickly and efficiently, you should submit a request for reimbursement within sixty days of incurring the expense. If you are not sure of the remaining balance or whether a particular activity is eligible for reimbursement, please reach out to me. Also, please remember, i</a:t>
            </a:r>
            <a:r>
              <a:rPr lang="en-US" altLang="en-US" dirty="0" smtClean="0">
                <a:solidFill>
                  <a:schemeClr val="tx1"/>
                </a:solidFill>
              </a:rPr>
              <a:t>f you don’t use all of your allocation, the balance does not role over to the next year.  </a:t>
            </a:r>
          </a:p>
          <a:p>
            <a:pPr marL="0" lvl="3"/>
            <a:endParaRPr lang="en-US" altLang="en-US" dirty="0" smtClean="0">
              <a:solidFill>
                <a:schemeClr val="tx1"/>
              </a:solidFill>
            </a:endParaRPr>
          </a:p>
          <a:p>
            <a:pPr marL="0" marR="0" lvl="3" indent="0" algn="l" defTabSz="457200" rtl="0" eaLnBrk="0" fontAlgn="base" latinLnBrk="0" hangingPunct="0">
              <a:lnSpc>
                <a:spcPct val="125000"/>
              </a:lnSpc>
              <a:spcBef>
                <a:spcPct val="0"/>
              </a:spcBef>
              <a:spcAft>
                <a:spcPct val="0"/>
              </a:spcAft>
              <a:buClrTx/>
              <a:buSzTx/>
              <a:buFontTx/>
              <a:buNone/>
              <a:tabLst/>
              <a:defRPr/>
            </a:pPr>
            <a:r>
              <a:rPr lang="en-US" altLang="en-US" dirty="0" smtClean="0"/>
              <a:t>Your allocation is designed to cover expenses related to your adviser role. As </a:t>
            </a:r>
            <a:r>
              <a:rPr lang="en-US" altLang="en-US" dirty="0" smtClean="0">
                <a:latin typeface="Times New Roman" pitchFamily="18" charset="0"/>
                <a:ea typeface="ヒラギノ角ゴ Pro W3"/>
                <a:cs typeface="Times New Roman" pitchFamily="18" charset="0"/>
              </a:rPr>
              <a:t>you are aware your program is still in the pilot phase and has limited funding. We want you to be able to attend Rotary Institutes or GETS but hope you understand that with the limited funds, we mostly likely will not be able to reimburse you in full for costs associated with these two events. When the program transitions out of the pilot phase, funding levels will be considered to match those of the other programs.</a:t>
            </a:r>
            <a:endParaRPr lang="en-US" altLang="en-US" dirty="0" smtClean="0"/>
          </a:p>
          <a:p>
            <a:pPr marL="0" lvl="3"/>
            <a:endParaRPr lang="en-US" altLang="en-US" dirty="0" smtClean="0"/>
          </a:p>
          <a:p>
            <a:r>
              <a:rPr lang="en-US" altLang="en-US" dirty="0" smtClean="0"/>
              <a:t>Allocations for 2014-15 will soon be reviewed by the Finance Committee. Once they are approved by the Board / Trustees, I will send each of you a document detailing your total allocation for the year. </a:t>
            </a:r>
          </a:p>
          <a:p>
            <a:endParaRPr lang="en-US" altLang="en-US" dirty="0" smtClean="0"/>
          </a:p>
          <a:p>
            <a:pPr marL="0" marR="0" indent="0" algn="l" defTabSz="457200" rtl="0" eaLnBrk="0" fontAlgn="base" latinLnBrk="0" hangingPunct="0">
              <a:lnSpc>
                <a:spcPct val="125000"/>
              </a:lnSpc>
              <a:spcBef>
                <a:spcPct val="0"/>
              </a:spcBef>
              <a:spcAft>
                <a:spcPct val="0"/>
              </a:spcAft>
              <a:buClrTx/>
              <a:buSzTx/>
              <a:buFontTx/>
              <a:buNone/>
              <a:tabLst/>
              <a:defRPr/>
            </a:pPr>
            <a:r>
              <a:rPr lang="en-US" altLang="en-US" dirty="0" smtClean="0"/>
              <a:t>If you were not able to attend the webinar in February, we encourage you to review the recording on the Regional Coordinator Programs </a:t>
            </a:r>
            <a:r>
              <a:rPr lang="en-US" altLang="en-US" dirty="0" err="1" smtClean="0"/>
              <a:t>Vimeo</a:t>
            </a:r>
            <a:r>
              <a:rPr lang="en-US" altLang="en-US" dirty="0" smtClean="0"/>
              <a:t> page. We also encourage everyone to review expense reporting guidelines and the expense reporting e-learning module.</a:t>
            </a:r>
          </a:p>
          <a:p>
            <a:endParaRPr lang="en-US" altLang="en-US" dirty="0" smtClean="0"/>
          </a:p>
          <a:p>
            <a:r>
              <a:rPr lang="en-US" altLang="en-US" b="1" dirty="0" smtClean="0"/>
              <a:t>{click} </a:t>
            </a:r>
            <a:r>
              <a:rPr lang="en-US" altLang="en-US" dirty="0" smtClean="0"/>
              <a:t>Finally, have fun with your role and get to know your fellow coordinators and advisers. </a:t>
            </a:r>
            <a:r>
              <a:rPr lang="en-US" altLang="en-US" b="1" dirty="0" smtClean="0"/>
              <a:t>How many of you are planning on attending convention?</a:t>
            </a:r>
            <a:r>
              <a:rPr lang="en-US" altLang="en-US" dirty="0" smtClean="0"/>
              <a:t> One great opportunity for you all to work together promoting your role to the Rotary world is at the International Convention where there will be a joint coordinator and adviser booth. If you are interested in volunteering in some capacity at the booth, find Christine Grodecki after this session. </a:t>
            </a:r>
          </a:p>
          <a:p>
            <a:endParaRPr lang="en-US" altLang="en-US" dirty="0" smtClean="0"/>
          </a:p>
          <a:p>
            <a:r>
              <a:rPr lang="en-US" altLang="en-US" dirty="0" smtClean="0"/>
              <a:t>And now, I turn it over to Michel Monteau who will</a:t>
            </a:r>
            <a:r>
              <a:rPr lang="en-US" altLang="en-US" baseline="0" dirty="0" smtClean="0"/>
              <a:t> </a:t>
            </a:r>
            <a:r>
              <a:rPr lang="en-US" altLang="en-US" dirty="0" smtClean="0"/>
              <a:t>share some tips on using these Rotary resources in your role as a EMGA.</a:t>
            </a:r>
          </a:p>
          <a:p>
            <a:endParaRPr lang="en-US" altLang="en-US" dirty="0" smtClean="0"/>
          </a:p>
          <a:p>
            <a:endParaRPr lang="en-US" altLang="en-US" dirty="0" smtClean="0">
              <a:ea typeface="ヒラギノ角ゴ Pro W3"/>
              <a:cs typeface="ヒラギノ角ゴ Pro W3"/>
            </a:endParaRPr>
          </a:p>
          <a:p>
            <a:endParaRPr lang="en-US" altLang="en-US" dirty="0" smtClean="0">
              <a:ea typeface="ヒラギノ角ゴ Pro W3"/>
              <a:cs typeface="ヒラギノ角ゴ Pro W3"/>
            </a:endParaRPr>
          </a:p>
          <a:p>
            <a:endParaRPr lang="en-US" altLang="en-US" dirty="0" smtClean="0">
              <a:ea typeface="ヒラギノ角ゴ Pro W3"/>
              <a:cs typeface="ヒラギノ角ゴ Pro W3"/>
            </a:endParaRPr>
          </a:p>
          <a:p>
            <a:endParaRPr lang="en-US" altLang="en-US" dirty="0" smtClean="0">
              <a:ea typeface="ヒラギノ角ゴ Pro W3"/>
              <a:cs typeface="ヒラギノ角ゴ Pro W3"/>
            </a:endParaRPr>
          </a:p>
          <a:p>
            <a:pPr eaLnBrk="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p:sp>
      <p:sp>
        <p:nvSpPr>
          <p:cNvPr id="28675"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defTabSz="930275" eaLnBrk="1">
              <a:lnSpc>
                <a:spcPct val="100000"/>
              </a:lnSpc>
              <a:spcBef>
                <a:spcPts val="1025"/>
              </a:spcBef>
            </a:pPr>
            <a:r>
              <a:rPr lang="en-US" altLang="en-US" dirty="0" smtClean="0">
                <a:sym typeface="Arial" pitchFamily="34" charset="0"/>
              </a:rPr>
              <a:t>Laurie McCarthy</a:t>
            </a:r>
          </a:p>
          <a:p>
            <a:pPr defTabSz="930275" eaLnBrk="1">
              <a:lnSpc>
                <a:spcPct val="100000"/>
              </a:lnSpc>
              <a:spcBef>
                <a:spcPts val="1025"/>
              </a:spcBef>
            </a:pPr>
            <a:endParaRPr lang="en-US" altLang="en-US" dirty="0" smtClean="0">
              <a:sym typeface="Arial" pitchFamily="34" charset="0"/>
            </a:endParaRPr>
          </a:p>
          <a:p>
            <a:pPr defTabSz="930275" eaLnBrk="1">
              <a:lnSpc>
                <a:spcPct val="100000"/>
              </a:lnSpc>
              <a:spcBef>
                <a:spcPts val="1025"/>
              </a:spcBef>
            </a:pPr>
            <a:r>
              <a:rPr lang="en-US" altLang="en-US" dirty="0" smtClean="0">
                <a:sym typeface="Arial" pitchFamily="34" charset="0"/>
              </a:rPr>
              <a:t>Good morning, my name is Laurie McCarthy and I am the Director of Member Relations.</a:t>
            </a:r>
          </a:p>
          <a:p>
            <a:pPr defTabSz="930275" eaLnBrk="1">
              <a:lnSpc>
                <a:spcPct val="100000"/>
              </a:lnSpc>
              <a:spcBef>
                <a:spcPts val="1025"/>
              </a:spcBef>
            </a:pPr>
            <a:endParaRPr lang="en-US" altLang="en-US" dirty="0" smtClean="0">
              <a:sym typeface="Arial" pitchFamily="34" charset="0"/>
            </a:endParaRPr>
          </a:p>
          <a:p>
            <a:pPr defTabSz="930275" eaLnBrk="1">
              <a:lnSpc>
                <a:spcPct val="100000"/>
              </a:lnSpc>
              <a:spcBef>
                <a:spcPts val="1025"/>
              </a:spcBef>
            </a:pPr>
            <a:r>
              <a:rPr lang="en-US" altLang="en-US" dirty="0" smtClean="0">
                <a:sym typeface="Arial" pitchFamily="34" charset="0"/>
              </a:rPr>
              <a:t>Before we get started, I wanted to thank each of you for attending this year’s Institute. I know that this is a busy time of year and that many of you have made a lot of accommodations in your professional and personal lives to come to this training. Thank you. We’re so glad that you’re part of the</a:t>
            </a:r>
            <a:r>
              <a:rPr lang="en-US" altLang="en-US" baseline="0" dirty="0" smtClean="0">
                <a:sym typeface="Arial" pitchFamily="34" charset="0"/>
              </a:rPr>
              <a:t> second </a:t>
            </a:r>
            <a:r>
              <a:rPr lang="en-US" altLang="en-US" dirty="0" smtClean="0">
                <a:sym typeface="Arial" pitchFamily="34" charset="0"/>
              </a:rPr>
              <a:t>year of the</a:t>
            </a:r>
            <a:r>
              <a:rPr lang="en-US" altLang="en-US" baseline="0" dirty="0" smtClean="0">
                <a:sym typeface="Arial" pitchFamily="34" charset="0"/>
              </a:rPr>
              <a:t> adviser </a:t>
            </a:r>
            <a:r>
              <a:rPr lang="en-US" altLang="en-US" dirty="0" smtClean="0">
                <a:sym typeface="Arial" pitchFamily="34" charset="0"/>
              </a:rPr>
              <a:t>training.</a:t>
            </a:r>
          </a:p>
          <a:p>
            <a:pPr defTabSz="930275" eaLnBrk="1">
              <a:lnSpc>
                <a:spcPct val="100000"/>
              </a:lnSpc>
              <a:spcBef>
                <a:spcPts val="1025"/>
              </a:spcBef>
            </a:pPr>
            <a:endParaRPr lang="en-US" altLang="en-US" dirty="0" smtClean="0">
              <a:sym typeface="Arial" pitchFamily="34" charset="0"/>
            </a:endParaRPr>
          </a:p>
          <a:p>
            <a:pPr defTabSz="930275" eaLnBrk="1">
              <a:lnSpc>
                <a:spcPct val="100000"/>
              </a:lnSpc>
              <a:spcBef>
                <a:spcPts val="1025"/>
              </a:spcBef>
            </a:pPr>
            <a:r>
              <a:rPr lang="en-US" altLang="en-US" dirty="0" smtClean="0">
                <a:sym typeface="Arial" pitchFamily="34" charset="0"/>
              </a:rPr>
              <a:t>Here with me is Christine Grodecki, Engagement</a:t>
            </a:r>
            <a:r>
              <a:rPr lang="en-US" altLang="en-US" baseline="0" dirty="0" smtClean="0">
                <a:sym typeface="Arial" pitchFamily="34" charset="0"/>
              </a:rPr>
              <a:t> Associate with the Regional Coordinator Programs</a:t>
            </a:r>
            <a:r>
              <a:rPr lang="en-US" altLang="en-US" dirty="0" smtClean="0">
                <a:sym typeface="Arial" pitchFamily="34" charset="0"/>
              </a:rPr>
              <a:t>. She is stepping in as your primary point of contact with Rotary Headquarters in Evanston. Melanie / Catherine / Michelle will share information regarding a wealth of resources and support. Then Melanie / Catherine / Michelle will turn it over to {insert coordinator name here} who will be talking a bit more about how he/she uses these resources in their role as a coordinator/adviser.</a:t>
            </a:r>
          </a:p>
          <a:p>
            <a:pPr defTabSz="930275" eaLnBrk="1">
              <a:lnSpc>
                <a:spcPct val="100000"/>
              </a:lnSpc>
              <a:spcBef>
                <a:spcPts val="1025"/>
              </a:spcBef>
            </a:pPr>
            <a:endParaRPr lang="en-US" altLang="en-US" dirty="0" smtClean="0">
              <a:sym typeface="Arial" pitchFamily="34" charset="0"/>
            </a:endParaRPr>
          </a:p>
          <a:p>
            <a:pPr defTabSz="930275" eaLnBrk="1">
              <a:lnSpc>
                <a:spcPct val="100000"/>
              </a:lnSpc>
              <a:spcBef>
                <a:spcPts val="1025"/>
              </a:spcBef>
            </a:pPr>
            <a:r>
              <a:rPr lang="en-US" altLang="en-US" dirty="0" smtClean="0">
                <a:sym typeface="Arial" pitchFamily="34" charset="0"/>
              </a:rPr>
              <a:t>Before Melanie / Catherine / Michelle begins, I’d like to highlight the rest of the Regional Coordinator Program team in Evanston. </a:t>
            </a:r>
          </a:p>
          <a:p>
            <a:pPr defTabSz="930275" eaLnBrk="1">
              <a:lnSpc>
                <a:spcPct val="100000"/>
              </a:lnSpc>
              <a:spcBef>
                <a:spcPts val="1025"/>
              </a:spcBef>
            </a:pPr>
            <a:endParaRPr lang="en-US" altLang="en-US" dirty="0" smtClean="0">
              <a:sym typeface="Arial" pitchFamily="34" charset="0"/>
            </a:endParaRPr>
          </a:p>
          <a:p>
            <a:pPr defTabSz="930275" eaLnBrk="1">
              <a:lnSpc>
                <a:spcPct val="100000"/>
              </a:lnSpc>
              <a:spcBef>
                <a:spcPts val="1025"/>
              </a:spcBef>
            </a:pPr>
            <a:endParaRPr lang="en-US" altLang="en-US" dirty="0" smtClean="0">
              <a:sym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defTabSz="930275" eaLnBrk="1">
              <a:lnSpc>
                <a:spcPct val="100000"/>
              </a:lnSpc>
              <a:spcBef>
                <a:spcPts val="1025"/>
              </a:spcBef>
            </a:pPr>
            <a:r>
              <a:rPr lang="en-US" altLang="en-US" smtClean="0">
                <a:sym typeface="Arial" pitchFamily="34" charset="0"/>
              </a:rPr>
              <a:t>Here is the full </a:t>
            </a:r>
            <a:r>
              <a:rPr lang="en-US" altLang="en-US" smtClean="0"/>
              <a:t>Regional Coordinator Programs team – in addition to Melanie / Catherine / Michelle, you may also be contact with others in our support team. I won’t take the time here to introduce each person indvidually, but I do hope that you get to know our full group. </a:t>
            </a:r>
          </a:p>
          <a:p>
            <a:pPr defTabSz="930275" eaLnBrk="1">
              <a:lnSpc>
                <a:spcPct val="100000"/>
              </a:lnSpc>
              <a:spcBef>
                <a:spcPts val="1025"/>
              </a:spcBef>
            </a:pPr>
            <a:endParaRPr lang="en-US" altLang="en-US" smtClean="0"/>
          </a:p>
          <a:p>
            <a:pPr defTabSz="930275"/>
            <a:r>
              <a:rPr lang="en-US" altLang="en-US" smtClean="0"/>
              <a:t>Our department is comprised of staff who support all the coordinator and adviser programs as well as assistant coordinators. We believe it is very important to model the teamwork that you are doing in the field with our colleagues in Evanston and in the international offices. The goal of our team is ensure the unique needs of RRFCs / RPICs/ EMGAs/ RCs group are met while capitalizing on the similar staff activities that are common across all of the programs. </a:t>
            </a:r>
          </a:p>
          <a:p>
            <a:pPr defTabSz="930275"/>
            <a:endParaRPr lang="en-US" altLang="en-US" smtClean="0"/>
          </a:p>
          <a:p>
            <a:pPr defTabSz="930275"/>
            <a:r>
              <a:rPr lang="en-US" altLang="en-US" smtClean="0"/>
              <a:t>In addition to working closely with my colleagues on the coordinator support team, we work with colleagues throuhgout the organization to ensure that you receive tailored support for your role. </a:t>
            </a:r>
          </a:p>
          <a:p>
            <a:pPr defTabSz="930275"/>
            <a:endParaRPr lang="en-US" altLang="en-US" smtClean="0"/>
          </a:p>
          <a:p>
            <a:pPr defTabSz="930275"/>
            <a:r>
              <a:rPr lang="en-US" altLang="en-US" smtClean="0"/>
              <a:t>MG: We’re continuing to work closely with our colleagues in Public Relations to support you. Although I am your primary contact, I liaise with many PR colleagues to ensure that you have access to a wealth of resources and up-to-date communications. A number of our PR colleagues are here today and we’d like to introduce them:</a:t>
            </a:r>
          </a:p>
          <a:p>
            <a:pPr defTabSz="930275"/>
            <a:endParaRPr lang="en-US" altLang="en-US" smtClean="0"/>
          </a:p>
          <a:p>
            <a:pPr defTabSz="930275"/>
            <a:r>
              <a:rPr lang="en-US" altLang="en-US" smtClean="0"/>
              <a:t>CL: We’re continuing to work closely with our colleagues in Membership Development and Rotary Programs. Although I am your primary contact, I work Membership and Programs to ensure that you have access to a wealth of resources and up-to-date communications. A number of our Membership and Programs colleagues are here today and I’d like to take this opportunity to introduce them:</a:t>
            </a:r>
          </a:p>
          <a:p>
            <a:pPr defTabSz="930275"/>
            <a:endParaRPr lang="en-US" altLang="en-US" smtClean="0"/>
          </a:p>
          <a:p>
            <a:pPr defTabSz="930275"/>
            <a:r>
              <a:rPr lang="en-US" altLang="en-US" smtClean="0"/>
              <a:t>CG: We’re continuing to work closely with our colleagues in Fund Development to support you. Although the soon to be hired EMGA specialist will be your primary contact, he or she will liaise with your existing staff partner to ensure that you have access to a wealth of resources and support. A number of our Foundation fund development colleagues are here today and we’d like to introduce them. </a:t>
            </a:r>
          </a:p>
          <a:p>
            <a:pPr defTabSz="930275"/>
            <a:endParaRPr lang="en-US" altLang="en-US" smtClean="0"/>
          </a:p>
          <a:p>
            <a:pPr defTabSz="930275"/>
            <a:r>
              <a:rPr lang="en-US" altLang="en-US" smtClean="0"/>
              <a:t>{read names, titles, and ask to stand}</a:t>
            </a:r>
          </a:p>
          <a:p>
            <a:pPr defTabSz="930275"/>
            <a:endParaRPr lang="en-US" altLang="en-US" smtClean="0"/>
          </a:p>
          <a:p>
            <a:pPr defTabSz="930275"/>
            <a:r>
              <a:rPr lang="en-US" altLang="en-US" smtClean="0"/>
              <a:t>In addition, we also work with our colleagues in the international offices to support you. Several representatives from the international offices are present and I’d like to recognize them for sharing their expertise and knowledge.</a:t>
            </a:r>
          </a:p>
          <a:p>
            <a:pPr defTabSz="930275"/>
            <a:endParaRPr lang="en-US" altLang="en-US" smtClean="0"/>
          </a:p>
          <a:p>
            <a:pPr defTabSz="930275"/>
            <a:endParaRPr lang="en-US" altLang="en-US" smtClean="0"/>
          </a:p>
          <a:p>
            <a:pPr defTabSz="930275"/>
            <a:r>
              <a:rPr lang="en-US" altLang="en-US" smtClean="0"/>
              <a:t>And now, I’ll turn it over to Michelle / Catherine / Melanie / Christine.</a:t>
            </a:r>
          </a:p>
          <a:p>
            <a:pPr defTabSz="930275"/>
            <a:endParaRPr lang="en-US" altLang="en-US" smtClean="0"/>
          </a:p>
          <a:p>
            <a:pPr defTabSz="930275" eaLnBrk="1">
              <a:lnSpc>
                <a:spcPct val="100000"/>
              </a:lnSpc>
              <a:spcBef>
                <a:spcPts val="1025"/>
              </a:spcBef>
            </a:pPr>
            <a:endParaRPr lang="en-US" altLang="en-US" smtClean="0">
              <a:sym typeface="Arial" pitchFamily="34" charset="0"/>
            </a:endParaRPr>
          </a:p>
          <a:p>
            <a:pPr defTabSz="930275"/>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As your primary point of contact for all matters relating to your role as a coordinator,  we will be working together in numerous ways/capacities. Here are some types of support that you’ll receive:</a:t>
            </a:r>
          </a:p>
          <a:p>
            <a:pPr eaLnBrk="1"/>
            <a:endParaRPr lang="en-US" altLang="en-US" u="sng" dirty="0" smtClean="0"/>
          </a:p>
          <a:p>
            <a:pPr eaLnBrk="1" hangingPunct="1">
              <a:lnSpc>
                <a:spcPct val="100000"/>
              </a:lnSpc>
            </a:pPr>
            <a:r>
              <a:rPr lang="en-US" altLang="en-US" b="1" u="sng" dirty="0" smtClean="0"/>
              <a:t>{click} </a:t>
            </a:r>
            <a:r>
              <a:rPr lang="en-US" altLang="en-US" u="sng" dirty="0" smtClean="0"/>
              <a:t>Communications and updates from Rotary to you:</a:t>
            </a:r>
            <a:r>
              <a:rPr lang="en-US" altLang="en-US" dirty="0" smtClean="0"/>
              <a:t> As a liaison between you and Rotary HEADQUARTERS, I regularly share information and updates related to your role. Whenever possible, I will include guidance on how to use these materials and information about the intended audience. Examples include special messages from Rotary senior leaders, updates on initiatives and programs, copies of communications to your districts, and </a:t>
            </a:r>
          </a:p>
          <a:p>
            <a:pPr eaLnBrk="1" hangingPunct="1">
              <a:lnSpc>
                <a:spcPct val="100000"/>
              </a:lnSpc>
            </a:pPr>
            <a:endParaRPr lang="en-US" altLang="en-US" dirty="0" smtClean="0"/>
          </a:p>
          <a:p>
            <a:pPr eaLnBrk="1" hangingPunct="1">
              <a:lnSpc>
                <a:spcPct val="100000"/>
              </a:lnSpc>
              <a:buFont typeface="Wingdings" pitchFamily="2" charset="2"/>
              <a:buChar char="§"/>
            </a:pPr>
            <a:r>
              <a:rPr lang="en-US" altLang="en-US" dirty="0" smtClean="0"/>
              <a:t>E/MGA: monthly major gift reports, fundraising goals, and communications from</a:t>
            </a:r>
            <a:r>
              <a:rPr lang="en-US" altLang="en-US" baseline="0" dirty="0" smtClean="0"/>
              <a:t> your staff partner.</a:t>
            </a:r>
            <a:endParaRPr lang="en-US" altLang="en-US" dirty="0" smtClean="0"/>
          </a:p>
          <a:p>
            <a:pPr eaLnBrk="1" hangingPunct="1">
              <a:lnSpc>
                <a:spcPct val="100000"/>
              </a:lnSpc>
              <a:buFont typeface="Wingdings" pitchFamily="2" charset="2"/>
              <a:buChar char="§"/>
            </a:pPr>
            <a:endParaRPr lang="en-US" altLang="en-US" dirty="0" smtClean="0"/>
          </a:p>
          <a:p>
            <a:pPr marL="0" lvl="1" eaLnBrk="1" hangingPunct="1">
              <a:lnSpc>
                <a:spcPct val="100000"/>
              </a:lnSpc>
              <a:buFont typeface="Wingdings" pitchFamily="2" charset="2"/>
              <a:buNone/>
            </a:pPr>
            <a:r>
              <a:rPr lang="en-US" altLang="en-US" dirty="0" smtClean="0"/>
              <a:t>Additionally, all coordinators and advisers receive a monthly newsletter, the Coordinator Communique, with Fund Development, Rotary Grants, RI Programs, Public Relations, Polio, Alumni, and Membership updates.</a:t>
            </a:r>
          </a:p>
          <a:p>
            <a:pPr eaLnBrk="1" hangingPunct="1">
              <a:lnSpc>
                <a:spcPct val="100000"/>
              </a:lnSpc>
              <a:buFontTx/>
              <a:buChar char="•"/>
            </a:pPr>
            <a:endParaRPr lang="en-US" altLang="en-US" dirty="0" smtClean="0"/>
          </a:p>
          <a:p>
            <a:pPr eaLnBrk="1" hangingPunct="1">
              <a:lnSpc>
                <a:spcPct val="100000"/>
              </a:lnSpc>
            </a:pPr>
            <a:r>
              <a:rPr lang="en-US" altLang="en-US" b="1" u="sng" dirty="0" smtClean="0"/>
              <a:t>{click} </a:t>
            </a:r>
            <a:r>
              <a:rPr lang="en-US" altLang="en-US" u="sng" dirty="0" smtClean="0"/>
              <a:t>Promoting your role:</a:t>
            </a:r>
            <a:r>
              <a:rPr lang="en-US" altLang="en-US" dirty="0" smtClean="0"/>
              <a:t>  Consider sharing updates and information regularly with district leaders in your region via a newsletter, website, or blog. This is only one of the ways that you can promote yourself and become known as the go-to resource for leaders in your region. We can provide contact information for district leaders to help facilitate your connections with them.</a:t>
            </a:r>
          </a:p>
          <a:p>
            <a:pPr eaLnBrk="1" hangingPunct="1">
              <a:lnSpc>
                <a:spcPct val="100000"/>
              </a:lnSpc>
            </a:pPr>
            <a:endParaRPr lang="en-US" altLang="en-US" dirty="0" smtClean="0"/>
          </a:p>
          <a:p>
            <a:pPr eaLnBrk="1" hangingPunct="1">
              <a:lnSpc>
                <a:spcPct val="100000"/>
              </a:lnSpc>
            </a:pPr>
            <a:r>
              <a:rPr lang="en-US" altLang="en-US" dirty="0" smtClean="0"/>
              <a:t>To help the Rotary world gain greater awareness of your role, we promote you as a resource in training publications, on Rotary's website, and through other Rotary and staff channels. </a:t>
            </a:r>
            <a:r>
              <a:rPr lang="en-US" altLang="en-US" dirty="0" smtClean="0">
                <a:ea typeface="ヒラギノ角ゴ Pro W3"/>
                <a:cs typeface="ヒラギノ角ゴ Pro W3"/>
              </a:rPr>
              <a:t>Please copy me on your newsletters and keep me updated with your activities. The more we know about the work you are doing, the more we can effectively promote you.</a:t>
            </a:r>
          </a:p>
          <a:p>
            <a:pPr eaLnBrk="1" hangingPunct="1">
              <a:lnSpc>
                <a:spcPct val="100000"/>
              </a:lnSpc>
            </a:pPr>
            <a:endParaRPr lang="en-US" altLang="en-US" dirty="0" smtClean="0"/>
          </a:p>
          <a:p>
            <a:pPr eaLnBrk="1" hangingPunct="1">
              <a:lnSpc>
                <a:spcPct val="100000"/>
              </a:lnSpc>
            </a:pPr>
            <a:r>
              <a:rPr lang="en-US" altLang="en-US" b="1" u="sng" dirty="0" smtClean="0"/>
              <a:t>{click} </a:t>
            </a:r>
            <a:r>
              <a:rPr lang="en-US" altLang="en-US" u="sng" dirty="0" smtClean="0"/>
              <a:t>Strategy, planning and help with presentations:</a:t>
            </a:r>
            <a:r>
              <a:rPr lang="en-US" altLang="en-US" dirty="0" smtClean="0"/>
              <a:t> One strategy to establish your presences as the go-to resource in your region is through presentations and training sessions. We work to provide you with the most up to date materials and resources available from Rotary to use in your presentations and training sessions. Additionally, I am always available to review any materials you develop. If there is a presentation or speech coming up, I am happy to brainstorm and strategize with you.  I am also more than happy to assist you with any challenges that may arise in your zone or relating to your roles.</a:t>
            </a:r>
          </a:p>
          <a:p>
            <a:pPr eaLnBrk="1" hangingPunct="1">
              <a:lnSpc>
                <a:spcPct val="100000"/>
              </a:lnSpc>
            </a:pPr>
            <a:endParaRPr lang="en-US" altLang="en-US" u="sng" dirty="0" smtClean="0"/>
          </a:p>
          <a:p>
            <a:pPr eaLnBrk="1" hangingPunct="1">
              <a:lnSpc>
                <a:spcPct val="100000"/>
              </a:lnSpc>
            </a:pPr>
            <a:r>
              <a:rPr lang="en-US" altLang="en-US" b="1" u="sng" dirty="0" smtClean="0"/>
              <a:t>{click} </a:t>
            </a:r>
            <a:r>
              <a:rPr lang="en-US" altLang="en-US" u="sng" dirty="0" smtClean="0"/>
              <a:t>Expense reports &amp; Travel Requests:</a:t>
            </a:r>
            <a:r>
              <a:rPr lang="en-US" altLang="en-US" dirty="0" smtClean="0"/>
              <a:t> You will be travelling during your term as a adviser. As your specialist, I’ll be assisting with the travel approval and expense reimbursement process. When you submit travel requests</a:t>
            </a:r>
            <a:r>
              <a:rPr lang="en-US" altLang="en-US" baseline="0" dirty="0" smtClean="0"/>
              <a:t> remember to copy me on the initial request and send your expense reports </a:t>
            </a:r>
            <a:r>
              <a:rPr lang="en-US" altLang="en-US" dirty="0" smtClean="0"/>
              <a:t>directly to the EMGA mailbox along with any required proof of payment or documentation.  We’ll discuss this process more in depth a little later.</a:t>
            </a:r>
          </a:p>
          <a:p>
            <a:pPr eaLnBrk="1" hangingPunct="1">
              <a:lnSpc>
                <a:spcPct val="100000"/>
              </a:lnSpc>
            </a:pPr>
            <a:endParaRPr lang="en-US" altLang="en-US" dirty="0" smtClean="0"/>
          </a:p>
          <a:p>
            <a:pPr eaLnBrk="1" hangingPunct="1">
              <a:lnSpc>
                <a:spcPct val="100000"/>
              </a:lnSpc>
            </a:pPr>
            <a:r>
              <a:rPr lang="en-US" altLang="en-US" b="1" u="sng" dirty="0" smtClean="0"/>
              <a:t>{click} </a:t>
            </a:r>
            <a:r>
              <a:rPr lang="en-US" altLang="en-US" u="sng" dirty="0" smtClean="0"/>
              <a:t>Allocation support: </a:t>
            </a:r>
            <a:r>
              <a:rPr lang="en-US" altLang="en-US" dirty="0" smtClean="0"/>
              <a:t>You’ll want to track your expenses to ensure your allocation funds will cover your expenses. If you are running low on funds and absolutely have to attend an event coming up, let me know ahead of time so we can work together on a solution. For more tips on managing your allocation, I encourage you to review our recent webinar recordings.</a:t>
            </a:r>
          </a:p>
          <a:p>
            <a:pPr eaLnBrk="1" hangingPunct="1">
              <a:lnSpc>
                <a:spcPct val="100000"/>
              </a:lnSpc>
            </a:pPr>
            <a:endParaRPr lang="en-US" altLang="en-US" dirty="0" smtClean="0"/>
          </a:p>
          <a:p>
            <a:pPr eaLnBrk="1" hangingPunct="1">
              <a:lnSpc>
                <a:spcPct val="100000"/>
              </a:lnSpc>
            </a:pPr>
            <a:r>
              <a:rPr lang="en-US" altLang="en-US" b="1" u="sng" dirty="0" smtClean="0"/>
              <a:t>{click} </a:t>
            </a:r>
            <a:r>
              <a:rPr lang="en-US" altLang="en-US" dirty="0" smtClean="0"/>
              <a:t>I am available to answer any EMGA questions in general and can be reached by e-mail, phone (or Skype).</a:t>
            </a:r>
          </a:p>
          <a:p>
            <a:pPr eaLnBrk="1" hangingPunct="1">
              <a:lnSpc>
                <a:spcPct val="100000"/>
              </a:lnSpc>
            </a:pPr>
            <a:endParaRPr lang="en-US" altLang="en-US" dirty="0" smtClean="0"/>
          </a:p>
          <a:p>
            <a:pPr eaLnBrk="1" hangingPunct="1">
              <a:lnSpc>
                <a:spcPct val="100000"/>
              </a:lnSpc>
            </a:pPr>
            <a:r>
              <a:rPr lang="en-US" altLang="en-US" dirty="0" smtClean="0"/>
              <a:t>Next let’s review some additional resources that you’ll use as a coordinator / adviser.</a:t>
            </a:r>
          </a:p>
          <a:p>
            <a:pPr eaLnBrk="1" hangingPunct="1">
              <a:lnSpc>
                <a:spcPct val="100000"/>
              </a:lnSpc>
            </a:pPr>
            <a:endParaRPr lang="en-US" altLang="en-US" dirty="0" smtClean="0"/>
          </a:p>
          <a:p>
            <a:pPr eaLnBrk="1" hangingPunct="1">
              <a:lnSpc>
                <a:spcPct val="100000"/>
              </a:lnSpc>
            </a:pPr>
            <a:endParaRPr lang="en-US" altLang="en-US" dirty="0" smtClean="0"/>
          </a:p>
          <a:p>
            <a:pPr eaLnBrk="1" hangingPunct="1">
              <a:lnSpc>
                <a:spcPct val="100000"/>
              </a:lnSpc>
            </a:pPr>
            <a:endParaRPr lang="en-US" altLang="en-US" dirty="0" smtClean="0"/>
          </a:p>
          <a:p>
            <a:pPr eaLnBrk="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sym typeface="Arial" pitchFamily="34" charset="0"/>
              </a:rPr>
              <a:t>As you know, Rotary’s updated website launched in September 2013. The new site has lots of tools and resources that can help you in your role as an adviser</a:t>
            </a:r>
            <a:r>
              <a:rPr lang="en-US" altLang="en-US" b="1" dirty="0" smtClean="0">
                <a:sym typeface="Arial" pitchFamily="34" charset="0"/>
              </a:rPr>
              <a:t>.  Have</a:t>
            </a:r>
            <a:r>
              <a:rPr lang="en-US" altLang="en-US" b="1" baseline="0" dirty="0" smtClean="0">
                <a:sym typeface="Arial" pitchFamily="34" charset="0"/>
              </a:rPr>
              <a:t> you created an account on Rotary.org?</a:t>
            </a:r>
            <a:r>
              <a:rPr lang="en-US" altLang="en-US" b="1" dirty="0" smtClean="0">
                <a:sym typeface="Arial" pitchFamily="34" charset="0"/>
              </a:rPr>
              <a:t> </a:t>
            </a:r>
          </a:p>
          <a:p>
            <a:pPr eaLnBrk="1"/>
            <a:endParaRPr lang="en-US" altLang="en-US" dirty="0" smtClean="0">
              <a:sym typeface="Arial" pitchFamily="34" charset="0"/>
            </a:endParaRPr>
          </a:p>
          <a:p>
            <a:pPr eaLnBrk="1"/>
            <a:r>
              <a:rPr lang="en-US" altLang="en-US" dirty="0" smtClean="0">
                <a:sym typeface="Arial" pitchFamily="34" charset="0"/>
              </a:rPr>
              <a:t>If you haven’t created an account yet, I encourage you to make one right away in order to access specific content available for advisers. Michel Monteau will be talking</a:t>
            </a:r>
            <a:r>
              <a:rPr lang="en-US" altLang="en-US" baseline="0" dirty="0" smtClean="0">
                <a:sym typeface="Arial" pitchFamily="34" charset="0"/>
              </a:rPr>
              <a:t> more about how he uses </a:t>
            </a:r>
            <a:endParaRPr lang="en-US" altLang="en-US" dirty="0" smtClean="0">
              <a:sym typeface="Arial" pitchFamily="34" charset="0"/>
            </a:endParaRPr>
          </a:p>
          <a:p>
            <a:pPr eaLnBrk="1"/>
            <a:endParaRPr lang="en-US" altLang="en-US" dirty="0" smtClean="0">
              <a:sym typeface="Arial" pitchFamily="34" charset="0"/>
            </a:endParaRPr>
          </a:p>
          <a:p>
            <a:pPr eaLnBrk="1"/>
            <a:r>
              <a:rPr lang="en-US" altLang="en-US" dirty="0" smtClean="0">
                <a:sym typeface="Arial" pitchFamily="34" charset="0"/>
              </a:rPr>
              <a:t>In the next few slides, I’ll highlight some specific tools and resources on rotary.org that are relevant for your role.</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One key resource that you’ll find when you log into Rotary’s web site is Rotary Club Central, an online tool designed to help clubs set goals and track their accomplishments online.</a:t>
            </a:r>
            <a:r>
              <a:rPr lang="en-US" altLang="en-US" baseline="0" dirty="0" smtClean="0"/>
              <a:t> </a:t>
            </a:r>
            <a:r>
              <a:rPr lang="en-US" altLang="en-US" dirty="0" smtClean="0"/>
              <a:t>As an adviser, you , you can see the goals and progress of all clubs in your districts, both on an individual club basis and as an overall perspective through a “Coordinator view” designed</a:t>
            </a:r>
            <a:r>
              <a:rPr lang="en-US" altLang="en-US" baseline="0" dirty="0" smtClean="0"/>
              <a:t> specifically for regional leaders</a:t>
            </a:r>
            <a:r>
              <a:rPr lang="en-US" altLang="en-US" dirty="0" smtClean="0"/>
              <a:t>. By toggling between the three tabs at the top, “Your Club”, “Service” and “Foundation Giving” you will be able to see graphs and trends for your region based on goals set by clubs in your region. </a:t>
            </a:r>
          </a:p>
          <a:p>
            <a:pPr eaLnBrk="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One of the features that you as EMGAs will find the most useful are available Rotary Foundation reports. </a:t>
            </a:r>
          </a:p>
          <a:p>
            <a:pPr marL="800100" lvl="2" indent="-342900" eaLnBrk="1">
              <a:buFontTx/>
              <a:buChar char="•"/>
            </a:pPr>
            <a:r>
              <a:rPr lang="en-US" altLang="en-US" dirty="0" smtClean="0"/>
              <a:t>The Zone Contribution summary ranks district contributions in each region around the world.</a:t>
            </a:r>
          </a:p>
          <a:p>
            <a:pPr marL="800100" lvl="2" indent="-342900" eaLnBrk="1">
              <a:buFontTx/>
              <a:buChar char="•"/>
            </a:pPr>
            <a:r>
              <a:rPr lang="en-US" altLang="en-US" dirty="0" smtClean="0"/>
              <a:t>The TRF District contribution summary lists contribution information for each district. </a:t>
            </a:r>
          </a:p>
          <a:p>
            <a:pPr marL="800100" lvl="2" indent="-342900" eaLnBrk="1">
              <a:buFontTx/>
              <a:buChar char="•"/>
            </a:pPr>
            <a:r>
              <a:rPr lang="en-US" altLang="en-US" dirty="0" smtClean="0"/>
              <a:t>The top 30 giving countries report is useful for analyzing contribution trends for countries. </a:t>
            </a:r>
          </a:p>
          <a:p>
            <a:pPr marL="800100" lvl="2" indent="-342900" eaLnBrk="1">
              <a:buFontTx/>
              <a:buChar char="•"/>
            </a:pPr>
            <a:r>
              <a:rPr lang="en-US" altLang="en-US" dirty="0" smtClean="0"/>
              <a:t>And the regional contribution summary which has a high-level overview of regional trends. This report is useful for analyzing contribution trends with regional totals that are not included in the TRF financial statements</a:t>
            </a:r>
          </a:p>
          <a:p>
            <a:pPr eaLnBrk="1"/>
            <a:endParaRPr lang="en-US" altLang="en-US" dirty="0" smtClean="0"/>
          </a:p>
          <a:p>
            <a:pPr eaLnBrk="1"/>
            <a:endParaRPr lang="en-US" altLang="en-US" dirty="0" smtClean="0"/>
          </a:p>
          <a:p>
            <a:pPr eaLnBrk="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pPr eaLnBrk="1"/>
            <a:r>
              <a:rPr lang="en-US" altLang="en-US" dirty="0" smtClean="0"/>
              <a:t>Another tool available to you through the new website is your Rotary Workgroup. </a:t>
            </a:r>
          </a:p>
          <a:p>
            <a:pPr eaLnBrk="1"/>
            <a:endParaRPr lang="en-US" altLang="en-US" dirty="0" smtClean="0"/>
          </a:p>
          <a:p>
            <a:pPr eaLnBrk="1"/>
            <a:r>
              <a:rPr lang="en-US" altLang="en-US" dirty="0" smtClean="0"/>
              <a:t>After logging</a:t>
            </a:r>
            <a:r>
              <a:rPr lang="en-US" altLang="en-US" baseline="0" dirty="0" smtClean="0"/>
              <a:t> in to the website, o</a:t>
            </a:r>
            <a:r>
              <a:rPr lang="en-US" altLang="en-US" dirty="0" smtClean="0"/>
              <a:t>n your profile page you will find a link to Rotary</a:t>
            </a:r>
            <a:r>
              <a:rPr lang="en-US" altLang="en-US" baseline="0" dirty="0" smtClean="0"/>
              <a:t> Workgroups. By clicking on the link, you can access your</a:t>
            </a:r>
            <a:r>
              <a:rPr lang="en-US" altLang="en-US" dirty="0" smtClean="0"/>
              <a:t> E/MGA Exchange. This is a tool designed to facilitate sharing of resources and materials not only between Rotary and you but also amongst yourselves. This is the first place to look for materials for presentations or training sessions. </a:t>
            </a:r>
          </a:p>
          <a:p>
            <a:pPr eaLnBrk="1"/>
            <a:endParaRPr lang="en-US" altLang="en-US" dirty="0" smtClean="0"/>
          </a:p>
          <a:p>
            <a:pPr eaLnBrk="1"/>
            <a:r>
              <a:rPr lang="en-US" altLang="en-US" dirty="0" smtClean="0"/>
              <a:t>Consider</a:t>
            </a:r>
            <a:r>
              <a:rPr lang="en-US" altLang="en-US" baseline="0" dirty="0" smtClean="0"/>
              <a:t> </a:t>
            </a:r>
            <a:r>
              <a:rPr lang="en-US" altLang="en-US" dirty="0" smtClean="0"/>
              <a:t>sharing the your presentations and materials with your fellow coordinators through the E/MGA Exchange.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r>
              <a:rPr lang="en-US" altLang="en-US" dirty="0" smtClean="0"/>
              <a:t>SPECIALIST</a:t>
            </a:r>
          </a:p>
          <a:p>
            <a:pPr eaLnBrk="1"/>
            <a:endParaRPr lang="en-US" altLang="en-US" dirty="0" smtClean="0"/>
          </a:p>
          <a:p>
            <a:r>
              <a:rPr lang="en-US" altLang="en-US" dirty="0" smtClean="0"/>
              <a:t>Let’s move on to the Brand center, which some of you have already explored. In January, Rotary launched a beta version of the </a:t>
            </a:r>
            <a:r>
              <a:rPr lang="en-US" altLang="en-US" b="1" dirty="0" smtClean="0"/>
              <a:t>brand center </a:t>
            </a:r>
            <a:r>
              <a:rPr lang="en-US" altLang="en-US" dirty="0" smtClean="0"/>
              <a:t>on rotary.org. This is where Rotarians can access logos, guidelines, images, videos, advertisements, and other resources to help them tell Rotary’s story better than ever before, both in our own communities and around the world. More than sixty Rotarians participated in testing this tool.</a:t>
            </a:r>
            <a:r>
              <a:rPr lang="en-US" altLang="en-US" baseline="0" dirty="0" smtClean="0"/>
              <a:t> </a:t>
            </a:r>
            <a:r>
              <a:rPr lang="en-US" altLang="en-US" dirty="0" smtClean="0"/>
              <a:t>This first version of the microsite was released in eight languages. The brand center will continue to be developed throughout this year, so please consider sharing your suggestions via the “Feedback” button on the website. </a:t>
            </a:r>
          </a:p>
          <a:p>
            <a:r>
              <a:rPr lang="en-US" alt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fld id="{4C94C925-54BA-4302-8255-733556439F34}"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77270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51021F28-2D33-4DCD-87E0-0666ADD320EC}"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31365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600200"/>
            <a:ext cx="22098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600200"/>
            <a:ext cx="64770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B8396DD2-3ED4-40DE-8C67-A40242E8E5F7}"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29240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p:cNvSpPr>
          <p:nvPr>
            <p:ph type="sldNum" sz="quarter" idx="10"/>
          </p:nvPr>
        </p:nvSpPr>
        <p:spPr>
          <a:ln/>
        </p:spPr>
        <p:txBody>
          <a:bodyPr/>
          <a:lstStyle>
            <a:lvl1pPr>
              <a:defRPr/>
            </a:lvl1pPr>
          </a:lstStyle>
          <a:p>
            <a:fld id="{39E92CFC-6353-4092-9BF8-643662BDC910}"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24529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5E2EA870-8FDB-4F4C-B07A-101D9940AD52}"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28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fld id="{7B865F88-152C-4CC4-8D15-452E55751CE7}"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39038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fld id="{AB2246DA-BE52-4475-A404-470BCD3BC910}"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410275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fld id="{E52203F0-BE51-406B-BDFF-ED5D6C1384A5}"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74782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fld id="{667F8E09-8E6C-4B23-9B4E-D75BCFF808C3}"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64044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fld id="{005AD231-2D3B-40C8-BE97-5EC4F1B55326}"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96830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fld id="{B81E738D-A680-4FE2-A4FF-2D04C1A44F3D}"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52884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A5839646-4ECA-4E70-A514-50C144DFF89C}"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93155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fld id="{82B92F8D-E2B0-4042-ACD2-22AE1C0C8772}"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99377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25524643-1939-4B18-AF5A-E4138B665348}"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19352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28600"/>
            <a:ext cx="219075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41985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p:cNvSpPr>
          <p:nvPr>
            <p:ph type="sldNum" sz="quarter" idx="10"/>
          </p:nvPr>
        </p:nvSpPr>
        <p:spPr>
          <a:ln/>
        </p:spPr>
        <p:txBody>
          <a:bodyPr/>
          <a:lstStyle>
            <a:lvl1pPr>
              <a:defRPr/>
            </a:lvl1pPr>
          </a:lstStyle>
          <a:p>
            <a:fld id="{6C2E5419-65C3-4B43-9E4F-774D0ADDC184}"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77957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78623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8060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113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4535488"/>
            <a:ext cx="3124200" cy="232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0" y="4535488"/>
            <a:ext cx="3124200" cy="2322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496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244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6729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71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p:cNvSpPr>
          <p:nvPr>
            <p:ph type="sldNum" sz="quarter" idx="10"/>
          </p:nvPr>
        </p:nvSpPr>
        <p:spPr>
          <a:ln/>
        </p:spPr>
        <p:txBody>
          <a:bodyPr/>
          <a:lstStyle>
            <a:lvl1pPr>
              <a:defRPr/>
            </a:lvl1pPr>
          </a:lstStyle>
          <a:p>
            <a:fld id="{5ACF2EA0-C418-4A04-85C6-3E007CD2567C}"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800672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0312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9009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799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311525"/>
            <a:ext cx="2324100" cy="3546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3311525"/>
            <a:ext cx="6819900" cy="354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83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p:cNvSpPr>
          <p:nvPr>
            <p:ph type="sldNum" sz="quarter" idx="10"/>
          </p:nvPr>
        </p:nvSpPr>
        <p:spPr>
          <a:ln/>
        </p:spPr>
        <p:txBody>
          <a:bodyPr/>
          <a:lstStyle>
            <a:lvl1pPr>
              <a:defRPr/>
            </a:lvl1pPr>
          </a:lstStyle>
          <a:p>
            <a:fld id="{72A8EDE2-0465-4BFB-BF56-252A437204B7}"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5242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p:cNvSpPr>
          <p:nvPr>
            <p:ph type="sldNum" sz="quarter" idx="10"/>
          </p:nvPr>
        </p:nvSpPr>
        <p:spPr>
          <a:ln/>
        </p:spPr>
        <p:txBody>
          <a:bodyPr/>
          <a:lstStyle>
            <a:lvl1pPr>
              <a:defRPr/>
            </a:lvl1pPr>
          </a:lstStyle>
          <a:p>
            <a:fld id="{9E61D88A-B2A0-4238-9D16-2EA38B2CE196}"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5595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p:cNvSpPr>
          <p:nvPr>
            <p:ph type="sldNum" sz="quarter" idx="10"/>
          </p:nvPr>
        </p:nvSpPr>
        <p:spPr>
          <a:ln/>
        </p:spPr>
        <p:txBody>
          <a:bodyPr/>
          <a:lstStyle>
            <a:lvl1pPr>
              <a:defRPr/>
            </a:lvl1pPr>
          </a:lstStyle>
          <a:p>
            <a:fld id="{03E8929C-FB6D-4C95-866F-9A387F117BC0}"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218108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fld id="{B2C7B84C-4FD4-4E2A-A699-715A0E95CE7B}"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99809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fld id="{82439020-B957-4636-B5C7-86D08980717F}"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92426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p:cNvSpPr>
          <p:nvPr>
            <p:ph type="sldNum" sz="quarter" idx="10"/>
          </p:nvPr>
        </p:nvSpPr>
        <p:spPr>
          <a:ln/>
        </p:spPr>
        <p:txBody>
          <a:bodyPr/>
          <a:lstStyle>
            <a:lvl1pPr>
              <a:defRPr/>
            </a:lvl1pPr>
          </a:lstStyle>
          <a:p>
            <a:fld id="{02611EB9-3B97-4C1E-8C21-2FD0F394B156}" type="slidenum">
              <a:rPr lang="en-US" altLang="en-US"/>
              <a:pPr/>
              <a:t>‹#›</a:t>
            </a:fld>
            <a:endParaRPr lang="en-US" altLang="en-US">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2265357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687D90"/>
        </a:solidFill>
        <a:effectLst/>
      </p:bgPr>
    </p:bg>
    <p:spTree>
      <p:nvGrpSpPr>
        <p:cNvPr id="1" name=""/>
        <p:cNvGrpSpPr/>
        <p:nvPr/>
      </p:nvGrpSpPr>
      <p:grpSpPr>
        <a:xfrm>
          <a:off x="0" y="0"/>
          <a:ext cx="0" cy="0"/>
          <a:chOff x="0" y="0"/>
          <a:chExt cx="0" cy="0"/>
        </a:xfrm>
      </p:grpSpPr>
      <p:sp>
        <p:nvSpPr>
          <p:cNvPr id="1025" name="Rectangle 1"/>
          <p:cNvSpPr>
            <a:spLocks noGrp="1"/>
          </p:cNvSpPr>
          <p:nvPr>
            <p:ph type="sldNum" sz="quarter" idx="2"/>
          </p:nvPr>
        </p:nvSpPr>
        <p:spPr bwMode="auto">
          <a:xfrm>
            <a:off x="7086600" y="6477000"/>
            <a:ext cx="16002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r">
              <a:defRPr/>
            </a:lvl1pPr>
          </a:lstStyle>
          <a:p>
            <a:fld id="{817C7CE0-9E90-4960-99E1-1DFC99BE856C}" type="slidenum">
              <a:rPr lang="en-US" altLang="en-US"/>
              <a:pPr/>
              <a:t>‹#›</a:t>
            </a:fld>
            <a:endParaRPr lang="en-US" altLang="en-US">
              <a:latin typeface="Arial" pitchFamily="34" charset="0"/>
              <a:cs typeface="Arial" pitchFamily="34" charset="0"/>
              <a:sym typeface="Arial" pitchFamily="34" charset="0"/>
            </a:endParaRPr>
          </a:p>
        </p:txBody>
      </p:sp>
      <p:pic>
        <p:nvPicPr>
          <p:cNvPr id="1027" name="Picture 2" descr="image1.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AutoShape 3"/>
          <p:cNvSpPr>
            <a:spLocks/>
          </p:cNvSpPr>
          <p:nvPr/>
        </p:nvSpPr>
        <p:spPr bwMode="auto">
          <a:xfrm>
            <a:off x="0" y="0"/>
            <a:ext cx="9144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3175" cap="flat" cmpd="sng">
            <a:solidFill>
              <a:srgbClr val="958D8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AutoShape 4"/>
          <p:cNvSpPr>
            <a:spLocks/>
          </p:cNvSpPr>
          <p:nvPr/>
        </p:nvSpPr>
        <p:spPr bwMode="auto">
          <a:xfrm>
            <a:off x="-152400" y="2667000"/>
            <a:ext cx="9525000" cy="1600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5DAA"/>
          </a:solidFill>
          <a:ln>
            <a:noFill/>
          </a:ln>
          <a:effectLst>
            <a:outerShdw blurRad="88900" dist="61087" dir="5400000" algn="ctr" rotWithShape="0">
              <a:srgbClr val="000000">
                <a:alpha val="45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a:defRPr/>
            </a:pPr>
            <a:endParaRPr lang="en-US" dirty="0">
              <a:solidFill>
                <a:srgbClr val="FFFFFF"/>
              </a:solidFill>
              <a:ea typeface="+mn-ea"/>
              <a:cs typeface="Calibri" pitchFamily="34" charset="0"/>
            </a:endParaRPr>
          </a:p>
        </p:txBody>
      </p:sp>
      <p:sp>
        <p:nvSpPr>
          <p:cNvPr id="1030" name="Rectangle 5"/>
          <p:cNvSpPr>
            <a:spLocks noGrp="1"/>
          </p:cNvSpPr>
          <p:nvPr>
            <p:ph type="title"/>
          </p:nvPr>
        </p:nvSpPr>
        <p:spPr bwMode="auto">
          <a:xfrm>
            <a:off x="152400" y="2667000"/>
            <a:ext cx="88392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sldNum" sz="quarter" idx="2"/>
          </p:nvPr>
        </p:nvSpPr>
        <p:spPr bwMode="auto">
          <a:xfrm>
            <a:off x="7086600" y="6477000"/>
            <a:ext cx="16002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r">
              <a:defRPr/>
            </a:lvl1pPr>
          </a:lstStyle>
          <a:p>
            <a:fld id="{A77BA5D8-CECA-4A63-AEDC-DFFF273CF898}" type="slidenum">
              <a:rPr lang="en-US" altLang="en-US"/>
              <a:pPr/>
              <a:t>‹#›</a:t>
            </a:fld>
            <a:endParaRPr lang="en-US" altLang="en-US">
              <a:latin typeface="Arial" pitchFamily="34" charset="0"/>
              <a:cs typeface="Arial" pitchFamily="34" charset="0"/>
              <a:sym typeface="Arial" pitchFamily="34" charset="0"/>
            </a:endParaRPr>
          </a:p>
        </p:txBody>
      </p:sp>
      <p:pic>
        <p:nvPicPr>
          <p:cNvPr id="2051" name="Picture 2" descr="image3.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6264275"/>
            <a:ext cx="10842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AutoShape 3"/>
          <p:cNvSpPr>
            <a:spLocks/>
          </p:cNvSpPr>
          <p:nvPr/>
        </p:nvSpPr>
        <p:spPr bwMode="auto">
          <a:xfrm>
            <a:off x="0" y="0"/>
            <a:ext cx="9144000" cy="6858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3175" cap="flat" cmpd="sng">
            <a:solidFill>
              <a:srgbClr val="958D85"/>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AutoShape 4"/>
          <p:cNvSpPr>
            <a:spLocks/>
          </p:cNvSpPr>
          <p:nvPr/>
        </p:nvSpPr>
        <p:spPr bwMode="auto">
          <a:xfrm>
            <a:off x="-76200" y="457200"/>
            <a:ext cx="92964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05DAA"/>
          </a:solidFill>
          <a:ln>
            <a:noFill/>
          </a:ln>
          <a:effectLst>
            <a:outerShdw blurRad="88900" dist="61087" dir="5400000" algn="ctr" rotWithShape="0">
              <a:srgbClr val="000000">
                <a:alpha val="25000"/>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a:defRPr/>
            </a:pPr>
            <a:endParaRPr lang="en-US" dirty="0">
              <a:solidFill>
                <a:srgbClr val="FFFFFF"/>
              </a:solidFill>
              <a:ea typeface="+mn-ea"/>
              <a:cs typeface="Calibri" pitchFamily="34" charset="0"/>
            </a:endParaRPr>
          </a:p>
        </p:txBody>
      </p:sp>
      <p:sp>
        <p:nvSpPr>
          <p:cNvPr id="2054" name="Rectangle 5"/>
          <p:cNvSpPr>
            <a:spLocks noGrp="1"/>
          </p:cNvSpPr>
          <p:nvPr>
            <p:ph type="title"/>
          </p:nvPr>
        </p:nvSpPr>
        <p:spPr bwMode="auto">
          <a:xfrm>
            <a:off x="381000" y="228600"/>
            <a:ext cx="87630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elvetica" charset="0"/>
              </a:rPr>
              <a:t>Click to edit Master title style</a:t>
            </a:r>
          </a:p>
        </p:txBody>
      </p:sp>
      <p:sp>
        <p:nvSpPr>
          <p:cNvPr id="2055" name="Rectangle 6"/>
          <p:cNvSpPr>
            <a:spLocks noGrp="1"/>
          </p:cNvSpPr>
          <p:nvPr>
            <p:ph type="body" idx="1"/>
          </p:nvPr>
        </p:nvSpPr>
        <p:spPr bwMode="auto">
          <a:xfrm>
            <a:off x="457200" y="1219200"/>
            <a:ext cx="82296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elvetica" charset="0"/>
              </a:rPr>
              <a:t>Click to edit Master text styles</a:t>
            </a:r>
          </a:p>
          <a:p>
            <a:pPr lvl="1"/>
            <a:r>
              <a:rPr lang="en-US" altLang="en-US" smtClean="0">
                <a:sym typeface="Helvetica" charset="0"/>
              </a:rPr>
              <a:t>Second level</a:t>
            </a:r>
          </a:p>
          <a:p>
            <a:pPr lvl="2"/>
            <a:r>
              <a:rPr lang="en-US" altLang="en-US" smtClean="0">
                <a:sym typeface="Helvetica" charset="0"/>
              </a:rPr>
              <a:t>Third level</a:t>
            </a:r>
          </a:p>
          <a:p>
            <a:pPr lvl="3"/>
            <a:r>
              <a:rPr lang="en-US" altLang="en-US" smtClean="0">
                <a:sym typeface="Helvetica" charset="0"/>
              </a:rPr>
              <a:t>Fourth level</a:t>
            </a:r>
          </a:p>
          <a:p>
            <a:pPr lvl="4"/>
            <a:r>
              <a:rPr lang="en-US" altLang="en-US" smtClean="0">
                <a:sym typeface="Helvetica"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687D90"/>
        </a:solidFill>
        <a:effectLst/>
      </p:bgPr>
    </p:bg>
    <p:spTree>
      <p:nvGrpSpPr>
        <p:cNvPr id="1" name=""/>
        <p:cNvGrpSpPr/>
        <p:nvPr/>
      </p:nvGrpSpPr>
      <p:grpSpPr>
        <a:xfrm>
          <a:off x="0" y="0"/>
          <a:ext cx="0" cy="0"/>
          <a:chOff x="0" y="0"/>
          <a:chExt cx="0" cy="0"/>
        </a:xfrm>
      </p:grpSpPr>
      <p:sp>
        <p:nvSpPr>
          <p:cNvPr id="3074" name="AutoShape 1"/>
          <p:cNvSpPr>
            <a:spLocks/>
          </p:cNvSpPr>
          <p:nvPr/>
        </p:nvSpPr>
        <p:spPr bwMode="auto">
          <a:xfrm>
            <a:off x="0" y="0"/>
            <a:ext cx="9144000" cy="68564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687D9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3075" name="Picture 2" descr="image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6164263"/>
            <a:ext cx="13700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descr="image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p:cNvSpPr>
            <a:spLocks noGrp="1"/>
          </p:cNvSpPr>
          <p:nvPr>
            <p:ph type="title"/>
          </p:nvPr>
        </p:nvSpPr>
        <p:spPr bwMode="auto">
          <a:xfrm>
            <a:off x="-76200" y="3311525"/>
            <a:ext cx="9296400" cy="1223963"/>
          </a:xfrm>
          <a:prstGeom prst="rect">
            <a:avLst/>
          </a:prstGeom>
          <a:solidFill>
            <a:srgbClr val="005DAA"/>
          </a:solidFill>
          <a:ln>
            <a:noFill/>
          </a:ln>
          <a:effectLst>
            <a:outerShdw blurRad="63500" dist="50800" dir="2700000" algn="ctr" rotWithShape="0">
              <a:srgbClr val="000000">
                <a:alpha val="39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vert="horz" wrap="square" lIns="0" tIns="0" rIns="0" bIns="0" numCol="1" anchor="ctr" anchorCtr="0" compatLnSpc="1">
            <a:prstTxWarp prst="textNoShape">
              <a:avLst/>
            </a:prstTxWarp>
          </a:bodyPr>
          <a:lstStyle/>
          <a:p>
            <a:pPr lvl="0"/>
            <a:r>
              <a:rPr lang="en-US" smtClean="0">
                <a:sym typeface="Helvetica" charset="0"/>
              </a:rPr>
              <a:t>Click to edit Master title style</a:t>
            </a:r>
          </a:p>
        </p:txBody>
      </p:sp>
      <p:sp>
        <p:nvSpPr>
          <p:cNvPr id="3078" name="Rectangle 5"/>
          <p:cNvSpPr>
            <a:spLocks noGrp="1"/>
          </p:cNvSpPr>
          <p:nvPr>
            <p:ph type="body" idx="1"/>
          </p:nvPr>
        </p:nvSpPr>
        <p:spPr bwMode="auto">
          <a:xfrm>
            <a:off x="533400" y="4535488"/>
            <a:ext cx="6400800" cy="232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elvetica" charset="0"/>
              </a:rPr>
              <a:t>Click to edit Master text styles</a:t>
            </a:r>
          </a:p>
          <a:p>
            <a:pPr lvl="1"/>
            <a:r>
              <a:rPr lang="en-US" altLang="en-US" smtClean="0">
                <a:sym typeface="Helvetica" charset="0"/>
              </a:rPr>
              <a:t>Second level</a:t>
            </a:r>
          </a:p>
          <a:p>
            <a:pPr lvl="2"/>
            <a:r>
              <a:rPr lang="en-US" altLang="en-US" smtClean="0">
                <a:sym typeface="Helvetica" charset="0"/>
              </a:rPr>
              <a:t>Third level</a:t>
            </a:r>
          </a:p>
          <a:p>
            <a:pPr lvl="3"/>
            <a:r>
              <a:rPr lang="en-US" altLang="en-US" smtClean="0">
                <a:sym typeface="Helvetica" charset="0"/>
              </a:rPr>
              <a:t>Fourth level</a:t>
            </a:r>
          </a:p>
          <a:p>
            <a:pPr lvl="4"/>
            <a:r>
              <a:rPr lang="en-US" altLang="en-US" smtClean="0">
                <a:sym typeface="Helvetica"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mailto:emga@rotary.orgS" TargetMode="External"/><Relationship Id="rId4" Type="http://schemas.openxmlformats.org/officeDocument/2006/relationships/image" Target="../media/image12.jpeg"/><Relationship Id="rId5" Type="http://schemas.openxmlformats.org/officeDocument/2006/relationships/image" Target="../media/image13.gi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3429000"/>
            <a:ext cx="9296400" cy="990600"/>
          </a:xfrm>
        </p:spPr>
        <p:txBody>
          <a:bodyPr/>
          <a:lstStyle/>
          <a:p>
            <a:pPr eaLnBrk="1"/>
            <a:r>
              <a:rPr lang="en-US" altLang="en-US" sz="4400" smtClean="0">
                <a:solidFill>
                  <a:srgbClr val="FFFFFF"/>
                </a:solidFill>
                <a:latin typeface="Arial Narrow" pitchFamily="34" charset="0"/>
                <a:ea typeface="Arial Narrow" pitchFamily="34" charset="0"/>
                <a:cs typeface="Arial Narrow" pitchFamily="34" charset="0"/>
                <a:sym typeface="Arial Narrow" pitchFamily="34" charset="0"/>
              </a:rPr>
              <a:t> YOUR ROTARY RESOURCES</a:t>
            </a:r>
            <a:endParaRPr lang="en-US" altLang="en-US" smtClean="0"/>
          </a:p>
        </p:txBody>
      </p:sp>
      <p:sp>
        <p:nvSpPr>
          <p:cNvPr id="4099" name="Rectangle 2"/>
          <p:cNvSpPr>
            <a:spLocks noGrp="1" noChangeArrowheads="1"/>
          </p:cNvSpPr>
          <p:nvPr>
            <p:ph type="body" idx="1"/>
          </p:nvPr>
        </p:nvSpPr>
        <p:spPr>
          <a:xfrm>
            <a:off x="533400" y="4535488"/>
            <a:ext cx="6400800" cy="1255712"/>
          </a:xfrm>
        </p:spPr>
        <p:txBody>
          <a:bodyPr/>
          <a:lstStyle/>
          <a:p>
            <a:pPr marL="0" indent="0" eaLnBrk="1"/>
            <a:r>
              <a:rPr lang="en-US" altLang="en-US" sz="2000" dirty="0" smtClean="0">
                <a:solidFill>
                  <a:srgbClr val="FFFFFF"/>
                </a:solidFill>
                <a:latin typeface="Georgia" pitchFamily="18" charset="0"/>
                <a:ea typeface="Georgia" pitchFamily="18" charset="0"/>
                <a:cs typeface="Georgia" pitchFamily="18" charset="0"/>
                <a:sym typeface="Georgia" pitchFamily="18" charset="0"/>
              </a:rPr>
              <a:t>2014 Coordinators &amp; Advisers Institute</a:t>
            </a:r>
          </a:p>
          <a:p>
            <a:pPr marL="0" indent="0" eaLnBrk="1"/>
            <a:r>
              <a:rPr lang="en-US" altLang="en-US" sz="2000" dirty="0" smtClean="0">
                <a:solidFill>
                  <a:srgbClr val="FFFFFF"/>
                </a:solidFill>
                <a:latin typeface="Georgia" pitchFamily="18" charset="0"/>
                <a:sym typeface="Georgia" pitchFamily="18" charset="0"/>
              </a:rPr>
              <a:t>7 March 2014</a:t>
            </a:r>
            <a:endParaRPr lang="en-US" alt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F3599613-3712-42C5-82CE-1510B39E22F1}" type="slidenum">
              <a:rPr lang="en-US" altLang="en-US" sz="900">
                <a:solidFill>
                  <a:srgbClr val="BCBDC0"/>
                </a:solidFill>
                <a:latin typeface="Arial Narrow" pitchFamily="34" charset="0"/>
                <a:sym typeface="Arial Narrow" pitchFamily="34" charset="0"/>
              </a:rPr>
              <a:pPr algn="r"/>
              <a:t>10</a:t>
            </a:fld>
            <a:endParaRPr lang="en-US" altLang="en-US"/>
          </a:p>
        </p:txBody>
      </p:sp>
      <p:sp>
        <p:nvSpPr>
          <p:cNvPr id="18435"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IDEA PLATFORM</a:t>
            </a:r>
            <a:endParaRPr lang="en-US" altLang="en-US" smtClean="0"/>
          </a:p>
        </p:txBody>
      </p:sp>
      <p:pic>
        <p:nvPicPr>
          <p:cNvPr id="59394" name="Picture 2"/>
          <p:cNvPicPr>
            <a:picLocks noChangeAspect="1"/>
          </p:cNvPicPr>
          <p:nvPr/>
        </p:nvPicPr>
        <p:blipFill>
          <a:blip r:embed="rId3"/>
          <a:srcRect/>
          <a:stretch>
            <a:fillRect/>
          </a:stretch>
        </p:blipFill>
        <p:spPr bwMode="auto">
          <a:xfrm>
            <a:off x="342900" y="1062038"/>
            <a:ext cx="7543800" cy="5743575"/>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ECD310E0-BAF9-49B5-B315-2390F7ED2647}" type="slidenum">
              <a:rPr lang="en-US" altLang="en-US" sz="900">
                <a:solidFill>
                  <a:srgbClr val="BCBDC0"/>
                </a:solidFill>
                <a:latin typeface="Arial Narrow" pitchFamily="34" charset="0"/>
                <a:sym typeface="Arial Narrow" pitchFamily="34" charset="0"/>
              </a:rPr>
              <a:pPr algn="r"/>
              <a:t>11</a:t>
            </a:fld>
            <a:endParaRPr lang="en-US" altLang="en-US"/>
          </a:p>
        </p:txBody>
      </p:sp>
      <p:sp>
        <p:nvSpPr>
          <p:cNvPr id="19459"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DISCUSSION GROUPS</a:t>
            </a:r>
            <a:endParaRPr lang="en-US" altLang="en-US" smtClean="0"/>
          </a:p>
        </p:txBody>
      </p:sp>
      <p:pic>
        <p:nvPicPr>
          <p:cNvPr id="57346" name="Picture 2"/>
          <p:cNvPicPr>
            <a:picLocks noChangeAspect="1"/>
          </p:cNvPicPr>
          <p:nvPr/>
        </p:nvPicPr>
        <p:blipFill>
          <a:blip r:embed="rId3"/>
          <a:srcRect/>
          <a:stretch>
            <a:fillRect/>
          </a:stretch>
        </p:blipFill>
        <p:spPr bwMode="auto">
          <a:xfrm>
            <a:off x="228600" y="1123950"/>
            <a:ext cx="4724400" cy="5541963"/>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57347" name="Picture 3"/>
          <p:cNvPicPr>
            <a:picLocks noChangeAspect="1"/>
          </p:cNvPicPr>
          <p:nvPr/>
        </p:nvPicPr>
        <p:blipFill>
          <a:blip r:embed="rId4"/>
          <a:srcRect/>
          <a:stretch>
            <a:fillRect/>
          </a:stretch>
        </p:blipFill>
        <p:spPr bwMode="auto">
          <a:xfrm>
            <a:off x="4252913" y="2159000"/>
            <a:ext cx="4433887" cy="3471863"/>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7086600" y="6477000"/>
            <a:ext cx="1600200" cy="138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65CA0125-CA5D-49FE-ABDE-5473F5F3B70B}" type="slidenum">
              <a:rPr lang="en-US" altLang="en-US" sz="900">
                <a:solidFill>
                  <a:srgbClr val="BCBDC0"/>
                </a:solidFill>
                <a:latin typeface="Arial Narrow" pitchFamily="34" charset="0"/>
                <a:sym typeface="Arial Narrow" pitchFamily="34" charset="0"/>
              </a:rPr>
              <a:pPr algn="r"/>
              <a:t>12</a:t>
            </a:fld>
            <a:endParaRPr lang="en-US" altLang="en-US"/>
          </a:p>
        </p:txBody>
      </p:sp>
      <p:sp>
        <p:nvSpPr>
          <p:cNvPr id="20483" name="Rectangle 3"/>
          <p:cNvSpPr>
            <a:spLocks noGrp="1" noChangeArrowheads="1"/>
          </p:cNvSpPr>
          <p:nvPr>
            <p:ph type="title"/>
          </p:nvPr>
        </p:nvSpPr>
        <p:spPr/>
        <p:txBody>
          <a:bodyPr/>
          <a:lstStyle/>
          <a:p>
            <a:pPr algn="ctr" eaLnBrk="1"/>
            <a:r>
              <a:rPr lang="en-US" altLang="en-US" sz="3600" smtClean="0">
                <a:solidFill>
                  <a:srgbClr val="FFFFFF"/>
                </a:solidFill>
                <a:latin typeface="Arial Narrow" pitchFamily="34" charset="0"/>
                <a:ea typeface="Arial Narrow" pitchFamily="34" charset="0"/>
                <a:cs typeface="Arial Narrow" pitchFamily="34" charset="0"/>
                <a:sym typeface="Arial Narrow" pitchFamily="34" charset="0"/>
              </a:rPr>
              <a:t>Other resources</a:t>
            </a:r>
            <a:endParaRPr lang="en-US" altLang="en-US" smtClean="0"/>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F51E0272-3E7B-4BF6-8450-13526B74B7BD}" type="slidenum">
              <a:rPr lang="en-US" altLang="en-US" sz="900">
                <a:solidFill>
                  <a:srgbClr val="BCBDC0"/>
                </a:solidFill>
                <a:latin typeface="Arial Narrow" pitchFamily="34" charset="0"/>
                <a:sym typeface="Arial Narrow" pitchFamily="34" charset="0"/>
              </a:rPr>
              <a:pPr algn="r"/>
              <a:t>13</a:t>
            </a:fld>
            <a:endParaRPr lang="en-US" altLang="en-US"/>
          </a:p>
        </p:txBody>
      </p:sp>
      <p:sp>
        <p:nvSpPr>
          <p:cNvPr id="22531"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ea typeface="Arial Narrow" pitchFamily="34" charset="0"/>
                <a:cs typeface="Arial Narrow" pitchFamily="34" charset="0"/>
                <a:sym typeface="Arial Narrow" pitchFamily="34" charset="0"/>
              </a:rPr>
              <a:t>REGIONAL COORDINATOR BLOG</a:t>
            </a:r>
            <a:endParaRPr lang="en-US" altLang="en-US" smtClean="0"/>
          </a:p>
        </p:txBody>
      </p:sp>
      <p:pic>
        <p:nvPicPr>
          <p:cNvPr id="61442" name="Picture 2"/>
          <p:cNvPicPr>
            <a:picLocks noChangeAspect="1"/>
          </p:cNvPicPr>
          <p:nvPr/>
        </p:nvPicPr>
        <p:blipFill>
          <a:blip r:embed="rId3"/>
          <a:srcRect/>
          <a:stretch>
            <a:fillRect/>
          </a:stretch>
        </p:blipFill>
        <p:spPr bwMode="auto">
          <a:xfrm>
            <a:off x="1485900" y="1219200"/>
            <a:ext cx="6400800" cy="4910138"/>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655638" y="654050"/>
            <a:ext cx="76993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ltLang="en-US"/>
          </a:p>
        </p:txBody>
      </p:sp>
      <p:sp>
        <p:nvSpPr>
          <p:cNvPr id="23555" name="Rectangle 5"/>
          <p:cNvSpPr>
            <a:spLocks noChangeArrowheads="1"/>
          </p:cNvSpPr>
          <p:nvPr/>
        </p:nvSpPr>
        <p:spPr bwMode="auto">
          <a:xfrm>
            <a:off x="152400" y="528638"/>
            <a:ext cx="7494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r>
              <a:rPr lang="en-US" altLang="en-US" sz="1800">
                <a:solidFill>
                  <a:schemeClr val="bg1"/>
                </a:solidFill>
                <a:latin typeface="Arial Narrow" pitchFamily="34" charset="0"/>
              </a:rPr>
              <a:t>FACEBOOK GROUP</a:t>
            </a:r>
          </a:p>
        </p:txBody>
      </p:sp>
      <p:pic>
        <p:nvPicPr>
          <p:cNvPr id="23556" name="Picture 1"/>
          <p:cNvPicPr>
            <a:picLocks noChangeAspect="1" noChangeArrowheads="1"/>
          </p:cNvPicPr>
          <p:nvPr/>
        </p:nvPicPr>
        <p:blipFill>
          <a:blip r:embed="rId3">
            <a:extLst>
              <a:ext uri="{28A0092B-C50C-407E-A947-70E740481C1C}">
                <a14:useLocalDpi xmlns:a14="http://schemas.microsoft.com/office/drawing/2010/main" val="0"/>
              </a:ext>
            </a:extLst>
          </a:blip>
          <a:srcRect l="1283" t="11945" r="60081" b="6371"/>
          <a:stretch>
            <a:fillRect/>
          </a:stretch>
        </p:blipFill>
        <p:spPr bwMode="auto">
          <a:xfrm>
            <a:off x="1676400" y="1219200"/>
            <a:ext cx="70866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A660477B-B36D-4408-98EF-3710CD60A54A}" type="slidenum">
              <a:rPr lang="en-US" altLang="en-US" sz="900">
                <a:solidFill>
                  <a:srgbClr val="BCBDC0"/>
                </a:solidFill>
                <a:latin typeface="Arial Narrow" pitchFamily="34" charset="0"/>
                <a:sym typeface="Arial Narrow" pitchFamily="34" charset="0"/>
              </a:rPr>
              <a:pPr algn="r"/>
              <a:t>15</a:t>
            </a:fld>
            <a:endParaRPr lang="en-US" altLang="en-US"/>
          </a:p>
        </p:txBody>
      </p:sp>
      <p:sp>
        <p:nvSpPr>
          <p:cNvPr id="24579" name="Rectangle 2"/>
          <p:cNvSpPr>
            <a:spLocks noGrp="1" noChangeArrowheads="1"/>
          </p:cNvSpPr>
          <p:nvPr>
            <p:ph type="title"/>
          </p:nvPr>
        </p:nvSpPr>
        <p:spPr>
          <a:xfrm>
            <a:off x="352425" y="457200"/>
            <a:ext cx="8763000" cy="533400"/>
          </a:xfrm>
        </p:spPr>
        <p:txBody>
          <a:bodyPr/>
          <a:lstStyle/>
          <a:p>
            <a:pPr eaLnBrk="1"/>
            <a:r>
              <a:rPr lang="en-US" altLang="en-US" sz="1800" smtClean="0">
                <a:solidFill>
                  <a:srgbClr val="FFFFFF"/>
                </a:solidFill>
                <a:latin typeface="Arial Narrow" pitchFamily="34" charset="0"/>
                <a:ea typeface="Arial Narrow" pitchFamily="34" charset="0"/>
                <a:cs typeface="Arial Narrow" pitchFamily="34" charset="0"/>
                <a:sym typeface="Arial Narrow" pitchFamily="34" charset="0"/>
              </a:rPr>
              <a:t>TRAINING RESOURCES</a:t>
            </a:r>
            <a:endParaRPr lang="en-US" altLang="en-US" smtClean="0"/>
          </a:p>
        </p:txBody>
      </p:sp>
      <p:pic>
        <p:nvPicPr>
          <p:cNvPr id="11269" name="Picture 5"/>
          <p:cNvPicPr>
            <a:picLocks noChangeAspect="1"/>
          </p:cNvPicPr>
          <p:nvPr/>
        </p:nvPicPr>
        <p:blipFill>
          <a:blip r:embed="rId3"/>
          <a:srcRect/>
          <a:stretch>
            <a:fillRect/>
          </a:stretch>
        </p:blipFill>
        <p:spPr bwMode="auto">
          <a:xfrm>
            <a:off x="2217738" y="1038225"/>
            <a:ext cx="5357812" cy="52832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11270" name="Picture 6"/>
          <p:cNvPicPr>
            <a:picLocks noChangeAspect="1"/>
          </p:cNvPicPr>
          <p:nvPr/>
        </p:nvPicPr>
        <p:blipFill>
          <a:blip r:embed="rId4"/>
          <a:srcRect/>
          <a:stretch>
            <a:fillRect/>
          </a:stretch>
        </p:blipFill>
        <p:spPr bwMode="auto">
          <a:xfrm>
            <a:off x="2209800" y="1038225"/>
            <a:ext cx="4648200" cy="5602288"/>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11271" name="Picture 7"/>
          <p:cNvPicPr>
            <a:picLocks noChangeAspect="1"/>
          </p:cNvPicPr>
          <p:nvPr/>
        </p:nvPicPr>
        <p:blipFill>
          <a:blip r:embed="rId5"/>
          <a:srcRect/>
          <a:stretch>
            <a:fillRect/>
          </a:stretch>
        </p:blipFill>
        <p:spPr bwMode="auto">
          <a:xfrm>
            <a:off x="1449388" y="1038225"/>
            <a:ext cx="6877050" cy="51054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24583" name="Picture 7"/>
          <p:cNvPicPr>
            <a:picLocks noChangeAspect="1"/>
          </p:cNvPicPr>
          <p:nvPr/>
        </p:nvPicPr>
        <p:blipFill>
          <a:blip r:embed="rId6"/>
          <a:srcRect/>
          <a:stretch>
            <a:fillRect/>
          </a:stretch>
        </p:blipFill>
        <p:spPr bwMode="auto">
          <a:xfrm>
            <a:off x="1106488" y="1314450"/>
            <a:ext cx="6732587" cy="482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269"/>
                                        </p:tgtEl>
                                      </p:cBhvr>
                                    </p:animEffect>
                                    <p:set>
                                      <p:cBhvr>
                                        <p:cTn id="7" dur="1" fill="hold">
                                          <p:stCondLst>
                                            <p:cond delay="499"/>
                                          </p:stCondLst>
                                        </p:cTn>
                                        <p:tgtEl>
                                          <p:spTgt spid="1126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500"/>
                                        <p:tgtEl>
                                          <p:spTgt spid="112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1270"/>
                                        </p:tgtEl>
                                      </p:cBhvr>
                                    </p:animEffect>
                                    <p:set>
                                      <p:cBhvr>
                                        <p:cTn id="15" dur="1" fill="hold">
                                          <p:stCondLst>
                                            <p:cond delay="499"/>
                                          </p:stCondLst>
                                        </p:cTn>
                                        <p:tgtEl>
                                          <p:spTgt spid="1127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fade">
                                      <p:cBhvr>
                                        <p:cTn id="18" dur="500"/>
                                        <p:tgtEl>
                                          <p:spTgt spid="112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11271"/>
                                        </p:tgtEl>
                                      </p:cBhvr>
                                    </p:animEffect>
                                    <p:set>
                                      <p:cBhvr>
                                        <p:cTn id="23" dur="1" fill="hold">
                                          <p:stCondLst>
                                            <p:cond delay="499"/>
                                          </p:stCondLst>
                                        </p:cTn>
                                        <p:tgtEl>
                                          <p:spTgt spid="1127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583"/>
                                        </p:tgtEl>
                                        <p:attrNameLst>
                                          <p:attrName>style.visibility</p:attrName>
                                        </p:attrNameLst>
                                      </p:cBhvr>
                                      <p:to>
                                        <p:strVal val="visible"/>
                                      </p:to>
                                    </p:set>
                                    <p:animEffect transition="in" filter="fade">
                                      <p:cBhvr>
                                        <p:cTn id="26"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1B15075C-DA66-4356-87E9-A2CBC96BA727}" type="slidenum">
              <a:rPr lang="en-US" altLang="en-US" sz="900">
                <a:solidFill>
                  <a:srgbClr val="BCBDC0"/>
                </a:solidFill>
                <a:latin typeface="Arial Narrow" pitchFamily="34" charset="0"/>
                <a:sym typeface="Arial Narrow" pitchFamily="34" charset="0"/>
              </a:rPr>
              <a:pPr algn="r"/>
              <a:t>16</a:t>
            </a:fld>
            <a:endParaRPr lang="en-US" altLang="en-US"/>
          </a:p>
        </p:txBody>
      </p:sp>
      <p:sp>
        <p:nvSpPr>
          <p:cNvPr id="25603"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COORDINATOR ACTIVITIES</a:t>
            </a:r>
            <a:endParaRPr lang="en-US" altLang="en-US" sz="1800" smtClean="0"/>
          </a:p>
        </p:txBody>
      </p:sp>
      <p:pic>
        <p:nvPicPr>
          <p:cNvPr id="13318" name="Picture 6" descr="http://fightthebees.com/wp-content/uploads/2012/03/clipart-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1219200"/>
            <a:ext cx="13192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8" descr="data:image/jpeg;base64,/9j/4AAQSkZJRgABAQAAAQABAAD/2wCEAAkGBxEHBhUUBxQVFhQUGR4aFxUWGBccFRYaHxUcGhcYHhoYHCgsGSIlGxUfIj0iJSkrOi4vIB8zRDctOiguOisBCgoKDA0NDg0NDisZFBkrNysrKysrKysrKysrKzcrKysrKysrKysrKysrKysrKysrKysrKysrKysrKysrKysrK//AABEIAOEA4AMBIgACEQEDEQH/xAAbAAEAAwEBAQEAAAAAAAAAAAAABgcIBQQDAv/EAEEQAAEDAgQEAwMJBAoDAAAAAAEAAgMEEQUGITEHEkFREyJhMnGBCBQVI0JSYoKRFjNywTVDU3OSoaKxwtEk4fD/xAAWAQEBAQAAAAAAAAAAAAAAAAAAAQL/xAAWEQEBAQAAAAAAAAAAAAAAAAAAEQH/2gAMAwEAAhEDEQA/AJ3xI4hQZJowABLUyC8cN7Wbe3iPI9luht1cdBsSM74/nnEsflccQqZeV1/qmOLIgD9nkabEWNtbn1K+OdsedmXNM9RIbh7yI97CNukYAO3lAPTUk9Vw0BERVRERAREQEREBERAREQEREBERAREQEREBERAREQd7A85YjgL2/RlVK1rdoy4uitpp4brt6W2WhOGPEeLOVN4dUGx1bBdzAfLIOr2X6X3brb1WXV0suYzJl/HYamj9qF4db7w2cwnoHNJb8VEc1ERVRERAREQEREBERAREQEREBERAREQEREBERARTLInDiszld9NyxQA2M0l7E9Qxo1eR8B6qZYlwCnhpScNrGSPGzHxGMH8we+36KCm0XqxTDZsIr3w4kx0crDZzHbj/ALBGtxoQvKqCIiAiIgIiICIiAiIgIiICIiAiIgIiICIiAiIgKYcNsiS51xWxJZTx6yyga/3bLi3OfXYa66A+LI2TajOeLeFQ+WNtjLMRdkbf+Tj0b19ACRqzA8HgwHDGQYWwMjYNANyeriepO9yoj74dQx4ZQMhoWhkcbQ1jR0AFhvv7zuvQi+NZVR0NI6SscGRsBc5zjYNAFySoijvlJUEUVbSTMFpZGvY78TWFpabehkIv7lTCmHE7OhzrjwkiaWQRAshafate5e7sXaadAANdzD1VERFVEREBERARejDqGXE65kOHsL5JDZrG7k/y73Ow1V30XASF+Dt+fVMjakjzlga6FpINgGkAkA215hex2voFEIrdxPgLWQ/0ZUwSb38QPjPpa3OO/UfFRXEeFmMUDvNSueO8TmPB1PQG/TqOyCGIvVXYbPhzrYhFLEe0jHN9ftALyoCIiAiIgIiICIiAuxlPLk+asaZT4a0kuPnfbyxsv5nu9B/mbDcrz4Dg02YMWjp8MbzSSGwvoAALlxPQAC61VkLJ8OTcEENNZ0jtZZbAOkd/Jo2A6e8lRHqyllmnyng7YMLboNXvPtyO6uce/p0Gi7SIoj8TStghLp3BrWglznEBrQBckk7ADqs18XOIpzVW+BhLnCjjPu8d4PtkfdHRp951sB1OMnEr6XldRYA8GnGksrT++I+yD9wHqPa929SKqIiKqIiICIiAv3DE6eUNhBc5xAa1oJc4k2AAG5J6L8Lv5IzOcpY82oZDHMQCLSXu2+5Y4ew62l7HQnugvvhPw6ZlWibPiTeaskbrexEAI1jbbr3d8BpvYiguVeK2G5hs18nzeUmwjns0E9OV9+U9rEg+inQNxossiIiD8yRiVhEoBB0IIuD8Co9ieQsKxRp+eUUF3G5cxgjeSTckuj5Te43v37lSNEFY4jwOwuqfekdPD6NeHN6/2jSeo69FFcS4BTMBOF1cb+wlY5nTu0u6+ivhFVZexPhBjFAfJA2Ud4pGnrbZxaevZRHEcEq8LbfEqeeId5I3tGu2rgOy2em41SlYhRbDxPKOHYqScQpIHk7u8Nof0HtAA7AdVFsS4L4RW38BksJPWKQ977SBwHZKVmVejDqGXE65kOHsL5JDZrG7k/y73Ow1VzYjwBNicMrR6Nli9Or2u7/h/wDcx4XcOGZMgdJXObJVyCzntvyMZf2GXAJvYEkgdB01D28NMiRZMwocwDqqQDxpd/Xw2G2jQf1Op6WmSIogqQ40cSQ5smH4E478tRKCRax80Lbe6zj7x3XU4zcSPoiA0eX5LVDtJpG7wtt7LTfR57/ZF9iQRnxVRERVRERAREQEREBERAUnyrn/ABHK1hhsxMQP7mTzxH0sdW/lIUYRBorK3G6ixJwZjrHUzzpz+3D6eYat+IsO6s6irI6+mElC9sjHatexwc0+4hYnXUwLMVXl6o58FnkiPUNPlP8AEw3DviCpEjZSKkMq8dtWszTD6GeH37ujPpqS0+4K3MCzDSZhpufBZ2Si1yGnzN/iYdW+4gKI6aIiAiIgIiICIiAq34ucRv2TpvAwmxq5Be+hEDfvkdXHoDp1OmjrIWPM70ktBm+qjr3OfI2V13uN3OBN2uJ9WkFVXGe8yPJkJJJuSTcknck9V+URVRERAREQEREBERAREQEREBERAX2o6yWhqA+he+N42exxa4e4tN18UQWrlfjfW4cAzHmNqWDTnFmTAX3uBZ9h0IF+6uLK2fsOzSAMNmAk/sZPJL7gD7X5SVkhFEbeRZcyrxYxLL9myyfOIvuTkucB+GS/MNNNbgdlfOQM7xZ2oHyUsMsXhkNfzgFnMRchjxo+3uBFxoLhBKkRFEEREBZ4+UPgvzPM8VTGNKmOzj+OOzb/AOAsHw/TQ6rzjrgpxXIjnxDzUzxKLDUt1a8eg5Xc35VVZkREVUREQEREBERAREQEREBERAREQEREBEUgyRlOfOGNthogQ0ayy2u2Jnc6i5PQX1PxsHu4d5Fnzpilo7sp2EeLNbQD7je7iP03PrqbCsNhwjD2Q4awRxRizWt2A/mSdSTqTcrzZbwCny1hLafCWcrG7n7T3dXuP2nG2/uGgAXTUQReHG8WhwLC3z4m4MjjFyep7NA6knQDqVBuGHEv9scVqIaxojeDzwNHWKwaWk9XA+b15j0CiLHREQF5sToWYnh0kNWLslY5jh+FzS07baFelEGKcQo3YdXyQ1FueJ7mOte3M1xad/ULzqxeO+DHDM9OkaPJUsbID05gOR4/VoP5lXS00IiICIiAiIgIiICIiAiIgIvRRUE1e4ihikkI1IjY5xA7nlBsujHlLEpW3ioatw7inlI/yag4yKS0fD/FqxpMVDUC332Fh+Aktf4L20/CzGah9m0bh6ufE0fq5/8Asg4eVsuz5oxllPhYBe7Uk+yxo9p7j2F/joOq1XkzK8GUcDbT0GttXyEAOked3G36Aa2AA1XkyBkqDJeEeHTWdK+xmmt5nu7Ds0dB/MlShRBefEa6LDKF8te8MjjHM57tgB/v7huvrNK2nhc6dwa1oJc5xAa0AXJJOwA6rNPFniK/NdcYMMcRRxnS1wZ3D7br9L7N+J12I53E3PkmdMW+q5mUsf7qInc9ZHAfaI6a2GncmM4Hi0uB4vFUYeQJInBzb7Hu023BBIPoSvCirTZmXMaizDgkVTQHyStvbq07OYfVrgQfcuks+8A84fR2KGhr3WjnN4STo2Xq3XbnH+oAfaWgllkREQVR8ofBfnmV4qmMeamks4/gks0/6wz9Ss8LZeZ8KbjmXZ6eQfvY3NHo63kPwcAfgsbSMMbyJBYg2I7EbhXFx+URFVEREBERAREQEREBdDAcFnzBirIMLZzSPNh2aOrnHo0bkrnqb8N+IP7EOePm0colI5n3LZgPuh2o5etrb317BoLImTKfJeE+HReaR1jLMRZ0jv8Ai0X0b09SSTJVDMtcUMLzAQ2KbwZDp4c9mOuTYAOvyuJ7A9lM1lkREQERV9x0rpaLID/mb3M8SRjHFuhcx1+Zt+xtr3FxsSgrfjHxI+n5DR4If/GY76yQE/XuHQW3YDr6kA9AqqRFpoREQfuCZ1PM18BLXNIc1w3BBuCPcQtacOc0tzdleOb+tb5JhtaRoHMQOzrhw9DboskKdcIM3/srmcCrdamqLMlvs0/Yk9LE2PoSojUiIiiCylxbwb6Ez9UNb7ErvGZc7iTzO/R/MPgtWqlvlH4Nz0tNVxDVpMLyBrY+eO56AEP/AMX61cUUiIqoiIgIiICIiAiIgIiICk2Ws/Yllqww2od4Y/qpPPHbtyu9nb7JCjKINA5N42xYpVxw4/CYpJHBgljN4uY2ALg43YCfV1lbqxCtScH82DM+VGiodeop7Ry33It9XJ+Zo37hyiJ0oDxzYH8N5y4Alr4iPQ+K0XHwJHxU+UM4xxCXhvV+IL2awj3iVliojKiIi00IiICIiDTXBPN37R5Z8GsdeopbMcSbl7P6t+u+g5T6i/VWIsgZGzK/KeZI6iG5aDyytG74iRzt166XHqAtdUlSytpGSUrg5kjQ5rhs5rhdpHvBUR9VGuJODfT2SKmFgu7kL2fxs87R8S23xUlRRGIUXfz5g37P5wqYGCzWSEsH4HeZn+lwHwXAWmhERAREQEREBERAREQEREBS3hfms5SzUySU/UyfVzDW3ISPPbu06+646qJIg28DcaKC8ZsYpsOyNNHiDvPUN5IowfM5wIIdb7rSASfcOovFuHHE+Ch4fP8Ap15MtHZjW388zXX8ENvuRylp7BoJ3VOZszFNmnHX1OIHzO0a0ElsbB7LG32A39SSeqiOOiIqoiIgIiICvj5PubvHpHYfWuHNHd8F9y0m8jPyk83uLuyodezCMTlwbFI56B3LJE4OadbXHQ23BGhHUEhBtJFy8sY5FmTAoqmi9mVty29yx2zmE92m4XE4kZ5hyZhBN2uqZAfBi3ududwBFmA/rsPTLKqPlF00UeaYJIXjxHw2kjG7Q155Hn+IOI/IqnXpxLEJcVr3zYi8ySyG73u3J/kANABoBYLzLTQiIgIiICIiAiIgIiICIiAiIgIiICIiAiIgIiICIiCwuF3Ec5LpaiOraZI3t54mD+20aBf7LXN3OtuUWBUPzFjk+Y8XfUYq7mkf20a0D2WNHRoH/epJXNRAREQEREBERB0cxYS7Asdmp573hkc25+0AfK74tsfiuctHcX+GxzOPnWCAfOmNAcwkATNG2p2eO53GnQLPFdRyYfVujrmOjkYbOY8EOHXUH0N1EfBERVRERAREQEREBERAREQEREBERAREQEREBERAREQF6MOo34jiMcNNbnle1jb7cznBrb/Er508D6mcMpmue9xs1rQS5x7ADdX/AMHuGT8An+eZgAE9iIodD4QI1e4/fIuLDYE7k+WC21TXyj/6Mp/7z/g9ERFDIiKqIiICIiAiIgIiICIiAiIgIiICIiAiIgIiICIiC7fk3/vKn/77qvFEUR//2Q=="/>
          <p:cNvSpPr>
            <a:spLocks noChangeAspect="1" noChangeArrowheads="1"/>
          </p:cNvSpPr>
          <p:nvPr/>
        </p:nvSpPr>
        <p:spPr bwMode="auto">
          <a:xfrm>
            <a:off x="1143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6" name="AutoShape 10" descr="data:image/jpeg;base64,/9j/4AAQSkZJRgABAQAAAQABAAD/2wCEAAkGBxEHBhUUBxQVFhQUGR4aFxUWGBccFRYaHxUcGhcYHhoYHCgsGSIlGxUfIj0iJSkrOi4vIB8zRDctOiguOisBCgoKDA0NDg0NDisZFBkrNysrKysrKysrKysrKzcrKysrKysrKysrKysrKysrKysrKysrKysrKysrKysrKysrK//AABEIAOEA4AMBIgACEQEDEQH/xAAbAAEAAwEBAQEAAAAAAAAAAAAABgcIBQQDAv/EAEEQAAEDAgQEAwMJBAoDAAAAAAEAAgMEEQUGITEHEkFREyJhMnGBCBQVI0JSYoKRFjNywTVDU3OSoaKxwtEk4fD/xAAWAQEBAQAAAAAAAAAAAAAAAAAAAQL/xAAWEQEBAQAAAAAAAAAAAAAAAAAAEQH/2gAMAwEAAhEDEQA/AJ3xI4hQZJowABLUyC8cN7Wbe3iPI9luht1cdBsSM74/nnEsflccQqZeV1/qmOLIgD9nkabEWNtbn1K+OdsedmXNM9RIbh7yI97CNukYAO3lAPTUk9Vw0BERVRERAREQEREBERAREQEREBERAREQEREBERAREQd7A85YjgL2/RlVK1rdoy4uitpp4brt6W2WhOGPEeLOVN4dUGx1bBdzAfLIOr2X6X3brb1WXV0suYzJl/HYamj9qF4db7w2cwnoHNJb8VEc1ERVRERAREQEREBERAREQEREBERAREQEREBERARTLInDiszld9NyxQA2M0l7E9Qxo1eR8B6qZYlwCnhpScNrGSPGzHxGMH8we+36KCm0XqxTDZsIr3w4kx0crDZzHbj/ALBGtxoQvKqCIiAiIgIiICIiAiIgIiICIiAiIgIiICIiAiIgKYcNsiS51xWxJZTx6yyga/3bLi3OfXYa66A+LI2TajOeLeFQ+WNtjLMRdkbf+Tj0b19ACRqzA8HgwHDGQYWwMjYNANyeriepO9yoj74dQx4ZQMhoWhkcbQ1jR0AFhvv7zuvQi+NZVR0NI6SscGRsBc5zjYNAFySoijvlJUEUVbSTMFpZGvY78TWFpabehkIv7lTCmHE7OhzrjwkiaWQRAshafate5e7sXaadAANdzD1VERFVEREBERARejDqGXE65kOHsL5JDZrG7k/y73Ow1V30XASF+Dt+fVMjakjzlga6FpINgGkAkA215hex2voFEIrdxPgLWQ/0ZUwSb38QPjPpa3OO/UfFRXEeFmMUDvNSueO8TmPB1PQG/TqOyCGIvVXYbPhzrYhFLEe0jHN9ftALyoCIiAiIgIiICIiAuxlPLk+asaZT4a0kuPnfbyxsv5nu9B/mbDcrz4Dg02YMWjp8MbzSSGwvoAALlxPQAC61VkLJ8OTcEENNZ0jtZZbAOkd/Jo2A6e8lRHqyllmnyng7YMLboNXvPtyO6uce/p0Gi7SIoj8TStghLp3BrWglznEBrQBckk7ADqs18XOIpzVW+BhLnCjjPu8d4PtkfdHRp951sB1OMnEr6XldRYA8GnGksrT++I+yD9wHqPa929SKqIiKqIiICIiAv3DE6eUNhBc5xAa1oJc4k2AAG5J6L8Lv5IzOcpY82oZDHMQCLSXu2+5Y4ew62l7HQnugvvhPw6ZlWibPiTeaskbrexEAI1jbbr3d8BpvYiguVeK2G5hs18nzeUmwjns0E9OV9+U9rEg+inQNxossiIiD8yRiVhEoBB0IIuD8Co9ieQsKxRp+eUUF3G5cxgjeSTckuj5Te43v37lSNEFY4jwOwuqfekdPD6NeHN6/2jSeo69FFcS4BTMBOF1cb+wlY5nTu0u6+ivhFVZexPhBjFAfJA2Ud4pGnrbZxaevZRHEcEq8LbfEqeeId5I3tGu2rgOy2em41SlYhRbDxPKOHYqScQpIHk7u8Nof0HtAA7AdVFsS4L4RW38BksJPWKQ977SBwHZKVmVejDqGXE65kOHsL5JDZrG7k/y73Ow1VzYjwBNicMrR6Nli9Or2u7/h/wDcx4XcOGZMgdJXObJVyCzntvyMZf2GXAJvYEkgdB01D28NMiRZMwocwDqqQDxpd/Xw2G2jQf1Op6WmSIogqQ40cSQ5smH4E478tRKCRax80Lbe6zj7x3XU4zcSPoiA0eX5LVDtJpG7wtt7LTfR57/ZF9iQRnxVRERVRERAREQEREBERAUnyrn/ABHK1hhsxMQP7mTzxH0sdW/lIUYRBorK3G6ixJwZjrHUzzpz+3D6eYat+IsO6s6irI6+mElC9sjHatexwc0+4hYnXUwLMVXl6o58FnkiPUNPlP8AEw3DviCpEjZSKkMq8dtWszTD6GeH37ujPpqS0+4K3MCzDSZhpufBZ2Si1yGnzN/iYdW+4gKI6aIiAiIgIiICIiAq34ucRv2TpvAwmxq5Be+hEDfvkdXHoDp1OmjrIWPM70ktBm+qjr3OfI2V13uN3OBN2uJ9WkFVXGe8yPJkJJJuSTcknck9V+URVRERAREQEREBERAREQEREBERAX2o6yWhqA+he+N42exxa4e4tN18UQWrlfjfW4cAzHmNqWDTnFmTAX3uBZ9h0IF+6uLK2fsOzSAMNmAk/sZPJL7gD7X5SVkhFEbeRZcyrxYxLL9myyfOIvuTkucB+GS/MNNNbgdlfOQM7xZ2oHyUsMsXhkNfzgFnMRchjxo+3uBFxoLhBKkRFEEREBZ4+UPgvzPM8VTGNKmOzj+OOzb/AOAsHw/TQ6rzjrgpxXIjnxDzUzxKLDUt1a8eg5Xc35VVZkREVUREQEREBERAREQEREBERAREQEREBEUgyRlOfOGNthogQ0ayy2u2Jnc6i5PQX1PxsHu4d5Fnzpilo7sp2EeLNbQD7je7iP03PrqbCsNhwjD2Q4awRxRizWt2A/mSdSTqTcrzZbwCny1hLafCWcrG7n7T3dXuP2nG2/uGgAXTUQReHG8WhwLC3z4m4MjjFyep7NA6knQDqVBuGHEv9scVqIaxojeDzwNHWKwaWk9XA+b15j0CiLHREQF5sToWYnh0kNWLslY5jh+FzS07baFelEGKcQo3YdXyQ1FueJ7mOte3M1xad/ULzqxeO+DHDM9OkaPJUsbID05gOR4/VoP5lXS00IiICIiAiIgIiICIiAiIgIvRRUE1e4ihikkI1IjY5xA7nlBsujHlLEpW3ioatw7inlI/yag4yKS0fD/FqxpMVDUC332Fh+Aktf4L20/CzGah9m0bh6ufE0fq5/8Asg4eVsuz5oxllPhYBe7Uk+yxo9p7j2F/joOq1XkzK8GUcDbT0GttXyEAOked3G36Aa2AA1XkyBkqDJeEeHTWdK+xmmt5nu7Ds0dB/MlShRBefEa6LDKF8te8MjjHM57tgB/v7huvrNK2nhc6dwa1oJc5xAa0AXJJOwA6rNPFniK/NdcYMMcRRxnS1wZ3D7br9L7N+J12I53E3PkmdMW+q5mUsf7qInc9ZHAfaI6a2GncmM4Hi0uB4vFUYeQJInBzb7Hu023BBIPoSvCirTZmXMaizDgkVTQHyStvbq07OYfVrgQfcuks+8A84fR2KGhr3WjnN4STo2Xq3XbnH+oAfaWgllkREQVR8ofBfnmV4qmMeamks4/gks0/6wz9Ss8LZeZ8KbjmXZ6eQfvY3NHo63kPwcAfgsbSMMbyJBYg2I7EbhXFx+URFVEREBERAREQEREBdDAcFnzBirIMLZzSPNh2aOrnHo0bkrnqb8N+IP7EOePm0colI5n3LZgPuh2o5etrb317BoLImTKfJeE+HReaR1jLMRZ0jv8Ai0X0b09SSTJVDMtcUMLzAQ2KbwZDp4c9mOuTYAOvyuJ7A9lM1lkREQERV9x0rpaLID/mb3M8SRjHFuhcx1+Zt+xtr3FxsSgrfjHxI+n5DR4If/GY76yQE/XuHQW3YDr6kA9AqqRFpoREQfuCZ1PM18BLXNIc1w3BBuCPcQtacOc0tzdleOb+tb5JhtaRoHMQOzrhw9DboskKdcIM3/srmcCrdamqLMlvs0/Yk9LE2PoSojUiIiiCylxbwb6Ez9UNb7ErvGZc7iTzO/R/MPgtWqlvlH4Nz0tNVxDVpMLyBrY+eO56AEP/AMX61cUUiIqoiIgIiICIiAiIgIiICk2Ws/Yllqww2od4Y/qpPPHbtyu9nb7JCjKINA5N42xYpVxw4/CYpJHBgljN4uY2ALg43YCfV1lbqxCtScH82DM+VGiodeop7Ry33It9XJ+Zo37hyiJ0oDxzYH8N5y4Alr4iPQ+K0XHwJHxU+UM4xxCXhvV+IL2awj3iVliojKiIi00IiICIiDTXBPN37R5Z8GsdeopbMcSbl7P6t+u+g5T6i/VWIsgZGzK/KeZI6iG5aDyytG74iRzt166XHqAtdUlSytpGSUrg5kjQ5rhs5rhdpHvBUR9VGuJODfT2SKmFgu7kL2fxs87R8S23xUlRRGIUXfz5g37P5wqYGCzWSEsH4HeZn+lwHwXAWmhERAREQEREBERAREQEREBS3hfms5SzUySU/UyfVzDW3ISPPbu06+646qJIg28DcaKC8ZsYpsOyNNHiDvPUN5IowfM5wIIdb7rSASfcOovFuHHE+Ch4fP8Ap15MtHZjW388zXX8ENvuRylp7BoJ3VOZszFNmnHX1OIHzO0a0ElsbB7LG32A39SSeqiOOiIqoiIgIiICvj5PubvHpHYfWuHNHd8F9y0m8jPyk83uLuyodezCMTlwbFI56B3LJE4OadbXHQ23BGhHUEhBtJFy8sY5FmTAoqmi9mVty29yx2zmE92m4XE4kZ5hyZhBN2uqZAfBi3ududwBFmA/rsPTLKqPlF00UeaYJIXjxHw2kjG7Q155Hn+IOI/IqnXpxLEJcVr3zYi8ySyG73u3J/kANABoBYLzLTQiIgIiICIiAiIgIiICIiAiIgIiICIiAiIgIiICIiCwuF3Ec5LpaiOraZI3t54mD+20aBf7LXN3OtuUWBUPzFjk+Y8XfUYq7mkf20a0D2WNHRoH/epJXNRAREQEREBERB0cxYS7Asdmp573hkc25+0AfK74tsfiuctHcX+GxzOPnWCAfOmNAcwkATNG2p2eO53GnQLPFdRyYfVujrmOjkYbOY8EOHXUH0N1EfBERVRERAREQEREBERAREQEREBERAREQEREBERAREQF6MOo34jiMcNNbnle1jb7cznBrb/Er508D6mcMpmue9xs1rQS5x7ADdX/AMHuGT8An+eZgAE9iIodD4QI1e4/fIuLDYE7k+WC21TXyj/6Mp/7z/g9ERFDIiKqIiICIiAiIgIiICIiAiIgIiICIiAiIgIiICIiC7fk3/vKn/77qvFEUR//2Q=="/>
          <p:cNvSpPr>
            <a:spLocks noChangeAspect="1" noChangeArrowheads="1"/>
          </p:cNvSpPr>
          <p:nvPr/>
        </p:nvSpPr>
        <p:spPr bwMode="auto">
          <a:xfrm>
            <a:off x="2667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Rectangle 3"/>
          <p:cNvSpPr>
            <a:spLocks noGrp="1" noChangeArrowheads="1"/>
          </p:cNvSpPr>
          <p:nvPr>
            <p:ph type="body" idx="1"/>
          </p:nvPr>
        </p:nvSpPr>
        <p:spPr>
          <a:xfrm>
            <a:off x="457200" y="1219200"/>
            <a:ext cx="8229600" cy="4525963"/>
          </a:xfrm>
        </p:spPr>
        <p:txBody>
          <a:bodyPr/>
          <a:lstStyle/>
          <a:p>
            <a:pPr marL="0" indent="0" eaLnBrk="1">
              <a:spcBef>
                <a:spcPts val="300"/>
              </a:spcBef>
            </a:pPr>
            <a:endParaRPr lang="en-US" altLang="en-US" sz="1600" smtClean="0">
              <a:solidFill>
                <a:srgbClr val="919295"/>
              </a:solidFill>
              <a:latin typeface="Georgia" pitchFamily="18" charset="0"/>
              <a:ea typeface="Georgia" pitchFamily="18" charset="0"/>
              <a:cs typeface="Georgia" pitchFamily="18" charset="0"/>
              <a:sym typeface="Georgia" pitchFamily="18" charset="0"/>
            </a:endParaRPr>
          </a:p>
          <a:p>
            <a:pPr marL="0" lvl="1" indent="0" eaLnBrk="1">
              <a:spcBef>
                <a:spcPts val="300"/>
              </a:spcBef>
            </a:pPr>
            <a:endParaRPr lang="en-US" altLang="en-US" sz="1600" smtClean="0">
              <a:solidFill>
                <a:srgbClr val="919295"/>
              </a:solidFill>
              <a:latin typeface="Georgia" pitchFamily="18" charset="0"/>
              <a:ea typeface="Georgia" pitchFamily="18" charset="0"/>
              <a:cs typeface="Georgia" pitchFamily="18" charset="0"/>
              <a:sym typeface="Georgia" pitchFamily="18" charset="0"/>
            </a:endParaRPr>
          </a:p>
          <a:p>
            <a:pPr marL="0" lvl="2" indent="0" eaLnBrk="1">
              <a:spcBef>
                <a:spcPts val="300"/>
              </a:spcBef>
            </a:pPr>
            <a:r>
              <a:rPr lang="en-US" altLang="en-US" sz="2400" b="1" smtClean="0">
                <a:solidFill>
                  <a:srgbClr val="687D90"/>
                </a:solidFill>
                <a:latin typeface="Georgia" pitchFamily="18" charset="0"/>
                <a:ea typeface="Georgia" pitchFamily="18" charset="0"/>
                <a:cs typeface="Georgia" pitchFamily="18" charset="0"/>
                <a:sym typeface="Georgia" pitchFamily="18" charset="0"/>
              </a:rPr>
              <a:t>As a coordinator, you are asked to:</a:t>
            </a:r>
          </a:p>
          <a:p>
            <a:pPr marL="338138" lvl="3" indent="-220663" eaLnBrk="1">
              <a:lnSpc>
                <a:spcPct val="150000"/>
              </a:lnSpc>
              <a:spcBef>
                <a:spcPts val="300"/>
              </a:spcBef>
              <a:buClr>
                <a:srgbClr val="005DAA"/>
              </a:buClr>
              <a:buFont typeface="Wingdings" pitchFamily="2" charset="2"/>
              <a:buChar char="▪"/>
            </a:pPr>
            <a:r>
              <a:rPr lang="en-US" altLang="en-US" sz="2400" smtClean="0">
                <a:solidFill>
                  <a:srgbClr val="919295"/>
                </a:solidFill>
                <a:latin typeface="Georgia" pitchFamily="18" charset="0"/>
                <a:ea typeface="Georgia" pitchFamily="18" charset="0"/>
                <a:cs typeface="Georgia" pitchFamily="18" charset="0"/>
                <a:sym typeface="Georgia" pitchFamily="18" charset="0"/>
              </a:rPr>
              <a:t> Complete a quarterly activity survey</a:t>
            </a:r>
          </a:p>
          <a:p>
            <a:pPr marL="338138" lvl="3" indent="-220663" eaLnBrk="1">
              <a:lnSpc>
                <a:spcPct val="150000"/>
              </a:lnSpc>
              <a:spcBef>
                <a:spcPts val="300"/>
              </a:spcBef>
              <a:buClr>
                <a:srgbClr val="005DAA"/>
              </a:buClr>
              <a:buFont typeface="Wingdings" pitchFamily="2" charset="2"/>
              <a:buChar char="▪"/>
            </a:pPr>
            <a:r>
              <a:rPr lang="en-US" altLang="en-US" sz="2400" smtClean="0">
                <a:solidFill>
                  <a:srgbClr val="919295"/>
                </a:solidFill>
                <a:latin typeface="Georgia" pitchFamily="18" charset="0"/>
                <a:ea typeface="Georgia" pitchFamily="18" charset="0"/>
                <a:cs typeface="Georgia" pitchFamily="18" charset="0"/>
                <a:sym typeface="Georgia" pitchFamily="18" charset="0"/>
              </a:rPr>
              <a:t> Book your travel via RITS</a:t>
            </a:r>
          </a:p>
          <a:p>
            <a:pPr marL="338138" lvl="3" indent="-220663" eaLnBrk="1">
              <a:lnSpc>
                <a:spcPct val="150000"/>
              </a:lnSpc>
              <a:spcBef>
                <a:spcPts val="300"/>
              </a:spcBef>
              <a:buClr>
                <a:srgbClr val="005DAA"/>
              </a:buClr>
              <a:buFont typeface="Wingdings" pitchFamily="2" charset="2"/>
              <a:buChar char="▪"/>
            </a:pPr>
            <a:r>
              <a:rPr lang="en-US" altLang="en-US" sz="2400" smtClean="0">
                <a:solidFill>
                  <a:srgbClr val="919295"/>
                </a:solidFill>
                <a:latin typeface="Georgia" pitchFamily="18" charset="0"/>
                <a:ea typeface="Georgia" pitchFamily="18" charset="0"/>
                <a:cs typeface="Georgia" pitchFamily="18" charset="0"/>
                <a:sym typeface="Georgia" pitchFamily="18" charset="0"/>
              </a:rPr>
              <a:t> Submit expense reports in a timely manner</a:t>
            </a:r>
          </a:p>
          <a:p>
            <a:pPr marL="338138" lvl="3" indent="-220663" eaLnBrk="1">
              <a:lnSpc>
                <a:spcPct val="150000"/>
              </a:lnSpc>
              <a:spcBef>
                <a:spcPts val="300"/>
              </a:spcBef>
              <a:buClr>
                <a:srgbClr val="005DAA"/>
              </a:buClr>
              <a:buFont typeface="Wingdings" pitchFamily="2" charset="2"/>
              <a:buChar char="▪"/>
            </a:pPr>
            <a:r>
              <a:rPr lang="en-US" altLang="en-US" sz="2400" smtClean="0">
                <a:solidFill>
                  <a:srgbClr val="919295"/>
                </a:solidFill>
                <a:latin typeface="Georgia" pitchFamily="18" charset="0"/>
                <a:ea typeface="Georgia" pitchFamily="18" charset="0"/>
                <a:cs typeface="Georgia" pitchFamily="18" charset="0"/>
                <a:sym typeface="Georgia" pitchFamily="18" charset="0"/>
              </a:rPr>
              <a:t> Manage your allocation</a:t>
            </a:r>
          </a:p>
          <a:p>
            <a:pPr marL="338138" lvl="3" indent="-220663" eaLnBrk="1">
              <a:lnSpc>
                <a:spcPct val="150000"/>
              </a:lnSpc>
              <a:spcBef>
                <a:spcPts val="300"/>
              </a:spcBef>
              <a:buClr>
                <a:srgbClr val="005DAA"/>
              </a:buClr>
              <a:buFont typeface="Wingdings" pitchFamily="2" charset="2"/>
              <a:buChar char="▪"/>
            </a:pPr>
            <a:r>
              <a:rPr lang="en-US" altLang="en-US" sz="2400" smtClean="0">
                <a:solidFill>
                  <a:srgbClr val="919295"/>
                </a:solidFill>
                <a:latin typeface="Georgia" pitchFamily="18" charset="0"/>
                <a:ea typeface="Georgia" pitchFamily="18" charset="0"/>
                <a:cs typeface="Georgia" pitchFamily="18" charset="0"/>
                <a:sym typeface="Georgia" pitchFamily="18" charset="0"/>
              </a:rPr>
              <a:t>Report your assistant appointments</a:t>
            </a:r>
            <a:endParaRPr lang="en-US" altLang="en-US" sz="1800" smtClean="0"/>
          </a:p>
        </p:txBody>
      </p:sp>
      <p:sp>
        <p:nvSpPr>
          <p:cNvPr id="25608" name="AutoShape 12" descr="data:image/jpeg;base64,/9j/4AAQSkZJRgABAQAAAQABAAD/2wCEAAkGBxEHBhUUBxQVFhQUGR4aFxUWGBccFRYaHxUcGhcYHhoYHCgsGSIlGxUfIj0iJSkrOi4vIB8zRDctOiguOisBCgoKDA0NDg0NDisZFBkrNysrKysrKysrKysrKzcrKysrKysrKysrKysrKysrKysrKysrKysrKysrKysrKysrK//AABEIAOEA4AMBIgACEQEDEQH/xAAbAAEAAwEBAQEAAAAAAAAAAAAABgcIBQQDAv/EAEEQAAEDAgQEAwMJBAoDAAAAAAEAAgMEEQUGITEHEkFREyJhMnGBCBQVI0JSYoKRFjNywTVDU3OSoaKxwtEk4fD/xAAWAQEBAQAAAAAAAAAAAAAAAAAAAQL/xAAWEQEBAQAAAAAAAAAAAAAAAAAAEQH/2gAMAwEAAhEDEQA/AJ3xI4hQZJowABLUyC8cN7Wbe3iPI9luht1cdBsSM74/nnEsflccQqZeV1/qmOLIgD9nkabEWNtbn1K+OdsedmXNM9RIbh7yI97CNukYAO3lAPTUk9Vw0BERVRERAREQEREBERAREQEREBERAREQEREBERAREQd7A85YjgL2/RlVK1rdoy4uitpp4brt6W2WhOGPEeLOVN4dUGx1bBdzAfLIOr2X6X3brb1WXV0suYzJl/HYamj9qF4db7w2cwnoHNJb8VEc1ERVRERAREQEREBERAREQEREBERAREQEREBERARTLInDiszld9NyxQA2M0l7E9Qxo1eR8B6qZYlwCnhpScNrGSPGzHxGMH8we+36KCm0XqxTDZsIr3w4kx0crDZzHbj/ALBGtxoQvKqCIiAiIgIiICIiAiIgIiICIiAiIgIiICIiAiIgKYcNsiS51xWxJZTx6yyga/3bLi3OfXYa66A+LI2TajOeLeFQ+WNtjLMRdkbf+Tj0b19ACRqzA8HgwHDGQYWwMjYNANyeriepO9yoj74dQx4ZQMhoWhkcbQ1jR0AFhvv7zuvQi+NZVR0NI6SscGRsBc5zjYNAFySoijvlJUEUVbSTMFpZGvY78TWFpabehkIv7lTCmHE7OhzrjwkiaWQRAshafate5e7sXaadAANdzD1VERFVEREBERARejDqGXE65kOHsL5JDZrG7k/y73Ow1V30XASF+Dt+fVMjakjzlga6FpINgGkAkA215hex2voFEIrdxPgLWQ/0ZUwSb38QPjPpa3OO/UfFRXEeFmMUDvNSueO8TmPB1PQG/TqOyCGIvVXYbPhzrYhFLEe0jHN9ftALyoCIiAiIgIiICIiAuxlPLk+asaZT4a0kuPnfbyxsv5nu9B/mbDcrz4Dg02YMWjp8MbzSSGwvoAALlxPQAC61VkLJ8OTcEENNZ0jtZZbAOkd/Jo2A6e8lRHqyllmnyng7YMLboNXvPtyO6uce/p0Gi7SIoj8TStghLp3BrWglznEBrQBckk7ADqs18XOIpzVW+BhLnCjjPu8d4PtkfdHRp951sB1OMnEr6XldRYA8GnGksrT++I+yD9wHqPa929SKqIiKqIiICIiAv3DE6eUNhBc5xAa1oJc4k2AAG5J6L8Lv5IzOcpY82oZDHMQCLSXu2+5Y4ew62l7HQnugvvhPw6ZlWibPiTeaskbrexEAI1jbbr3d8BpvYiguVeK2G5hs18nzeUmwjns0E9OV9+U9rEg+inQNxossiIiD8yRiVhEoBB0IIuD8Co9ieQsKxRp+eUUF3G5cxgjeSTckuj5Te43v37lSNEFY4jwOwuqfekdPD6NeHN6/2jSeo69FFcS4BTMBOF1cb+wlY5nTu0u6+ivhFVZexPhBjFAfJA2Ud4pGnrbZxaevZRHEcEq8LbfEqeeId5I3tGu2rgOy2em41SlYhRbDxPKOHYqScQpIHk7u8Nof0HtAA7AdVFsS4L4RW38BksJPWKQ977SBwHZKVmVejDqGXE65kOHsL5JDZrG7k/y73Ow1VzYjwBNicMrR6Nli9Or2u7/h/wDcx4XcOGZMgdJXObJVyCzntvyMZf2GXAJvYEkgdB01D28NMiRZMwocwDqqQDxpd/Xw2G2jQf1Op6WmSIogqQ40cSQ5smH4E478tRKCRax80Lbe6zj7x3XU4zcSPoiA0eX5LVDtJpG7wtt7LTfR57/ZF9iQRnxVRERVRERAREQEREBERAUnyrn/ABHK1hhsxMQP7mTzxH0sdW/lIUYRBorK3G6ixJwZjrHUzzpz+3D6eYat+IsO6s6irI6+mElC9sjHatexwc0+4hYnXUwLMVXl6o58FnkiPUNPlP8AEw3DviCpEjZSKkMq8dtWszTD6GeH37ujPpqS0+4K3MCzDSZhpufBZ2Si1yGnzN/iYdW+4gKI6aIiAiIgIiICIiAq34ucRv2TpvAwmxq5Be+hEDfvkdXHoDp1OmjrIWPM70ktBm+qjr3OfI2V13uN3OBN2uJ9WkFVXGe8yPJkJJJuSTcknck9V+URVRERAREQEREBERAREQEREBERAX2o6yWhqA+he+N42exxa4e4tN18UQWrlfjfW4cAzHmNqWDTnFmTAX3uBZ9h0IF+6uLK2fsOzSAMNmAk/sZPJL7gD7X5SVkhFEbeRZcyrxYxLL9myyfOIvuTkucB+GS/MNNNbgdlfOQM7xZ2oHyUsMsXhkNfzgFnMRchjxo+3uBFxoLhBKkRFEEREBZ4+UPgvzPM8VTGNKmOzj+OOzb/AOAsHw/TQ6rzjrgpxXIjnxDzUzxKLDUt1a8eg5Xc35VVZkREVUREQEREBERAREQEREBERAREQEREBEUgyRlOfOGNthogQ0ayy2u2Jnc6i5PQX1PxsHu4d5Fnzpilo7sp2EeLNbQD7je7iP03PrqbCsNhwjD2Q4awRxRizWt2A/mSdSTqTcrzZbwCny1hLafCWcrG7n7T3dXuP2nG2/uGgAXTUQReHG8WhwLC3z4m4MjjFyep7NA6knQDqVBuGHEv9scVqIaxojeDzwNHWKwaWk9XA+b15j0CiLHREQF5sToWYnh0kNWLslY5jh+FzS07baFelEGKcQo3YdXyQ1FueJ7mOte3M1xad/ULzqxeO+DHDM9OkaPJUsbID05gOR4/VoP5lXS00IiICIiAiIgIiICIiAiIgIvRRUE1e4ihikkI1IjY5xA7nlBsujHlLEpW3ioatw7inlI/yag4yKS0fD/FqxpMVDUC332Fh+Aktf4L20/CzGah9m0bh6ufE0fq5/8Asg4eVsuz5oxllPhYBe7Uk+yxo9p7j2F/joOq1XkzK8GUcDbT0GttXyEAOked3G36Aa2AA1XkyBkqDJeEeHTWdK+xmmt5nu7Ds0dB/MlShRBefEa6LDKF8te8MjjHM57tgB/v7huvrNK2nhc6dwa1oJc5xAa0AXJJOwA6rNPFniK/NdcYMMcRRxnS1wZ3D7br9L7N+J12I53E3PkmdMW+q5mUsf7qInc9ZHAfaI6a2GncmM4Hi0uB4vFUYeQJInBzb7Hu023BBIPoSvCirTZmXMaizDgkVTQHyStvbq07OYfVrgQfcuks+8A84fR2KGhr3WjnN4STo2Xq3XbnH+oAfaWgllkREQVR8ofBfnmV4qmMeamks4/gks0/6wz9Ss8LZeZ8KbjmXZ6eQfvY3NHo63kPwcAfgsbSMMbyJBYg2I7EbhXFx+URFVEREBERAREQEREBdDAcFnzBirIMLZzSPNh2aOrnHo0bkrnqb8N+IP7EOePm0colI5n3LZgPuh2o5etrb317BoLImTKfJeE+HReaR1jLMRZ0jv8Ai0X0b09SSTJVDMtcUMLzAQ2KbwZDp4c9mOuTYAOvyuJ7A9lM1lkREQERV9x0rpaLID/mb3M8SRjHFuhcx1+Zt+xtr3FxsSgrfjHxI+n5DR4If/GY76yQE/XuHQW3YDr6kA9AqqRFpoREQfuCZ1PM18BLXNIc1w3BBuCPcQtacOc0tzdleOb+tb5JhtaRoHMQOzrhw9DboskKdcIM3/srmcCrdamqLMlvs0/Yk9LE2PoSojUiIiiCylxbwb6Ez9UNb7ErvGZc7iTzO/R/MPgtWqlvlH4Nz0tNVxDVpMLyBrY+eO56AEP/AMX61cUUiIqoiIgIiICIiAiIgIiICk2Ws/Yllqww2od4Y/qpPPHbtyu9nb7JCjKINA5N42xYpVxw4/CYpJHBgljN4uY2ALg43YCfV1lbqxCtScH82DM+VGiodeop7Ry33It9XJ+Zo37hyiJ0oDxzYH8N5y4Alr4iPQ+K0XHwJHxU+UM4xxCXhvV+IL2awj3iVliojKiIi00IiICIiDTXBPN37R5Z8GsdeopbMcSbl7P6t+u+g5T6i/VWIsgZGzK/KeZI6iG5aDyytG74iRzt166XHqAtdUlSytpGSUrg5kjQ5rhs5rhdpHvBUR9VGuJODfT2SKmFgu7kL2fxs87R8S23xUlRRGIUXfz5g37P5wqYGCzWSEsH4HeZn+lwHwXAWmhERAREQEREBERAREQEREBS3hfms5SzUySU/UyfVzDW3ISPPbu06+646qJIg28DcaKC8ZsYpsOyNNHiDvPUN5IowfM5wIIdb7rSASfcOovFuHHE+Ch4fP8Ap15MtHZjW388zXX8ENvuRylp7BoJ3VOZszFNmnHX1OIHzO0a0ElsbB7LG32A39SSeqiOOiIqoiIgIiICvj5PubvHpHYfWuHNHd8F9y0m8jPyk83uLuyodezCMTlwbFI56B3LJE4OadbXHQ23BGhHUEhBtJFy8sY5FmTAoqmi9mVty29yx2zmE92m4XE4kZ5hyZhBN2uqZAfBi3ududwBFmA/rsPTLKqPlF00UeaYJIXjxHw2kjG7Q155Hn+IOI/IqnXpxLEJcVr3zYi8ySyG73u3J/kANABoBYLzLTQiIgIiICIiAiIgIiICIiAiIgIiICIiAiIgIiICIiCwuF3Ec5LpaiOraZI3t54mD+20aBf7LXN3OtuUWBUPzFjk+Y8XfUYq7mkf20a0D2WNHRoH/epJXNRAREQEREBERB0cxYS7Asdmp573hkc25+0AfK74tsfiuctHcX+GxzOPnWCAfOmNAcwkATNG2p2eO53GnQLPFdRyYfVujrmOjkYbOY8EOHXUH0N1EfBERVRERAREQEREBERAREQEREBERAREQEREBERAREQF6MOo34jiMcNNbnle1jb7cznBrb/Er508D6mcMpmue9xs1rQS5x7ADdX/AMHuGT8An+eZgAE9iIodD4QI1e4/fIuLDYE7k+WC21TXyj/6Mp/7z/g9ERFDIiKqIiICIiAiIgIiICIiAiIgIiICIiAiIgIiICIiC7fk3/vKn/77qvFEUR//2Q=="/>
          <p:cNvSpPr>
            <a:spLocks noChangeAspect="1" noChangeArrowheads="1"/>
          </p:cNvSpPr>
          <p:nvPr/>
        </p:nvSpPr>
        <p:spPr bwMode="auto">
          <a:xfrm>
            <a:off x="4191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13326" name="Picture 14" descr="http://www.clker.com/cliparts/9/5/9/e/1206572559605899892johnny_automatic_NPS_map_pictographs_part_102.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400" y="2879725"/>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4361" y="1242646"/>
            <a:ext cx="6368256" cy="4775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328" name="Picture 16" descr="http://www.smcdsb.on.ca/UserFiles/Servers/Server_6/Image/Board%20Office%20Images/Home%20Page/2012-2013%20School%20Year/online-survey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400" y="45720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1+#ppt_w/2"/>
                                          </p:val>
                                        </p:tav>
                                        <p:tav tm="100000">
                                          <p:val>
                                            <p:strVal val="#ppt_x"/>
                                          </p:val>
                                        </p:tav>
                                      </p:tavLst>
                                    </p:anim>
                                    <p:anim calcmode="lin" valueType="num">
                                      <p:cBhvr additive="base">
                                        <p:cTn id="14"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ppt_x"/>
                                          </p:val>
                                        </p:tav>
                                        <p:tav tm="100000">
                                          <p:val>
                                            <p:strVal val="#ppt_x"/>
                                          </p:val>
                                        </p:tav>
                                      </p:tavLst>
                                    </p:anim>
                                    <p:anim calcmode="lin" valueType="num">
                                      <p:cBhvr additive="base">
                                        <p:cTn id="20"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0" presetClass="exit" presetSubtype="0" fill="hold" nodeType="withEffect">
                                  <p:stCondLst>
                                    <p:cond delay="0"/>
                                  </p:stCondLst>
                                  <p:childTnLst>
                                    <p:animEffect transition="out" filter="fade">
                                      <p:cBhvr>
                                        <p:cTn id="28" dur="500"/>
                                        <p:tgtEl>
                                          <p:spTgt spid="13326"/>
                                        </p:tgtEl>
                                      </p:cBhvr>
                                    </p:animEffect>
                                    <p:set>
                                      <p:cBhvr>
                                        <p:cTn id="29" dur="1" fill="hold">
                                          <p:stCondLst>
                                            <p:cond delay="499"/>
                                          </p:stCondLst>
                                        </p:cTn>
                                        <p:tgtEl>
                                          <p:spTgt spid="1332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3318"/>
                                        </p:tgtEl>
                                      </p:cBhvr>
                                    </p:animEffect>
                                    <p:set>
                                      <p:cBhvr>
                                        <p:cTn id="32" dur="1" fill="hold">
                                          <p:stCondLst>
                                            <p:cond delay="499"/>
                                          </p:stCondLst>
                                        </p:cTn>
                                        <p:tgtEl>
                                          <p:spTgt spid="133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328"/>
                                        </p:tgtEl>
                                      </p:cBhvr>
                                    </p:animEffect>
                                    <p:set>
                                      <p:cBhvr>
                                        <p:cTn id="35" dur="1" fill="hold">
                                          <p:stCondLst>
                                            <p:cond delay="499"/>
                                          </p:stCondLst>
                                        </p:cTn>
                                        <p:tgtEl>
                                          <p:spTgt spid="133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3316">
                                            <p:txEl>
                                              <p:pRg st="2" end="2"/>
                                            </p:txEl>
                                          </p:spTgt>
                                        </p:tgtEl>
                                      </p:cBhvr>
                                    </p:animEffect>
                                    <p:set>
                                      <p:cBhvr>
                                        <p:cTn id="38" dur="1" fill="hold">
                                          <p:stCondLst>
                                            <p:cond delay="499"/>
                                          </p:stCondLst>
                                        </p:cTn>
                                        <p:tgtEl>
                                          <p:spTgt spid="13316">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3316">
                                            <p:txEl>
                                              <p:pRg st="3" end="3"/>
                                            </p:txEl>
                                          </p:spTgt>
                                        </p:tgtEl>
                                      </p:cBhvr>
                                    </p:animEffect>
                                    <p:set>
                                      <p:cBhvr>
                                        <p:cTn id="41" dur="1" fill="hold">
                                          <p:stCondLst>
                                            <p:cond delay="499"/>
                                          </p:stCondLst>
                                        </p:cTn>
                                        <p:tgtEl>
                                          <p:spTgt spid="13316">
                                            <p:txEl>
                                              <p:pRg st="3" end="3"/>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3316">
                                            <p:txEl>
                                              <p:pRg st="4" end="4"/>
                                            </p:txEl>
                                          </p:spTgt>
                                        </p:tgtEl>
                                      </p:cBhvr>
                                    </p:animEffect>
                                    <p:set>
                                      <p:cBhvr>
                                        <p:cTn id="44" dur="1" fill="hold">
                                          <p:stCondLst>
                                            <p:cond delay="499"/>
                                          </p:stCondLst>
                                        </p:cTn>
                                        <p:tgtEl>
                                          <p:spTgt spid="13316">
                                            <p:txEl>
                                              <p:pRg st="4" end="4"/>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3316">
                                            <p:txEl>
                                              <p:pRg st="5" end="5"/>
                                            </p:txEl>
                                          </p:spTgt>
                                        </p:tgtEl>
                                      </p:cBhvr>
                                    </p:animEffect>
                                    <p:set>
                                      <p:cBhvr>
                                        <p:cTn id="47" dur="1" fill="hold">
                                          <p:stCondLst>
                                            <p:cond delay="499"/>
                                          </p:stCondLst>
                                        </p:cTn>
                                        <p:tgtEl>
                                          <p:spTgt spid="13316">
                                            <p:txEl>
                                              <p:pRg st="5" end="5"/>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3316">
                                            <p:txEl>
                                              <p:pRg st="6" end="6"/>
                                            </p:txEl>
                                          </p:spTgt>
                                        </p:tgtEl>
                                      </p:cBhvr>
                                    </p:animEffect>
                                    <p:set>
                                      <p:cBhvr>
                                        <p:cTn id="50" dur="1" fill="hold">
                                          <p:stCondLst>
                                            <p:cond delay="499"/>
                                          </p:stCondLst>
                                        </p:cTn>
                                        <p:tgtEl>
                                          <p:spTgt spid="13316">
                                            <p:txEl>
                                              <p:pRg st="6" end="6"/>
                                            </p:txEl>
                                          </p:spTgt>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3316">
                                            <p:txEl>
                                              <p:pRg st="7" end="7"/>
                                            </p:txEl>
                                          </p:spTgt>
                                        </p:tgtEl>
                                      </p:cBhvr>
                                    </p:animEffect>
                                    <p:set>
                                      <p:cBhvr>
                                        <p:cTn id="53" dur="1" fill="hold">
                                          <p:stCondLst>
                                            <p:cond delay="499"/>
                                          </p:stCondLst>
                                        </p:cTn>
                                        <p:tgtEl>
                                          <p:spTgt spid="13316">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p:cNvSpPr>
          <p:nvPr/>
        </p:nvSpPr>
        <p:spPr bwMode="auto">
          <a:xfrm>
            <a:off x="7086600" y="6477000"/>
            <a:ext cx="1600200" cy="1381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7DBA2748-7382-403E-9147-1093A36C7401}" type="slidenum">
              <a:rPr lang="en-US" altLang="en-US" sz="900">
                <a:solidFill>
                  <a:srgbClr val="BCBDC0"/>
                </a:solidFill>
                <a:latin typeface="Arial Narrow" pitchFamily="34" charset="0"/>
                <a:sym typeface="Arial Narrow" pitchFamily="34" charset="0"/>
              </a:rPr>
              <a:pPr algn="r"/>
              <a:t>2</a:t>
            </a:fld>
            <a:endParaRPr lang="en-US" altLang="en-US"/>
          </a:p>
        </p:txBody>
      </p:sp>
      <p:sp>
        <p:nvSpPr>
          <p:cNvPr id="5123" name="Rectangle 3"/>
          <p:cNvSpPr>
            <a:spLocks noGrp="1" noChangeArrowheads="1"/>
          </p:cNvSpPr>
          <p:nvPr>
            <p:ph type="title"/>
          </p:nvPr>
        </p:nvSpPr>
        <p:spPr/>
        <p:txBody>
          <a:bodyPr/>
          <a:lstStyle/>
          <a:p>
            <a:pPr algn="ctr" eaLnBrk="1"/>
            <a:r>
              <a:rPr lang="en-US" altLang="en-US" sz="3600" smtClean="0">
                <a:solidFill>
                  <a:srgbClr val="FFFFFF"/>
                </a:solidFill>
                <a:latin typeface="Arial Narrow" pitchFamily="34" charset="0"/>
                <a:ea typeface="Arial Narrow" pitchFamily="34" charset="0"/>
                <a:cs typeface="Arial Narrow" pitchFamily="34" charset="0"/>
                <a:sym typeface="Arial Narrow" pitchFamily="34" charset="0"/>
              </a:rPr>
              <a:t>Introduction</a:t>
            </a:r>
            <a:endParaRPr lang="en-US" altLang="en-US" smtClean="0"/>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p:cNvSpPr>
          <p:nvPr/>
        </p:nvSpPr>
        <p:spPr bwMode="auto">
          <a:xfrm>
            <a:off x="6737350" y="61976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358E6DBC-02C2-4C6F-AED6-B2D5C62977BF}" type="slidenum">
              <a:rPr lang="en-US" altLang="en-US" sz="900">
                <a:solidFill>
                  <a:srgbClr val="BCBDC0"/>
                </a:solidFill>
                <a:latin typeface="Arial Narrow" pitchFamily="34" charset="0"/>
                <a:sym typeface="Arial Narrow" pitchFamily="34" charset="0"/>
              </a:rPr>
              <a:pPr algn="r"/>
              <a:t>3</a:t>
            </a:fld>
            <a:endParaRPr lang="en-US" altLang="en-US"/>
          </a:p>
        </p:txBody>
      </p:sp>
      <p:sp>
        <p:nvSpPr>
          <p:cNvPr id="6147" name="Rectangle 2"/>
          <p:cNvSpPr>
            <a:spLocks noGrp="1" noChangeArrowheads="1"/>
          </p:cNvSpPr>
          <p:nvPr>
            <p:ph type="title"/>
          </p:nvPr>
        </p:nvSpPr>
        <p:spPr>
          <a:xfrm>
            <a:off x="0" y="457200"/>
            <a:ext cx="8763000" cy="533400"/>
          </a:xfrm>
        </p:spPr>
        <p:txBody>
          <a:bodyPr/>
          <a:lstStyle/>
          <a:p>
            <a:pPr eaLnBrk="1"/>
            <a:r>
              <a:rPr lang="en-US" altLang="en-US" sz="1800" smtClean="0">
                <a:solidFill>
                  <a:srgbClr val="FFFFFF"/>
                </a:solidFill>
                <a:latin typeface="Arial Narrow" pitchFamily="34" charset="0"/>
                <a:ea typeface="Arial Narrow" pitchFamily="34" charset="0"/>
                <a:cs typeface="Arial Narrow" pitchFamily="34" charset="0"/>
                <a:sym typeface="Arial Narrow" pitchFamily="34" charset="0"/>
              </a:rPr>
              <a:t>YOUR SUPPORT TEAM</a:t>
            </a:r>
            <a:endParaRPr lang="en-US" altLang="en-US" smtClean="0"/>
          </a:p>
        </p:txBody>
      </p:sp>
      <p:sp>
        <p:nvSpPr>
          <p:cNvPr id="6" name="Rectangle 5"/>
          <p:cNvSpPr/>
          <p:nvPr/>
        </p:nvSpPr>
        <p:spPr>
          <a:xfrm>
            <a:off x="565150" y="115252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7" name="Rectangle 6"/>
          <p:cNvSpPr/>
          <p:nvPr/>
        </p:nvSpPr>
        <p:spPr>
          <a:xfrm>
            <a:off x="6927850" y="5274310"/>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8" name="Rectangle 7"/>
          <p:cNvSpPr/>
          <p:nvPr/>
        </p:nvSpPr>
        <p:spPr>
          <a:xfrm>
            <a:off x="2691130" y="527748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9" name="Rectangle 8"/>
          <p:cNvSpPr/>
          <p:nvPr/>
        </p:nvSpPr>
        <p:spPr>
          <a:xfrm>
            <a:off x="563245" y="370776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10" name="Rectangle 9"/>
          <p:cNvSpPr/>
          <p:nvPr/>
        </p:nvSpPr>
        <p:spPr>
          <a:xfrm>
            <a:off x="562610" y="527494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11" name="Rectangle 10"/>
          <p:cNvSpPr/>
          <p:nvPr/>
        </p:nvSpPr>
        <p:spPr>
          <a:xfrm>
            <a:off x="4822825" y="527748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12" name="Rectangle 11"/>
          <p:cNvSpPr/>
          <p:nvPr/>
        </p:nvSpPr>
        <p:spPr>
          <a:xfrm>
            <a:off x="6837045" y="2579370"/>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13" name="Rectangle 12"/>
          <p:cNvSpPr/>
          <p:nvPr/>
        </p:nvSpPr>
        <p:spPr>
          <a:xfrm>
            <a:off x="2685415" y="2583180"/>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14" name="Rectangle 13"/>
          <p:cNvSpPr/>
          <p:nvPr/>
        </p:nvSpPr>
        <p:spPr>
          <a:xfrm>
            <a:off x="4765675" y="2581275"/>
            <a:ext cx="1828800" cy="914400"/>
          </a:xfrm>
          <a:prstGeom prst="rect">
            <a:avLst/>
          </a:prstGeom>
          <a:solidFill>
            <a:srgbClr val="0065B0"/>
          </a:solidFill>
          <a:ln>
            <a:solidFill>
              <a:srgbClr val="0065B0"/>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eaLnBrk="1"/>
            <a:endParaRPr lang="en-US">
              <a:solidFill>
                <a:srgbClr val="FFFFFF"/>
              </a:solidFill>
              <a:latin typeface="Helvetica" charset="0"/>
            </a:endParaRPr>
          </a:p>
        </p:txBody>
      </p:sp>
      <p:sp>
        <p:nvSpPr>
          <p:cNvPr id="6175" name="Text Box 2"/>
          <p:cNvSpPr txBox="1">
            <a:spLocks noChangeArrowheads="1"/>
          </p:cNvSpPr>
          <p:nvPr/>
        </p:nvSpPr>
        <p:spPr bwMode="auto">
          <a:xfrm>
            <a:off x="1117600" y="1152525"/>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Christine Sanders</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Manager</a:t>
            </a:r>
            <a:endParaRPr lang="en-US" sz="1100">
              <a:ea typeface="SimSun" pitchFamily="2" charset="-122"/>
              <a:cs typeface="Times New Roman" pitchFamily="18" charset="0"/>
            </a:endParaRPr>
          </a:p>
        </p:txBody>
      </p:sp>
      <p:sp>
        <p:nvSpPr>
          <p:cNvPr id="6176" name="Text Box 2"/>
          <p:cNvSpPr txBox="1">
            <a:spLocks noChangeArrowheads="1"/>
          </p:cNvSpPr>
          <p:nvPr/>
        </p:nvSpPr>
        <p:spPr bwMode="auto">
          <a:xfrm>
            <a:off x="3238500" y="258286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Christine Grodecki</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Engagement Associate</a:t>
            </a:r>
            <a:endParaRPr lang="en-US" sz="1100">
              <a:ea typeface="SimSun" pitchFamily="2" charset="-122"/>
              <a:cs typeface="Times New Roman" pitchFamily="18" charset="0"/>
            </a:endParaRPr>
          </a:p>
        </p:txBody>
      </p:sp>
      <p:sp>
        <p:nvSpPr>
          <p:cNvPr id="6177" name="Text Box 2"/>
          <p:cNvSpPr txBox="1">
            <a:spLocks noChangeArrowheads="1"/>
          </p:cNvSpPr>
          <p:nvPr/>
        </p:nvSpPr>
        <p:spPr bwMode="auto">
          <a:xfrm>
            <a:off x="5318125" y="2581275"/>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Kori Crockett</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RC / RPIC </a:t>
            </a:r>
            <a:br>
              <a:rPr lang="en-US" sz="1200" b="1">
                <a:solidFill>
                  <a:srgbClr val="FFFFFF"/>
                </a:solidFill>
                <a:latin typeface="Arial Narrow" pitchFamily="34" charset="0"/>
                <a:ea typeface="SimSun" pitchFamily="2" charset="-122"/>
                <a:cs typeface="Times New Roman" pitchFamily="18" charset="0"/>
              </a:rPr>
            </a:br>
            <a:r>
              <a:rPr lang="en-US" sz="1200" b="1">
                <a:solidFill>
                  <a:srgbClr val="FFFFFF"/>
                </a:solidFill>
                <a:latin typeface="Arial Narrow" pitchFamily="34" charset="0"/>
                <a:ea typeface="SimSun" pitchFamily="2" charset="-122"/>
                <a:cs typeface="Times New Roman" pitchFamily="18" charset="0"/>
              </a:rPr>
              <a:t>Admin</a:t>
            </a:r>
            <a:endParaRPr lang="en-US" sz="1100">
              <a:ea typeface="SimSun" pitchFamily="2" charset="-122"/>
              <a:cs typeface="Times New Roman" pitchFamily="18" charset="0"/>
            </a:endParaRPr>
          </a:p>
        </p:txBody>
      </p:sp>
      <p:sp>
        <p:nvSpPr>
          <p:cNvPr id="6178" name="Text Box 2"/>
          <p:cNvSpPr txBox="1">
            <a:spLocks noChangeArrowheads="1"/>
          </p:cNvSpPr>
          <p:nvPr/>
        </p:nvSpPr>
        <p:spPr bwMode="auto">
          <a:xfrm>
            <a:off x="7388225" y="2578100"/>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Kara Zucker</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E/MGA / RRFC Admin</a:t>
            </a:r>
            <a:endParaRPr lang="en-US" sz="1100">
              <a:ea typeface="SimSun" pitchFamily="2" charset="-122"/>
              <a:cs typeface="Times New Roman" pitchFamily="18" charset="0"/>
            </a:endParaRPr>
          </a:p>
        </p:txBody>
      </p:sp>
      <p:sp>
        <p:nvSpPr>
          <p:cNvPr id="6179" name="Text Box 2"/>
          <p:cNvSpPr txBox="1">
            <a:spLocks noChangeArrowheads="1"/>
          </p:cNvSpPr>
          <p:nvPr/>
        </p:nvSpPr>
        <p:spPr bwMode="auto">
          <a:xfrm>
            <a:off x="1117600" y="3705225"/>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Open</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Supervisor</a:t>
            </a:r>
            <a:endParaRPr lang="en-US" sz="1100">
              <a:ea typeface="SimSun" pitchFamily="2" charset="-122"/>
              <a:cs typeface="Times New Roman" pitchFamily="18" charset="0"/>
            </a:endParaRPr>
          </a:p>
        </p:txBody>
      </p:sp>
      <p:sp>
        <p:nvSpPr>
          <p:cNvPr id="6180" name="Text Box 2"/>
          <p:cNvSpPr txBox="1">
            <a:spLocks noChangeArrowheads="1"/>
          </p:cNvSpPr>
          <p:nvPr/>
        </p:nvSpPr>
        <p:spPr bwMode="auto">
          <a:xfrm>
            <a:off x="1117600" y="527526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Catherine Lankford</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RC Specialist</a:t>
            </a:r>
            <a:endParaRPr lang="en-US" sz="1100">
              <a:ea typeface="SimSun" pitchFamily="2" charset="-122"/>
              <a:cs typeface="Times New Roman" pitchFamily="18" charset="0"/>
            </a:endParaRPr>
          </a:p>
        </p:txBody>
      </p:sp>
      <p:sp>
        <p:nvSpPr>
          <p:cNvPr id="6181" name="Text Box 2"/>
          <p:cNvSpPr txBox="1">
            <a:spLocks noChangeArrowheads="1"/>
          </p:cNvSpPr>
          <p:nvPr/>
        </p:nvSpPr>
        <p:spPr bwMode="auto">
          <a:xfrm>
            <a:off x="3248025" y="527526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Michelle Gasparian</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RPIC Specialist</a:t>
            </a:r>
            <a:endParaRPr lang="en-US" sz="1100">
              <a:ea typeface="SimSun" pitchFamily="2" charset="-122"/>
              <a:cs typeface="Times New Roman" pitchFamily="18" charset="0"/>
            </a:endParaRPr>
          </a:p>
        </p:txBody>
      </p:sp>
      <p:sp>
        <p:nvSpPr>
          <p:cNvPr id="6182" name="Text Box 2"/>
          <p:cNvSpPr txBox="1">
            <a:spLocks noChangeArrowheads="1"/>
          </p:cNvSpPr>
          <p:nvPr/>
        </p:nvSpPr>
        <p:spPr bwMode="auto">
          <a:xfrm>
            <a:off x="5378450" y="527526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Open</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E/MGA Specialist</a:t>
            </a:r>
            <a:endParaRPr lang="en-US" sz="1100">
              <a:ea typeface="SimSun" pitchFamily="2" charset="-122"/>
              <a:cs typeface="Times New Roman" pitchFamily="18" charset="0"/>
            </a:endParaRPr>
          </a:p>
        </p:txBody>
      </p:sp>
      <p:sp>
        <p:nvSpPr>
          <p:cNvPr id="6183" name="Text Box 2"/>
          <p:cNvSpPr txBox="1">
            <a:spLocks noChangeArrowheads="1"/>
          </p:cNvSpPr>
          <p:nvPr/>
        </p:nvSpPr>
        <p:spPr bwMode="auto">
          <a:xfrm>
            <a:off x="7483475" y="5275263"/>
            <a:ext cx="1276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958D85"/>
                </a:solidFill>
                <a:latin typeface="Calibri" pitchFamily="34" charset="0"/>
                <a:ea typeface="Helvetica" charset="0"/>
                <a:cs typeface="Helvetica" charset="0"/>
                <a:sym typeface="Calibri" pitchFamily="34" charset="0"/>
              </a:defRPr>
            </a:lvl1pPr>
            <a:lvl2pPr marL="742950" indent="-285750" eaLnBrk="0">
              <a:defRPr sz="2400">
                <a:solidFill>
                  <a:srgbClr val="958D85"/>
                </a:solidFill>
                <a:latin typeface="Calibri" pitchFamily="34" charset="0"/>
                <a:ea typeface="Helvetica" charset="0"/>
                <a:cs typeface="Helvetica" charset="0"/>
                <a:sym typeface="Calibri" pitchFamily="34" charset="0"/>
              </a:defRPr>
            </a:lvl2pPr>
            <a:lvl3pPr marL="1143000" indent="-228600" eaLnBrk="0">
              <a:defRPr sz="2400">
                <a:solidFill>
                  <a:srgbClr val="958D85"/>
                </a:solidFill>
                <a:latin typeface="Calibri" pitchFamily="34" charset="0"/>
                <a:ea typeface="Helvetica" charset="0"/>
                <a:cs typeface="Helvetica" charset="0"/>
                <a:sym typeface="Calibri" pitchFamily="34" charset="0"/>
              </a:defRPr>
            </a:lvl3pPr>
            <a:lvl4pPr marL="1600200" indent="-228600" eaLnBrk="0">
              <a:defRPr sz="2400">
                <a:solidFill>
                  <a:srgbClr val="958D85"/>
                </a:solidFill>
                <a:latin typeface="Calibri" pitchFamily="34" charset="0"/>
                <a:ea typeface="Helvetica" charset="0"/>
                <a:cs typeface="Helvetica" charset="0"/>
                <a:sym typeface="Calibri" pitchFamily="34" charset="0"/>
              </a:defRPr>
            </a:lvl4pPr>
            <a:lvl5pPr marL="2057400" indent="-228600" eaLnBrk="0">
              <a:defRPr sz="2400">
                <a:solidFill>
                  <a:srgbClr val="958D85"/>
                </a:solidFill>
                <a:latin typeface="Calibri" pitchFamily="34" charset="0"/>
                <a:ea typeface="Helvetica" charset="0"/>
                <a:cs typeface="Helvetica" charset="0"/>
                <a:sym typeface="Calibri" pitchFamily="34" charset="0"/>
              </a:defRPr>
            </a:lvl5pPr>
            <a:lvl6pPr marL="25146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6pPr>
            <a:lvl7pPr marL="29718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7pPr>
            <a:lvl8pPr marL="34290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8pPr>
            <a:lvl9pPr marL="3886200" indent="-228600" eaLnBrk="0" fontAlgn="base" hangingPunct="0">
              <a:spcBef>
                <a:spcPct val="0"/>
              </a:spcBef>
              <a:spcAft>
                <a:spcPct val="0"/>
              </a:spcAft>
              <a:defRPr sz="2400">
                <a:solidFill>
                  <a:srgbClr val="958D85"/>
                </a:solidFill>
                <a:latin typeface="Calibri" pitchFamily="34" charset="0"/>
                <a:ea typeface="Helvetica" charset="0"/>
                <a:cs typeface="Helvetica" charset="0"/>
                <a:sym typeface="Calibri" pitchFamily="34" charset="0"/>
              </a:defRPr>
            </a:lvl9pPr>
          </a:lstStyle>
          <a:p>
            <a:pPr algn="r" eaLnBrk="1">
              <a:lnSpc>
                <a:spcPct val="115000"/>
              </a:lnSpc>
              <a:spcAft>
                <a:spcPts val="1000"/>
              </a:spcAft>
            </a:pPr>
            <a:r>
              <a:rPr lang="en-US" sz="1200">
                <a:solidFill>
                  <a:srgbClr val="FFFFFF"/>
                </a:solidFill>
                <a:latin typeface="Arial Narrow" pitchFamily="34" charset="0"/>
                <a:ea typeface="SimSun" pitchFamily="2" charset="-122"/>
                <a:cs typeface="Times New Roman" pitchFamily="18" charset="0"/>
              </a:rPr>
              <a:t>Melanie Davis</a:t>
            </a:r>
            <a:endParaRPr lang="en-US" sz="1100">
              <a:ea typeface="SimSun" pitchFamily="2" charset="-122"/>
              <a:cs typeface="Times New Roman" pitchFamily="18" charset="0"/>
            </a:endParaRPr>
          </a:p>
          <a:p>
            <a:pPr algn="r" eaLnBrk="1">
              <a:lnSpc>
                <a:spcPct val="115000"/>
              </a:lnSpc>
              <a:spcAft>
                <a:spcPts val="1000"/>
              </a:spcAft>
            </a:pPr>
            <a:r>
              <a:rPr lang="en-US" sz="1200" b="1">
                <a:solidFill>
                  <a:srgbClr val="FFFFFF"/>
                </a:solidFill>
                <a:latin typeface="Arial Narrow" pitchFamily="34" charset="0"/>
                <a:ea typeface="SimSun" pitchFamily="2" charset="-122"/>
                <a:cs typeface="Times New Roman" pitchFamily="18" charset="0"/>
              </a:rPr>
              <a:t>RRFC Specialist</a:t>
            </a:r>
            <a:endParaRPr lang="en-US" sz="1100">
              <a:ea typeface="SimSun" pitchFamily="2" charset="-122"/>
              <a:cs typeface="Times New Roman" pitchFamily="18" charset="0"/>
            </a:endParaRPr>
          </a:p>
        </p:txBody>
      </p:sp>
      <p:cxnSp>
        <p:nvCxnSpPr>
          <p:cNvPr id="24" name="Straight Connector 23"/>
          <p:cNvCxnSpPr/>
          <p:nvPr/>
        </p:nvCxnSpPr>
        <p:spPr>
          <a:xfrm>
            <a:off x="1444625" y="4619625"/>
            <a:ext cx="0" cy="301625"/>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028700" y="4921250"/>
            <a:ext cx="718343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028700" y="4921250"/>
            <a:ext cx="0" cy="35083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3157538" y="4929188"/>
            <a:ext cx="0" cy="350837"/>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119813" y="4930775"/>
            <a:ext cx="0" cy="350838"/>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8210550" y="4930775"/>
            <a:ext cx="0" cy="350838"/>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3184525" y="2284413"/>
            <a:ext cx="0" cy="301625"/>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5670550" y="2281238"/>
            <a:ext cx="0" cy="301625"/>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128000" y="2276475"/>
            <a:ext cx="0" cy="301625"/>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443038" y="2066925"/>
            <a:ext cx="0" cy="1630363"/>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184525" y="2284413"/>
            <a:ext cx="494188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1439863" y="2159000"/>
            <a:ext cx="308133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521200" y="2157413"/>
            <a:ext cx="0" cy="122237"/>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8667750" y="3492500"/>
            <a:ext cx="95250" cy="178435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654800" y="3492500"/>
            <a:ext cx="2012950" cy="178435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521200" y="3492500"/>
            <a:ext cx="2076450" cy="178435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93950" y="3492500"/>
            <a:ext cx="4203700" cy="1779588"/>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08500" y="3492500"/>
            <a:ext cx="244475" cy="0"/>
          </a:xfrm>
          <a:prstGeom prst="line">
            <a:avLst/>
          </a:prstGeom>
          <a:ln w="127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2393950" y="3498850"/>
            <a:ext cx="5499100" cy="501650"/>
          </a:xfrm>
          <a:prstGeom prst="line">
            <a:avLst/>
          </a:prstGeom>
          <a:ln w="12700">
            <a:solidFill>
              <a:schemeClr val="accent2">
                <a:lumMod val="60000"/>
                <a:lumOff val="40000"/>
              </a:schemeClr>
            </a:solidFill>
            <a:prstDash val="sysDot"/>
          </a:ln>
        </p:spPr>
        <p:style>
          <a:lnRef idx="1">
            <a:schemeClr val="dk1"/>
          </a:lnRef>
          <a:fillRef idx="0">
            <a:schemeClr val="dk1"/>
          </a:fillRef>
          <a:effectRef idx="0">
            <a:schemeClr val="dk1"/>
          </a:effectRef>
          <a:fontRef idx="minor">
            <a:schemeClr val="tx1"/>
          </a:fontRef>
        </p:style>
      </p:cxnSp>
      <p:pic>
        <p:nvPicPr>
          <p:cNvPr id="6203"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152525"/>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2586038"/>
            <a:ext cx="6143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55"/>
          <p:cNvPicPr>
            <a:picLocks noChangeAspect="1"/>
          </p:cNvPicPr>
          <p:nvPr/>
        </p:nvPicPr>
        <p:blipFill>
          <a:blip r:embed="rId5"/>
          <a:srcRect/>
          <a:stretch>
            <a:fillRect/>
          </a:stretch>
        </p:blipFill>
        <p:spPr bwMode="auto">
          <a:xfrm>
            <a:off x="4765675" y="2578100"/>
            <a:ext cx="62230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pic>
        <p:nvPicPr>
          <p:cNvPr id="25656" name="Picture 56"/>
          <p:cNvPicPr>
            <a:picLocks noChangeAspect="1"/>
          </p:cNvPicPr>
          <p:nvPr/>
        </p:nvPicPr>
        <p:blipFill>
          <a:blip r:embed="rId6"/>
          <a:srcRect/>
          <a:stretch>
            <a:fillRect/>
          </a:stretch>
        </p:blipFill>
        <p:spPr bwMode="auto">
          <a:xfrm>
            <a:off x="6834188" y="2578100"/>
            <a:ext cx="658812"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pic>
        <p:nvPicPr>
          <p:cNvPr id="25657" name="Picture 57"/>
          <p:cNvPicPr>
            <a:picLocks noChangeAspect="1"/>
          </p:cNvPicPr>
          <p:nvPr/>
        </p:nvPicPr>
        <p:blipFill>
          <a:blip r:embed="rId7"/>
          <a:srcRect/>
          <a:stretch>
            <a:fillRect/>
          </a:stretch>
        </p:blipFill>
        <p:spPr bwMode="auto">
          <a:xfrm>
            <a:off x="560388" y="5276850"/>
            <a:ext cx="611187"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pic>
        <p:nvPicPr>
          <p:cNvPr id="25658" name="Picture 58"/>
          <p:cNvPicPr>
            <a:picLocks noChangeAspect="1"/>
          </p:cNvPicPr>
          <p:nvPr/>
        </p:nvPicPr>
        <p:blipFill>
          <a:blip r:embed="rId8"/>
          <a:srcRect/>
          <a:stretch>
            <a:fillRect/>
          </a:stretch>
        </p:blipFill>
        <p:spPr bwMode="auto">
          <a:xfrm>
            <a:off x="2686050" y="5281613"/>
            <a:ext cx="60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pic>
        <p:nvPicPr>
          <p:cNvPr id="25659" name="Picture 59"/>
          <p:cNvPicPr>
            <a:picLocks noChangeAspect="1"/>
          </p:cNvPicPr>
          <p:nvPr/>
        </p:nvPicPr>
        <p:blipFill>
          <a:blip r:embed="rId9"/>
          <a:srcRect/>
          <a:stretch>
            <a:fillRect/>
          </a:stretch>
        </p:blipFill>
        <p:spPr bwMode="auto">
          <a:xfrm>
            <a:off x="6926263" y="5272088"/>
            <a:ext cx="6127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0EEEF4AC-4BFC-4279-8A87-CAA0398253B4}" type="slidenum">
              <a:rPr lang="en-US" altLang="en-US" sz="900">
                <a:solidFill>
                  <a:srgbClr val="BCBDC0"/>
                </a:solidFill>
                <a:latin typeface="Arial Narrow" pitchFamily="34" charset="0"/>
                <a:sym typeface="Arial Narrow" pitchFamily="34" charset="0"/>
              </a:rPr>
              <a:pPr algn="r"/>
              <a:t>4</a:t>
            </a:fld>
            <a:endParaRPr lang="en-US" altLang="en-US"/>
          </a:p>
        </p:txBody>
      </p:sp>
      <p:sp>
        <p:nvSpPr>
          <p:cNvPr id="8195"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ea typeface="Arial Narrow" pitchFamily="34" charset="0"/>
                <a:cs typeface="Arial Narrow" pitchFamily="34" charset="0"/>
                <a:sym typeface="Arial Narrow" pitchFamily="34" charset="0"/>
              </a:rPr>
              <a:t>HOW DO WE WORK TOGETHER?</a:t>
            </a:r>
            <a:endParaRPr lang="en-US" altLang="en-US" smtClean="0"/>
          </a:p>
        </p:txBody>
      </p:sp>
      <p:sp>
        <p:nvSpPr>
          <p:cNvPr id="7172" name="Rectangle 3"/>
          <p:cNvSpPr>
            <a:spLocks noGrp="1" noChangeArrowheads="1"/>
          </p:cNvSpPr>
          <p:nvPr>
            <p:ph type="body" idx="1"/>
          </p:nvPr>
        </p:nvSpPr>
        <p:spPr>
          <a:xfrm>
            <a:off x="457200" y="1524000"/>
            <a:ext cx="8229600" cy="4525963"/>
          </a:xfrm>
        </p:spPr>
        <p:txBody>
          <a:bodyPr/>
          <a:lstStyle/>
          <a:p>
            <a:pPr marL="0" indent="0" eaLnBrk="1">
              <a:spcBef>
                <a:spcPts val="300"/>
              </a:spcBef>
            </a:pPr>
            <a:endParaRPr lang="en-US" altLang="en-US" sz="1800" dirty="0" smtClean="0">
              <a:solidFill>
                <a:srgbClr val="919295"/>
              </a:solidFill>
              <a:latin typeface="Georgia" pitchFamily="18" charset="0"/>
              <a:ea typeface="Georgia" pitchFamily="18" charset="0"/>
              <a:cs typeface="Georgia" pitchFamily="18" charset="0"/>
              <a:sym typeface="Georgia" pitchFamily="18" charset="0"/>
            </a:endParaRPr>
          </a:p>
          <a:p>
            <a:pPr marL="0" indent="0" algn="ctr" eaLnBrk="1">
              <a:spcBef>
                <a:spcPts val="300"/>
              </a:spcBef>
            </a:pPr>
            <a:endParaRPr lang="en-US" altLang="en-US" sz="4000" dirty="0" smtClean="0">
              <a:solidFill>
                <a:srgbClr val="919295"/>
              </a:solidFill>
              <a:latin typeface="Georgia" pitchFamily="18" charset="0"/>
              <a:ea typeface="Georgia" pitchFamily="18" charset="0"/>
              <a:cs typeface="Georgia" pitchFamily="18" charset="0"/>
              <a:sym typeface="Georgia" pitchFamily="18" charset="0"/>
            </a:endParaRPr>
          </a:p>
          <a:p>
            <a:pPr marL="0" indent="0" algn="ctr" eaLnBrk="1">
              <a:spcBef>
                <a:spcPts val="300"/>
              </a:spcBef>
            </a:pPr>
            <a:r>
              <a:rPr lang="en-US" altLang="en-US" sz="4000" dirty="0" smtClean="0">
                <a:solidFill>
                  <a:srgbClr val="919295"/>
                </a:solidFill>
                <a:latin typeface="Georgia" pitchFamily="18" charset="0"/>
                <a:ea typeface="Georgia" pitchFamily="18" charset="0"/>
                <a:cs typeface="Georgia" pitchFamily="18" charset="0"/>
                <a:sym typeface="Georgia" pitchFamily="18" charset="0"/>
              </a:rPr>
              <a:t>Email me at  </a:t>
            </a:r>
            <a:r>
              <a:rPr lang="en-US" altLang="en-US" sz="4000" dirty="0" smtClean="0">
                <a:solidFill>
                  <a:srgbClr val="919295"/>
                </a:solidFill>
                <a:latin typeface="Georgia" pitchFamily="18" charset="0"/>
                <a:ea typeface="Georgia" pitchFamily="18" charset="0"/>
                <a:cs typeface="Georgia" pitchFamily="18" charset="0"/>
                <a:sym typeface="Georgia" pitchFamily="18" charset="0"/>
                <a:hlinkClick r:id="rId3"/>
              </a:rPr>
              <a:t>emga@rotary.org</a:t>
            </a:r>
            <a:endParaRPr lang="en-US" altLang="en-US" sz="4000" dirty="0">
              <a:solidFill>
                <a:srgbClr val="919295"/>
              </a:solidFill>
              <a:latin typeface="Georgia" pitchFamily="18" charset="0"/>
              <a:ea typeface="Georgia" pitchFamily="18" charset="0"/>
              <a:cs typeface="Georgia" pitchFamily="18" charset="0"/>
              <a:sym typeface="Georgia" pitchFamily="18" charset="0"/>
            </a:endParaRPr>
          </a:p>
          <a:p>
            <a:pPr marL="0" indent="0" algn="ctr" eaLnBrk="1">
              <a:spcBef>
                <a:spcPts val="300"/>
              </a:spcBef>
            </a:pPr>
            <a:r>
              <a:rPr lang="en-US" altLang="en-US" sz="4000" dirty="0" smtClean="0">
                <a:solidFill>
                  <a:srgbClr val="919295"/>
                </a:solidFill>
                <a:latin typeface="Georgia" pitchFamily="18" charset="0"/>
                <a:ea typeface="Georgia" pitchFamily="18" charset="0"/>
                <a:cs typeface="Georgia" pitchFamily="18" charset="0"/>
                <a:sym typeface="Georgia" pitchFamily="18" charset="0"/>
              </a:rPr>
              <a:t>Call me at 847.424.5211</a:t>
            </a:r>
          </a:p>
        </p:txBody>
      </p:sp>
      <p:pic>
        <p:nvPicPr>
          <p:cNvPr id="7173" name="Picture 8" descr="http://cdn.business2community.com/wp-content/uploads/2013/08/brainstorm-blog-tit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763" y="1219200"/>
            <a:ext cx="4922837"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Program Files (x86)\Microsoft Office\MEDIA\CAGCAT10\j030052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54288" y="1752600"/>
            <a:ext cx="4252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p:cNvPicPr>
          <p:nvPr/>
        </p:nvPicPr>
        <p:blipFill>
          <a:blip r:embed="rId6"/>
          <a:srcRect/>
          <a:stretch>
            <a:fillRect/>
          </a:stretch>
        </p:blipFill>
        <p:spPr bwMode="auto">
          <a:xfrm>
            <a:off x="2476500" y="1469231"/>
            <a:ext cx="4408487" cy="4408488"/>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7176" name="Picture 8"/>
          <p:cNvPicPr>
            <a:picLocks noChangeAspect="1"/>
          </p:cNvPicPr>
          <p:nvPr/>
        </p:nvPicPr>
        <p:blipFill>
          <a:blip r:embed="rId7"/>
          <a:srcRect/>
          <a:stretch>
            <a:fillRect/>
          </a:stretch>
        </p:blipFill>
        <p:spPr bwMode="auto">
          <a:xfrm>
            <a:off x="1918494" y="1852684"/>
            <a:ext cx="5524500" cy="36957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pic>
        <p:nvPicPr>
          <p:cNvPr id="7178" name="Picture 10"/>
          <p:cNvPicPr>
            <a:picLocks noChangeAspect="1"/>
          </p:cNvPicPr>
          <p:nvPr/>
        </p:nvPicPr>
        <p:blipFill>
          <a:blip r:embed="rId8"/>
          <a:srcRect/>
          <a:stretch>
            <a:fillRect/>
          </a:stretch>
        </p:blipFill>
        <p:spPr bwMode="auto">
          <a:xfrm>
            <a:off x="935037" y="1504488"/>
            <a:ext cx="7380288" cy="41148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7174"/>
                                        </p:tgtEl>
                                      </p:cBhvr>
                                    </p:animEffect>
                                    <p:set>
                                      <p:cBhvr>
                                        <p:cTn id="11" dur="1" fill="hold">
                                          <p:stCondLst>
                                            <p:cond delay="499"/>
                                          </p:stCondLst>
                                        </p:cTn>
                                        <p:tgtEl>
                                          <p:spTgt spid="717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500"/>
                                        <p:tgtEl>
                                          <p:spTgt spid="71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7173"/>
                                        </p:tgtEl>
                                      </p:cBhvr>
                                    </p:animEffect>
                                    <p:set>
                                      <p:cBhvr>
                                        <p:cTn id="19" dur="1" fill="hold">
                                          <p:stCondLst>
                                            <p:cond delay="499"/>
                                          </p:stCondLst>
                                        </p:cTn>
                                        <p:tgtEl>
                                          <p:spTgt spid="717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fade">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7175"/>
                                        </p:tgtEl>
                                      </p:cBhvr>
                                    </p:animEffect>
                                    <p:set>
                                      <p:cBhvr>
                                        <p:cTn id="27" dur="1" fill="hold">
                                          <p:stCondLst>
                                            <p:cond delay="499"/>
                                          </p:stCondLst>
                                        </p:cTn>
                                        <p:tgtEl>
                                          <p:spTgt spid="7175"/>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fade">
                                      <p:cBhvr>
                                        <p:cTn id="30" dur="500"/>
                                        <p:tgtEl>
                                          <p:spTgt spid="71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7176"/>
                                        </p:tgtEl>
                                      </p:cBhvr>
                                    </p:animEffect>
                                    <p:set>
                                      <p:cBhvr>
                                        <p:cTn id="35" dur="1" fill="hold">
                                          <p:stCondLst>
                                            <p:cond delay="499"/>
                                          </p:stCondLst>
                                        </p:cTn>
                                        <p:tgtEl>
                                          <p:spTgt spid="7176"/>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7178"/>
                                        </p:tgtEl>
                                        <p:attrNameLst>
                                          <p:attrName>style.visibility</p:attrName>
                                        </p:attrNameLst>
                                      </p:cBhvr>
                                      <p:to>
                                        <p:strVal val="visible"/>
                                      </p:to>
                                    </p:set>
                                    <p:animEffect transition="in" filter="fade">
                                      <p:cBhvr>
                                        <p:cTn id="38" dur="500"/>
                                        <p:tgtEl>
                                          <p:spTgt spid="71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7178"/>
                                        </p:tgtEl>
                                      </p:cBhvr>
                                    </p:animEffect>
                                    <p:set>
                                      <p:cBhvr>
                                        <p:cTn id="43" dur="1" fill="hold">
                                          <p:stCondLst>
                                            <p:cond delay="499"/>
                                          </p:stCondLst>
                                        </p:cTn>
                                        <p:tgtEl>
                                          <p:spTgt spid="7178"/>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7172">
                                            <p:txEl>
                                              <p:pRg st="2" end="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02B83DDD-70EC-42B4-84A4-2826043762F0}" type="slidenum">
              <a:rPr lang="en-US" altLang="en-US" sz="900">
                <a:solidFill>
                  <a:srgbClr val="BCBDC0"/>
                </a:solidFill>
                <a:latin typeface="Arial Narrow" pitchFamily="34" charset="0"/>
                <a:sym typeface="Arial Narrow" pitchFamily="34" charset="0"/>
              </a:rPr>
              <a:pPr algn="r"/>
              <a:t>5</a:t>
            </a:fld>
            <a:endParaRPr lang="en-US" altLang="en-US"/>
          </a:p>
        </p:txBody>
      </p:sp>
      <p:sp>
        <p:nvSpPr>
          <p:cNvPr id="9219"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ROTARY’S WEBSITE</a:t>
            </a:r>
            <a:endParaRPr lang="en-US" altLang="en-US" smtClean="0"/>
          </a:p>
        </p:txBody>
      </p:sp>
      <p:pic>
        <p:nvPicPr>
          <p:cNvPr id="9221" name="Picture 5"/>
          <p:cNvPicPr>
            <a:picLocks noChangeAspect="1"/>
          </p:cNvPicPr>
          <p:nvPr/>
        </p:nvPicPr>
        <p:blipFill>
          <a:blip r:embed="rId3"/>
          <a:srcRect/>
          <a:stretch>
            <a:fillRect/>
          </a:stretch>
        </p:blipFill>
        <p:spPr bwMode="auto">
          <a:xfrm>
            <a:off x="1219200" y="1143000"/>
            <a:ext cx="7010400" cy="50292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064F0FCE-15B6-4575-A54B-E536FAB65878}" type="slidenum">
              <a:rPr lang="en-US" altLang="en-US" sz="900">
                <a:solidFill>
                  <a:srgbClr val="BCBDC0"/>
                </a:solidFill>
                <a:latin typeface="Arial Narrow" pitchFamily="34" charset="0"/>
                <a:sym typeface="Arial Narrow" pitchFamily="34" charset="0"/>
              </a:rPr>
              <a:pPr algn="r"/>
              <a:t>6</a:t>
            </a:fld>
            <a:endParaRPr lang="en-US" altLang="en-US"/>
          </a:p>
        </p:txBody>
      </p:sp>
      <p:sp>
        <p:nvSpPr>
          <p:cNvPr id="10243"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COORDINATOR VIEW IN ROTARY CLUB CENTRAL</a:t>
            </a:r>
            <a:endParaRPr lang="en-US" altLang="en-US" smtClean="0"/>
          </a:p>
        </p:txBody>
      </p:sp>
      <p:pic>
        <p:nvPicPr>
          <p:cNvPr id="55298" name="Picture 2"/>
          <p:cNvPicPr>
            <a:picLocks noChangeAspect="1"/>
          </p:cNvPicPr>
          <p:nvPr/>
        </p:nvPicPr>
        <p:blipFill>
          <a:blip r:embed="rId3"/>
          <a:srcRect/>
          <a:stretch>
            <a:fillRect/>
          </a:stretch>
        </p:blipFill>
        <p:spPr bwMode="auto">
          <a:xfrm>
            <a:off x="381000" y="1162050"/>
            <a:ext cx="8305800" cy="4913313"/>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A00DFF0C-C28D-4175-A743-183A063F5F6E}" type="slidenum">
              <a:rPr lang="en-US" altLang="en-US" sz="900">
                <a:solidFill>
                  <a:srgbClr val="BCBDC0"/>
                </a:solidFill>
                <a:latin typeface="Arial Narrow" pitchFamily="34" charset="0"/>
                <a:sym typeface="Arial Narrow" pitchFamily="34" charset="0"/>
              </a:rPr>
              <a:pPr algn="r"/>
              <a:t>7</a:t>
            </a:fld>
            <a:endParaRPr lang="en-US" altLang="en-US"/>
          </a:p>
        </p:txBody>
      </p:sp>
      <p:sp>
        <p:nvSpPr>
          <p:cNvPr id="13315" name="Rectangle 2"/>
          <p:cNvSpPr>
            <a:spLocks noGrp="1" noChangeArrowheads="1"/>
          </p:cNvSpPr>
          <p:nvPr>
            <p:ph type="title"/>
          </p:nvPr>
        </p:nvSpPr>
        <p:spPr>
          <a:xfrm>
            <a:off x="381000" y="457200"/>
            <a:ext cx="8763000" cy="533400"/>
          </a:xfrm>
        </p:spPr>
        <p:txBody>
          <a:bodyPr/>
          <a:lstStyle/>
          <a:p>
            <a:pPr eaLnBrk="1"/>
            <a:r>
              <a:rPr lang="en-US" altLang="en-US" sz="1800" dirty="0" smtClean="0">
                <a:solidFill>
                  <a:srgbClr val="FFFFFF"/>
                </a:solidFill>
                <a:latin typeface="Arial Narrow" pitchFamily="34" charset="0"/>
                <a:sym typeface="Arial Narrow" pitchFamily="34" charset="0"/>
              </a:rPr>
              <a:t>REPORTS </a:t>
            </a:r>
            <a:endParaRPr lang="en-US" altLang="en-US" dirty="0" smtClean="0"/>
          </a:p>
        </p:txBody>
      </p:sp>
      <p:pic>
        <p:nvPicPr>
          <p:cNvPr id="56323" name="Picture 3"/>
          <p:cNvPicPr>
            <a:picLocks noChangeAspect="1"/>
          </p:cNvPicPr>
          <p:nvPr/>
        </p:nvPicPr>
        <p:blipFill>
          <a:blip r:embed="rId3"/>
          <a:srcRect/>
          <a:stretch>
            <a:fillRect/>
          </a:stretch>
        </p:blipFill>
        <p:spPr bwMode="auto">
          <a:xfrm>
            <a:off x="685800" y="1247775"/>
            <a:ext cx="8001000" cy="4968875"/>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284AF0FE-EB6D-49F6-9905-138C2EC7701D}" type="slidenum">
              <a:rPr lang="en-US" altLang="en-US" sz="900">
                <a:solidFill>
                  <a:srgbClr val="BCBDC0"/>
                </a:solidFill>
                <a:latin typeface="Arial Narrow" pitchFamily="34" charset="0"/>
                <a:sym typeface="Arial Narrow" pitchFamily="34" charset="0"/>
              </a:rPr>
              <a:pPr algn="r"/>
              <a:t>8</a:t>
            </a:fld>
            <a:endParaRPr lang="en-US" altLang="en-US"/>
          </a:p>
        </p:txBody>
      </p:sp>
      <p:sp>
        <p:nvSpPr>
          <p:cNvPr id="14339"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YOUR ROTARY WORKGROUP</a:t>
            </a:r>
            <a:endParaRPr lang="en-US" altLang="en-US" smtClean="0"/>
          </a:p>
        </p:txBody>
      </p:sp>
      <p:pic>
        <p:nvPicPr>
          <p:cNvPr id="14342" name="Picture 6"/>
          <p:cNvPicPr>
            <a:picLocks noChangeAspect="1"/>
          </p:cNvPicPr>
          <p:nvPr/>
        </p:nvPicPr>
        <p:blipFill>
          <a:blip r:embed="rId3"/>
          <a:srcRect/>
          <a:stretch>
            <a:fillRect/>
          </a:stretch>
        </p:blipFill>
        <p:spPr bwMode="auto">
          <a:xfrm>
            <a:off x="22225" y="1233488"/>
            <a:ext cx="9121775" cy="4786312"/>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7086600" y="6477000"/>
            <a:ext cx="1600200" cy="127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r"/>
            <a:fld id="{0828004A-8E02-47E0-AB9C-1F76BC57C58C}" type="slidenum">
              <a:rPr lang="en-US" altLang="en-US" sz="900">
                <a:solidFill>
                  <a:srgbClr val="BCBDC0"/>
                </a:solidFill>
                <a:latin typeface="Arial Narrow" pitchFamily="34" charset="0"/>
                <a:sym typeface="Arial Narrow" pitchFamily="34" charset="0"/>
              </a:rPr>
              <a:pPr algn="r"/>
              <a:t>9</a:t>
            </a:fld>
            <a:endParaRPr lang="en-US" altLang="en-US"/>
          </a:p>
        </p:txBody>
      </p:sp>
      <p:sp>
        <p:nvSpPr>
          <p:cNvPr id="15363" name="Rectangle 2"/>
          <p:cNvSpPr>
            <a:spLocks noGrp="1" noChangeArrowheads="1"/>
          </p:cNvSpPr>
          <p:nvPr>
            <p:ph type="title"/>
          </p:nvPr>
        </p:nvSpPr>
        <p:spPr>
          <a:xfrm>
            <a:off x="381000" y="457200"/>
            <a:ext cx="8763000" cy="533400"/>
          </a:xfrm>
        </p:spPr>
        <p:txBody>
          <a:bodyPr/>
          <a:lstStyle/>
          <a:p>
            <a:pPr eaLnBrk="1"/>
            <a:r>
              <a:rPr lang="en-US" altLang="en-US" sz="1800" smtClean="0">
                <a:solidFill>
                  <a:srgbClr val="FFFFFF"/>
                </a:solidFill>
                <a:latin typeface="Arial Narrow" pitchFamily="34" charset="0"/>
                <a:sym typeface="Arial Narrow" pitchFamily="34" charset="0"/>
              </a:rPr>
              <a:t>BRAND CENTER</a:t>
            </a:r>
            <a:endParaRPr lang="en-US" altLang="en-US" smtClean="0"/>
          </a:p>
        </p:txBody>
      </p:sp>
      <p:pic>
        <p:nvPicPr>
          <p:cNvPr id="63490" name="Picture 2"/>
          <p:cNvPicPr>
            <a:picLocks noChangeAspect="1"/>
          </p:cNvPicPr>
          <p:nvPr/>
        </p:nvPicPr>
        <p:blipFill>
          <a:blip r:embed="rId3"/>
          <a:srcRect/>
          <a:stretch>
            <a:fillRect/>
          </a:stretch>
        </p:blipFill>
        <p:spPr bwMode="auto">
          <a:xfrm>
            <a:off x="1676400" y="1079500"/>
            <a:ext cx="5614988" cy="5524500"/>
          </a:xfrm>
          <a:prstGeom prst="rect">
            <a:avLst/>
          </a:prstGeom>
          <a:noFill/>
          <a:ln>
            <a:noFill/>
          </a:ln>
          <a:effectLst>
            <a:outerShdw blurRad="38100" dist="23000" dir="5400000" algn="ctr" rotWithShape="0">
              <a:srgbClr val="00000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01B4E7"/>
                </a:solidFill>
                <a:prstDash val="solid"/>
                <a:round/>
                <a:headEnd type="none" w="med" len="med"/>
                <a:tailEnd type="none" w="med" len="me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01B4E7"/>
      </a:accent1>
      <a:accent2>
        <a:srgbClr val="FEBD11"/>
      </a:accent2>
      <a:accent3>
        <a:srgbClr val="FFFFFF"/>
      </a:accent3>
      <a:accent4>
        <a:srgbClr val="000000"/>
      </a:accent4>
      <a:accent5>
        <a:srgbClr val="AAD6F1"/>
      </a:accent5>
      <a:accent6>
        <a:srgbClr val="E6AB0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01B4E7"/>
      </a:accent1>
      <a:accent2>
        <a:srgbClr val="FEBD11"/>
      </a:accent2>
      <a:accent3>
        <a:srgbClr val="FFFFFF"/>
      </a:accent3>
      <a:accent4>
        <a:srgbClr val="000000"/>
      </a:accent4>
      <a:accent5>
        <a:srgbClr val="AAD6F1"/>
      </a:accent5>
      <a:accent6>
        <a:srgbClr val="E6AB0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A7A7A7"/>
      </a:dk2>
      <a:lt2>
        <a:srgbClr val="535353"/>
      </a:lt2>
      <a:accent1>
        <a:srgbClr val="01B4E7"/>
      </a:accent1>
      <a:accent2>
        <a:srgbClr val="FEBD11"/>
      </a:accent2>
      <a:accent3>
        <a:srgbClr val="FFFFFF"/>
      </a:accent3>
      <a:accent4>
        <a:srgbClr val="000000"/>
      </a:accent4>
      <a:accent5>
        <a:srgbClr val="AAD6F1"/>
      </a:accent5>
      <a:accent6>
        <a:srgbClr val="E6AB0E"/>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01B4E7"/>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58D85"/>
            </a:solidFill>
            <a:effectLst/>
            <a:latin typeface="Calibri" pitchFamily="34" charset="0"/>
            <a:cs typeface="Calibri" pitchFamily="34" charset="0"/>
            <a:sym typeface="Calibri" pitchFamily="34" charset="0"/>
          </a:defRPr>
        </a:defPPr>
      </a:lst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A7A7A7"/>
      </a:dk2>
      <a:lt2>
        <a:srgbClr val="535353"/>
      </a:lt2>
      <a:accent1>
        <a:srgbClr val="01B4E7"/>
      </a:accent1>
      <a:accent2>
        <a:srgbClr val="FEBD11"/>
      </a:accent2>
      <a:accent3>
        <a:srgbClr val="FFFFFF"/>
      </a:accent3>
      <a:accent4>
        <a:srgbClr val="000000"/>
      </a:accent4>
      <a:accent5>
        <a:srgbClr val="AAD6F1"/>
      </a:accent5>
      <a:accent6>
        <a:srgbClr val="E6AB0E"/>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2AA0497-8E68-4AE0-9130-F75B5BBBEA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D1BC03-BA2A-426E-A6D7-4D19A976DDFB}">
  <ds:schemaRefs>
    <ds:schemaRef ds:uri="http://schemas.microsoft.com/sharepoint/v3/contenttype/forms"/>
  </ds:schemaRefs>
</ds:datastoreItem>
</file>

<file path=customXml/itemProps3.xml><?xml version="1.0" encoding="utf-8"?>
<ds:datastoreItem xmlns:ds="http://schemas.openxmlformats.org/officeDocument/2006/customXml" ds:itemID="{B9BE3B34-10BE-4987-91B2-41BDEA9A7B9F}">
  <ds:schemaRefs>
    <ds:schemaRef ds:uri="http://schemas.microsoft.com/office/2006/metadata/longProperties"/>
  </ds:schemaRefs>
</ds:datastoreItem>
</file>

<file path=customXml/itemProps4.xml><?xml version="1.0" encoding="utf-8"?>
<ds:datastoreItem xmlns:ds="http://schemas.openxmlformats.org/officeDocument/2006/customXml" ds:itemID="{21D22578-4925-4E6A-A72C-2491D5138A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4568</TotalTime>
  <Words>2851</Words>
  <Application>Microsoft Macintosh PowerPoint</Application>
  <PresentationFormat>On-screen Show (4:3)</PresentationFormat>
  <Paragraphs>214</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 YOUR ROTARY RESOURCES</vt:lpstr>
      <vt:lpstr>Introduction</vt:lpstr>
      <vt:lpstr>YOUR SUPPORT TEAM</vt:lpstr>
      <vt:lpstr>HOW DO WE WORK TOGETHER?</vt:lpstr>
      <vt:lpstr>ROTARY’S WEBSITE</vt:lpstr>
      <vt:lpstr>COORDINATOR VIEW IN ROTARY CLUB CENTRAL</vt:lpstr>
      <vt:lpstr>REPORTS </vt:lpstr>
      <vt:lpstr>YOUR ROTARY WORKGROUP</vt:lpstr>
      <vt:lpstr>BRAND CENTER</vt:lpstr>
      <vt:lpstr>IDEA PLATFORM</vt:lpstr>
      <vt:lpstr>DISCUSSION GROUPS</vt:lpstr>
      <vt:lpstr>Other resources</vt:lpstr>
      <vt:lpstr>REGIONAL COORDINATOR BLOG</vt:lpstr>
      <vt:lpstr>PowerPoint Presentation</vt:lpstr>
      <vt:lpstr>TRAINING RESOURCES</vt:lpstr>
      <vt:lpstr>COORDINATOR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ROTARY RESOURCES</dc:title>
  <dc:creator>Christine Grodecki</dc:creator>
  <cp:lastModifiedBy>Chang Antony</cp:lastModifiedBy>
  <cp:revision>183</cp:revision>
  <cp:lastPrinted>2014-01-31T16:13:05Z</cp:lastPrinted>
  <dcterms:modified xsi:type="dcterms:W3CDTF">2014-08-10T07:57:28Z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0x010100BB137A24AC66A04C8A9872F850E11153</vt:lpwstr>
  </property>
  <property fmtid="{D5CDD505-2E9C-101B-9397-08002B2CF9AE}" pid="3" name="ContentType">
    <vt:lpwstr>Document</vt:lpwstr>
  </property>
</Properties>
</file>