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0" r:id="rId4"/>
    <p:sldMasterId id="2147483664" r:id="rId5"/>
    <p:sldMasterId id="2147483688" r:id="rId6"/>
  </p:sldMasterIdLst>
  <p:notesMasterIdLst>
    <p:notesMasterId r:id="rId11"/>
  </p:notesMasterIdLst>
  <p:handoutMasterIdLst>
    <p:handoutMasterId r:id="rId12"/>
  </p:handoutMasterIdLst>
  <p:sldIdLst>
    <p:sldId id="363" r:id="rId7"/>
    <p:sldId id="362" r:id="rId8"/>
    <p:sldId id="367" r:id="rId9"/>
    <p:sldId id="366" r:id="rId10"/>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A"/>
    <a:srgbClr val="687D90"/>
    <a:srgbClr val="009999"/>
    <a:srgbClr val="872175"/>
    <a:srgbClr val="919295"/>
    <a:srgbClr val="FF7600"/>
    <a:srgbClr val="D91B5C"/>
    <a:srgbClr val="00AEEF"/>
    <a:srgbClr val="01B4E7"/>
    <a:srgbClr val="BCBD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837" autoAdjust="0"/>
    <p:restoredTop sz="41860" autoAdjust="0"/>
  </p:normalViewPr>
  <p:slideViewPr>
    <p:cSldViewPr>
      <p:cViewPr>
        <p:scale>
          <a:sx n="31" d="100"/>
          <a:sy n="31" d="100"/>
        </p:scale>
        <p:origin x="-1424" y="-360"/>
      </p:cViewPr>
      <p:guideLst>
        <p:guide orient="horz" pos="2160"/>
        <p:guide pos="2880"/>
      </p:guideLst>
    </p:cSldViewPr>
  </p:slideViewPr>
  <p:outlineViewPr>
    <p:cViewPr>
      <p:scale>
        <a:sx n="75" d="100"/>
        <a:sy n="75" d="100"/>
      </p:scale>
      <p:origin x="784" y="1629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5E2A8F52-5D5E-F348-8971-795E9819BC5C}" type="slidenum">
              <a:rPr lang="en-US"/>
              <a:pPr>
                <a:defRPr/>
              </a:pPr>
              <a:t>‹#›</a:t>
            </a:fld>
            <a:endParaRPr lang="en-US"/>
          </a:p>
        </p:txBody>
      </p:sp>
    </p:spTree>
    <p:extLst>
      <p:ext uri="{BB962C8B-B14F-4D97-AF65-F5344CB8AC3E}">
        <p14:creationId xmlns:p14="http://schemas.microsoft.com/office/powerpoint/2010/main" val="264801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A921F9F1-0516-7249-8BD1-DDD6B224F66A}" type="slidenum">
              <a:rPr lang="en-US"/>
              <a:pPr>
                <a:defRPr/>
              </a:pPr>
              <a:t>‹#›</a:t>
            </a:fld>
            <a:endParaRPr lang="en-US"/>
          </a:p>
        </p:txBody>
      </p:sp>
    </p:spTree>
    <p:extLst>
      <p:ext uri="{BB962C8B-B14F-4D97-AF65-F5344CB8AC3E}">
        <p14:creationId xmlns:p14="http://schemas.microsoft.com/office/powerpoint/2010/main" val="2636640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talk</a:t>
            </a:r>
            <a:r>
              <a:rPr lang="en-US" baseline="0" dirty="0" smtClean="0"/>
              <a:t> briefly about being a strong host partner in a global grant, I’ve divided my topic into three areas.  (1) Planning &amp; Application Stage, (2) Implementation of the Grant Stage, and (3) Reporting and Sustainability.  I’m basing my comments on the successful grants that my district implemented during the Future Vision Pilot.  We were almost always the International Partner on these grants, but I very clearly saw what made a great host partner during a grant.</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1</a:t>
            </a:fld>
            <a:endParaRPr lang="en-US"/>
          </a:p>
        </p:txBody>
      </p:sp>
    </p:spTree>
    <p:extLst>
      <p:ext uri="{BB962C8B-B14F-4D97-AF65-F5344CB8AC3E}">
        <p14:creationId xmlns:p14="http://schemas.microsoft.com/office/powerpoint/2010/main" val="173797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get to know your</a:t>
            </a:r>
            <a:r>
              <a:rPr lang="en-US" baseline="0" dirty="0" smtClean="0"/>
              <a:t> potential host partner for a global grant, there are many things to watch for.  Naturally, the partner must be either a qualified district or club and be in good standing with Rotary International.  You may want to check on late reports on other outstanding grants.  </a:t>
            </a:r>
          </a:p>
          <a:p>
            <a:endParaRPr lang="en-US" baseline="0" dirty="0" smtClean="0"/>
          </a:p>
          <a:p>
            <a:r>
              <a:rPr lang="en-US" baseline="0" dirty="0" smtClean="0"/>
              <a:t>As this team is going to be the primary connection to the benefiting community, a strong relationship is vital.  The host partner will lead the needs assessment process during the planning stage but will assist the beneficiaries in identifying and prioritizing their needs.  The needs are those of the community, not the club or the individual Rotarian.</a:t>
            </a:r>
          </a:p>
          <a:p>
            <a:endParaRPr lang="en-US" baseline="0" dirty="0" smtClean="0"/>
          </a:p>
          <a:p>
            <a:r>
              <a:rPr lang="en-US" baseline="0" dirty="0" smtClean="0"/>
              <a:t>Communication is critical at all stages of a grant.  If there isn’t timely and complete communication during the planning stage, it is unlikely that there will be good communication during implementation or reporting.  This is a “make or break” quality.  </a:t>
            </a:r>
          </a:p>
          <a:p>
            <a:endParaRPr lang="en-US" baseline="0" dirty="0" smtClean="0"/>
          </a:p>
          <a:p>
            <a:r>
              <a:rPr lang="en-US" baseline="0" dirty="0" smtClean="0"/>
              <a:t>Having the ability to understand and use the online system for the grant application and reporting is absolutely necessary.  And this must be not left with just one individual in the host club or district.  Often times, the process may cross over Rotary years and having a strong team in place with knowledge and access to the system is vital.</a:t>
            </a:r>
          </a:p>
          <a:p>
            <a:endParaRPr lang="en-US" baseline="0" dirty="0" smtClean="0"/>
          </a:p>
          <a:p>
            <a:r>
              <a:rPr lang="en-US" baseline="0" dirty="0" smtClean="0"/>
              <a:t>Watch closely the relationship between the host partner and the cooperating organization.  The host provides oversight but cannot turn everything over to the cooperating organization.  We don’t want our grants to be just a mechanism for an organization to have access to our funds without Rotary involvement.  </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2</a:t>
            </a:fld>
            <a:endParaRPr lang="en-US"/>
          </a:p>
        </p:txBody>
      </p:sp>
    </p:spTree>
    <p:extLst>
      <p:ext uri="{BB962C8B-B14F-4D97-AF65-F5344CB8AC3E}">
        <p14:creationId xmlns:p14="http://schemas.microsoft.com/office/powerpoint/2010/main" val="2750489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 implementation, the host partner is expected to be deeply involved with the project and have a strong relationship with the beneficiaries.  This is important,</a:t>
            </a:r>
            <a:r>
              <a:rPr lang="en-US" baseline="0" dirty="0" smtClean="0"/>
              <a:t> not only for the success of the project, but also so that the host can provide regular updates to the international partner on the status of the project.  For the international partner, reports with photos, can really bring to life the activity going on.</a:t>
            </a:r>
          </a:p>
          <a:p>
            <a:endParaRPr lang="en-US" baseline="0" dirty="0" smtClean="0"/>
          </a:p>
          <a:p>
            <a:r>
              <a:rPr lang="en-US" baseline="0" dirty="0" smtClean="0"/>
              <a:t>Regular reporting is inspirational to everyone involved.  For the international club and their Rotarians, this helps them understand where their money is going.  They see it being used effectively and they are more likely to donate in the future.</a:t>
            </a:r>
          </a:p>
          <a:p>
            <a:endParaRPr lang="en-US" baseline="0" dirty="0" smtClean="0"/>
          </a:p>
          <a:p>
            <a:r>
              <a:rPr lang="en-US" baseline="0" dirty="0" smtClean="0"/>
              <a:t>It is important that the both partners, host and international, have good continuity plans in place for the leadership.  Often times, the project straddles multiple Rotary years and multiple club presidents.  A good transition plan eases reporting requirements making for a more successful grant.</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3</a:t>
            </a:fld>
            <a:endParaRPr lang="en-US"/>
          </a:p>
        </p:txBody>
      </p:sp>
    </p:spTree>
    <p:extLst>
      <p:ext uri="{BB962C8B-B14F-4D97-AF65-F5344CB8AC3E}">
        <p14:creationId xmlns:p14="http://schemas.microsoft.com/office/powerpoint/2010/main" val="275048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the project is complete, there is still important work to be done by the host partner.  The</a:t>
            </a:r>
            <a:r>
              <a:rPr lang="en-US" baseline="0" dirty="0" smtClean="0"/>
              <a:t> relationship with the beneficiaries that has been strong from the beginning, continues.  This is necessary so that reporting can be completed in a timely fashion.</a:t>
            </a:r>
          </a:p>
          <a:p>
            <a:endParaRPr lang="en-US" baseline="0" dirty="0" smtClean="0"/>
          </a:p>
          <a:p>
            <a:r>
              <a:rPr lang="en-US" baseline="0" dirty="0" smtClean="0"/>
              <a:t>The final report, done primarily by the host partner, should be completed in such a way that it can be used for publicity as well as stewardship.  This can be a powerful tool for fundraising for future projects.</a:t>
            </a:r>
          </a:p>
          <a:p>
            <a:endParaRPr lang="en-US" baseline="0" dirty="0" smtClean="0"/>
          </a:p>
          <a:p>
            <a:r>
              <a:rPr lang="en-US" baseline="0" dirty="0" smtClean="0"/>
              <a:t>The host partner manages the evaluation and measurement process at completion.  This will include detailed metrics which were identified at the application stage.  As sustainability is a major part of any grant, the primary responsibility for this rests with the host partner.  Successful global grants will run well after the grant is completed.</a:t>
            </a:r>
          </a:p>
          <a:p>
            <a:endParaRPr lang="en-US" baseline="0" dirty="0" smtClean="0"/>
          </a:p>
          <a:p>
            <a:r>
              <a:rPr lang="en-US" baseline="0" dirty="0" smtClean="0"/>
              <a:t>Finally, the host partner, in conjunction with the beneficiaries should be looking for possible follow-on projects that can build on the success of the recently completed global grant.</a:t>
            </a:r>
          </a:p>
          <a:p>
            <a:endParaRPr lang="en-US" baseline="0" dirty="0" smtClean="0"/>
          </a:p>
          <a:p>
            <a:r>
              <a:rPr lang="en-US" baseline="0" dirty="0" smtClean="0"/>
              <a:t>There may be other qualities that make for a great host partner in a global grant, but I have shared the most important ones based on our experience.</a:t>
            </a:r>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4</a:t>
            </a:fld>
            <a:endParaRPr lang="en-US"/>
          </a:p>
        </p:txBody>
      </p:sp>
    </p:spTree>
    <p:extLst>
      <p:ext uri="{BB962C8B-B14F-4D97-AF65-F5344CB8AC3E}">
        <p14:creationId xmlns:p14="http://schemas.microsoft.com/office/powerpoint/2010/main" val="2750489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6200" y="3429000"/>
            <a:ext cx="9296400" cy="990600"/>
          </a:xfrm>
          <a:prstGeom prst="rect">
            <a:avLst/>
          </a:prstGeom>
          <a:solidFill>
            <a:srgbClr val="005DAA"/>
          </a:solidFill>
          <a:effectLst>
            <a:outerShdw blurRad="57150" dist="50800" dir="2700000" algn="tl" rotWithShape="0">
              <a:srgbClr val="000000">
                <a:alpha val="40000"/>
              </a:srgbClr>
            </a:outerShdw>
          </a:effectLst>
        </p:spPr>
        <p:txBody>
          <a:bodyPr lIns="548640" tIns="0" rIns="0" bIns="0" anchor="ctr" anchorCtr="0">
            <a:noAutofit/>
          </a:bodyPr>
          <a:lstStyle>
            <a:lvl1pPr algn="l">
              <a:defRPr sz="4400" b="0" i="0">
                <a:solidFill>
                  <a:schemeClr val="bg1"/>
                </a:solidFill>
                <a:latin typeface="Arial Narrow"/>
                <a:cs typeface="Arial Narrow"/>
              </a:defRPr>
            </a:lvl1pPr>
          </a:lstStyle>
          <a:p>
            <a:r>
              <a:rPr lang="en-US" dirty="0" smtClean="0"/>
              <a:t>MASTER TITLE STYLE</a:t>
            </a:r>
            <a:endParaRPr lang="en-US" dirty="0"/>
          </a:p>
        </p:txBody>
      </p:sp>
      <p:sp>
        <p:nvSpPr>
          <p:cNvPr id="8" name="Subtitle 2"/>
          <p:cNvSpPr>
            <a:spLocks noGrp="1"/>
          </p:cNvSpPr>
          <p:nvPr>
            <p:ph type="subTitle" idx="1" hasCustomPrompt="1"/>
          </p:nvPr>
        </p:nvSpPr>
        <p:spPr>
          <a:xfrm>
            <a:off x="533400" y="4535544"/>
            <a:ext cx="6400800" cy="1255656"/>
          </a:xfrm>
          <a:prstGeom prst="rect">
            <a:avLst/>
          </a:prstGeom>
        </p:spPr>
        <p:txBody>
          <a:bodyPr lIns="0" tIns="0" rIns="0" bIns="0">
            <a:normAutofit/>
          </a:bodyPr>
          <a:lstStyle>
            <a:lvl1pPr marL="0" indent="0" algn="l">
              <a:spcBef>
                <a:spcPts val="0"/>
              </a:spcBef>
              <a:buNone/>
              <a:defRPr sz="2000">
                <a:solidFill>
                  <a:schemeClr val="bg1"/>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Subject</a:t>
            </a:r>
          </a:p>
          <a:p>
            <a:r>
              <a:rPr lang="en-US" dirty="0" smtClean="0"/>
              <a:t>Presenter</a:t>
            </a:r>
          </a:p>
          <a:p>
            <a:r>
              <a:rPr lang="en-US" dirty="0" smtClean="0"/>
              <a:t>Date</a:t>
            </a:r>
            <a:endParaRPr lang="en-US" dirty="0"/>
          </a:p>
        </p:txBody>
      </p:sp>
    </p:spTree>
    <p:extLst>
      <p:ext uri="{BB962C8B-B14F-4D97-AF65-F5344CB8AC3E}">
        <p14:creationId xmlns:p14="http://schemas.microsoft.com/office/powerpoint/2010/main" val="1579918257"/>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userDrawn="1"/>
        </p:nvSpPr>
        <p:spPr>
          <a:xfrm>
            <a:off x="-76200" y="457200"/>
            <a:ext cx="9296400" cy="533400"/>
          </a:xfrm>
          <a:prstGeom prst="rect">
            <a:avLst/>
          </a:prstGeom>
          <a:solidFill>
            <a:srgbClr val="005DAA"/>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81000" y="457200"/>
            <a:ext cx="8763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lIns="0" rIns="0"/>
          <a:lstStyle>
            <a:lvl1pPr marL="0" indent="0">
              <a:buFontTx/>
              <a:buNone/>
              <a:defRPr sz="1600" b="1" i="0">
                <a:solidFill>
                  <a:srgbClr val="687D90"/>
                </a:solidFill>
                <a:latin typeface="Georgia"/>
                <a:cs typeface="Georgia"/>
              </a:defRPr>
            </a:lvl1pPr>
            <a:lvl2pPr marL="0" indent="0">
              <a:buFontTx/>
              <a:buNone/>
              <a:defRPr sz="1600">
                <a:solidFill>
                  <a:srgbClr val="919295"/>
                </a:solidFill>
                <a:latin typeface="Georgia"/>
                <a:cs typeface="Georgia"/>
              </a:defRPr>
            </a:lvl2pPr>
            <a:lvl3pPr marL="0" indent="0">
              <a:buFontTx/>
              <a:buNone/>
              <a:defRPr sz="1600" b="1">
                <a:solidFill>
                  <a:srgbClr val="687D90"/>
                </a:solidFill>
                <a:latin typeface="Georgia"/>
                <a:cs typeface="Georgia"/>
              </a:defRPr>
            </a:lvl3pPr>
            <a:lvl4pPr marL="338328" indent="-219456">
              <a:buClr>
                <a:srgbClr val="005DAA"/>
              </a:buClr>
              <a:buFont typeface="Wingdings" charset="2"/>
              <a:buChar char="§"/>
              <a:defRPr sz="1600">
                <a:solidFill>
                  <a:srgbClr val="919295"/>
                </a:solidFill>
                <a:latin typeface="Georgia"/>
                <a:cs typeface="Georgia"/>
              </a:defRPr>
            </a:lvl4pPr>
            <a:lvl5pPr marL="228600" indent="-228600">
              <a:buFont typeface="Wingdings" charset="2"/>
              <a:buChar char="§"/>
              <a:defRPr sz="1600">
                <a:solidFill>
                  <a:srgbClr val="919295"/>
                </a:solidFill>
                <a:latin typeface="Georgia"/>
                <a:cs typeface="Georgia"/>
              </a:defRPr>
            </a:lvl5pPr>
          </a:lstStyle>
          <a:p>
            <a:pPr lvl="0"/>
            <a:r>
              <a:rPr lang="en-US" dirty="0" smtClean="0"/>
              <a:t>Click to edit Master text styles</a:t>
            </a:r>
          </a:p>
          <a:p>
            <a:pPr lvl="1"/>
            <a:r>
              <a:rPr lang="en-US" dirty="0" smtClean="0"/>
              <a:t>Second level</a:t>
            </a:r>
          </a:p>
          <a:p>
            <a:pPr lvl="1"/>
            <a:endParaRPr lang="en-US" dirty="0" smtClean="0"/>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73181769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935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152400" y="2667000"/>
            <a:ext cx="9525000" cy="1600200"/>
          </a:xfrm>
          <a:prstGeom prst="rect">
            <a:avLst/>
          </a:prstGeom>
          <a:solidFill>
            <a:srgbClr val="005DAA"/>
          </a:solidFill>
          <a:ln>
            <a:noFill/>
          </a:ln>
          <a:effectLst>
            <a:outerShdw blurRad="88900" dist="61087" dir="5400000" rotWithShape="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11584667"/>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3.xml"/><Relationship Id="rId3"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7" name="Rectangle 6"/>
          <p:cNvSpPr/>
          <p:nvPr userDrawn="1"/>
        </p:nvSpPr>
        <p:spPr>
          <a:xfrm>
            <a:off x="0" y="2"/>
            <a:ext cx="9144000" cy="6857998"/>
          </a:xfrm>
          <a:prstGeom prst="rect">
            <a:avLst/>
          </a:prstGeom>
          <a:solidFill>
            <a:srgbClr val="687D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486" y="6165126"/>
            <a:ext cx="1369028" cy="5143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600" y="152400"/>
            <a:ext cx="3124200" cy="3124200"/>
          </a:xfrm>
          <a:prstGeom prst="rect">
            <a:avLst/>
          </a:prstGeom>
        </p:spPr>
      </p:pic>
    </p:spTree>
    <p:extLst>
      <p:ext uri="{BB962C8B-B14F-4D97-AF65-F5344CB8AC3E}">
        <p14:creationId xmlns:p14="http://schemas.microsoft.com/office/powerpoint/2010/main" val="3932967662"/>
      </p:ext>
    </p:extLst>
  </p:cSld>
  <p:clrMap bg1="lt1" tx1="dk1" bg2="lt2" tx2="dk2" accent1="accent1" accent2="accent2" accent3="accent3" accent4="accent4" accent5="accent5" accent6="accent6" hlink="hlink" folHlink="folHlink"/>
  <p:sldLayoutIdLst>
    <p:sldLayoutId id="2147483701"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TITLE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557" y="6264738"/>
            <a:ext cx="1082949" cy="406868"/>
          </a:xfrm>
          <a:prstGeom prst="rect">
            <a:avLst/>
          </a:prstGeom>
        </p:spPr>
      </p:pic>
    </p:spTree>
    <p:extLst>
      <p:ext uri="{BB962C8B-B14F-4D97-AF65-F5344CB8AC3E}">
        <p14:creationId xmlns:p14="http://schemas.microsoft.com/office/powerpoint/2010/main" val="1228208913"/>
      </p:ext>
    </p:extLst>
  </p:cSld>
  <p:clrMap bg1="lt1" tx1="dk1" bg2="lt2" tx2="dk2" accent1="accent1" accent2="accent2" accent3="accent3" accent4="accent4" accent5="accent5" accent6="accent6" hlink="hlink" folHlink="folHlink"/>
  <p:sldLayoutIdLst>
    <p:sldLayoutId id="2147483666" r:id="rId1"/>
    <p:sldLayoutId id="2147483663" r:id="rId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5" name="TextBox 4"/>
          <p:cNvSpPr txBox="1"/>
          <p:nvPr userDrawn="1"/>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TITLE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8558" y="6264738"/>
            <a:ext cx="1082946" cy="406868"/>
          </a:xfrm>
          <a:prstGeom prst="rect">
            <a:avLst/>
          </a:prstGeom>
        </p:spPr>
      </p:pic>
    </p:spTree>
    <p:extLst>
      <p:ext uri="{BB962C8B-B14F-4D97-AF65-F5344CB8AC3E}">
        <p14:creationId xmlns:p14="http://schemas.microsoft.com/office/powerpoint/2010/main" val="3941488525"/>
      </p:ext>
    </p:extLst>
  </p:cSld>
  <p:clrMap bg1="lt1" tx1="dk1" bg2="lt2" tx2="dk2" accent1="accent1" accent2="accent2" accent3="accent3" accent4="accent4" accent5="accent5" accent6="accent6" hlink="hlink" folHlink="folHlink"/>
  <p:sldLayoutIdLst>
    <p:sldLayoutId id="2147483707"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005DAA"/>
          </a:solidFill>
        </p:spPr>
        <p:txBody>
          <a:bodyPr/>
          <a:lstStyle/>
          <a:p>
            <a:r>
              <a:rPr lang="en-US" dirty="0" smtClean="0">
                <a:solidFill>
                  <a:schemeClr val="bg1"/>
                </a:solidFill>
              </a:rPr>
              <a:t>Being a Host Partner</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t>RRFC Pam Russell</a:t>
            </a:r>
          </a:p>
          <a:p>
            <a:r>
              <a:rPr lang="en-US" dirty="0" smtClean="0"/>
              <a:t>9 March 2014</a:t>
            </a:r>
            <a:endParaRPr lang="en-US" dirty="0"/>
          </a:p>
        </p:txBody>
      </p:sp>
    </p:spTree>
    <p:extLst>
      <p:ext uri="{BB962C8B-B14F-4D97-AF65-F5344CB8AC3E}">
        <p14:creationId xmlns:p14="http://schemas.microsoft.com/office/powerpoint/2010/main" val="28349785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PLANNING AND APPLICATION</a:t>
            </a:r>
            <a:endParaRPr lang="en-US" dirty="0"/>
          </a:p>
        </p:txBody>
      </p:sp>
      <p:sp>
        <p:nvSpPr>
          <p:cNvPr id="5" name="Content Placeholder 4"/>
          <p:cNvSpPr>
            <a:spLocks noGrp="1"/>
          </p:cNvSpPr>
          <p:nvPr>
            <p:ph idx="1"/>
          </p:nvPr>
        </p:nvSpPr>
        <p:spPr/>
        <p:txBody>
          <a:bodyPr/>
          <a:lstStyle/>
          <a:p>
            <a:pPr lvl="2"/>
            <a:r>
              <a:rPr lang="en-US" sz="2400" dirty="0" smtClean="0">
                <a:solidFill>
                  <a:schemeClr val="tx1">
                    <a:lumMod val="50000"/>
                  </a:schemeClr>
                </a:solidFill>
              </a:rPr>
              <a:t>Qualities of a Great Host Partner</a:t>
            </a:r>
          </a:p>
          <a:p>
            <a:pPr lvl="3"/>
            <a:r>
              <a:rPr lang="en-US" sz="2400" dirty="0" smtClean="0">
                <a:solidFill>
                  <a:schemeClr val="tx1">
                    <a:lumMod val="50000"/>
                  </a:schemeClr>
                </a:solidFill>
              </a:rPr>
              <a:t>Qualified</a:t>
            </a:r>
          </a:p>
          <a:p>
            <a:pPr lvl="3"/>
            <a:r>
              <a:rPr lang="en-US" sz="2400" dirty="0" smtClean="0">
                <a:solidFill>
                  <a:schemeClr val="tx1">
                    <a:lumMod val="50000"/>
                  </a:schemeClr>
                </a:solidFill>
              </a:rPr>
              <a:t>Strong relationship with the beneficiaries</a:t>
            </a:r>
          </a:p>
          <a:p>
            <a:pPr lvl="3"/>
            <a:r>
              <a:rPr lang="en-US" sz="2400" dirty="0" smtClean="0">
                <a:solidFill>
                  <a:schemeClr val="tx1">
                    <a:lumMod val="50000"/>
                  </a:schemeClr>
                </a:solidFill>
              </a:rPr>
              <a:t>Leads the needs assessment</a:t>
            </a:r>
          </a:p>
          <a:p>
            <a:pPr lvl="3"/>
            <a:r>
              <a:rPr lang="en-US" sz="2400" dirty="0" smtClean="0">
                <a:solidFill>
                  <a:schemeClr val="tx1">
                    <a:lumMod val="50000"/>
                  </a:schemeClr>
                </a:solidFill>
              </a:rPr>
              <a:t>Timely communication with International Partner</a:t>
            </a:r>
          </a:p>
          <a:p>
            <a:pPr lvl="3"/>
            <a:r>
              <a:rPr lang="en-US" sz="2400" dirty="0" smtClean="0">
                <a:solidFill>
                  <a:schemeClr val="tx1">
                    <a:lumMod val="50000"/>
                  </a:schemeClr>
                </a:solidFill>
              </a:rPr>
              <a:t>Understands online system</a:t>
            </a:r>
          </a:p>
          <a:p>
            <a:pPr lvl="3"/>
            <a:r>
              <a:rPr lang="en-US" sz="2400" dirty="0" smtClean="0">
                <a:solidFill>
                  <a:schemeClr val="tx1">
                    <a:lumMod val="50000"/>
                  </a:schemeClr>
                </a:solidFill>
              </a:rPr>
              <a:t>Provides oversight of Cooperating Organization</a:t>
            </a:r>
          </a:p>
        </p:txBody>
      </p:sp>
    </p:spTree>
    <p:extLst>
      <p:ext uri="{BB962C8B-B14F-4D97-AF65-F5344CB8AC3E}">
        <p14:creationId xmlns:p14="http://schemas.microsoft.com/office/powerpoint/2010/main" val="34140940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GRANT IMPLEMENTATION</a:t>
            </a:r>
            <a:endParaRPr lang="en-US" dirty="0"/>
          </a:p>
        </p:txBody>
      </p:sp>
      <p:sp>
        <p:nvSpPr>
          <p:cNvPr id="5" name="Content Placeholder 4"/>
          <p:cNvSpPr>
            <a:spLocks noGrp="1"/>
          </p:cNvSpPr>
          <p:nvPr>
            <p:ph idx="1"/>
          </p:nvPr>
        </p:nvSpPr>
        <p:spPr/>
        <p:txBody>
          <a:bodyPr/>
          <a:lstStyle/>
          <a:p>
            <a:pPr lvl="2"/>
            <a:r>
              <a:rPr lang="en-US" sz="2400" dirty="0" smtClean="0">
                <a:solidFill>
                  <a:schemeClr val="tx1">
                    <a:lumMod val="50000"/>
                  </a:schemeClr>
                </a:solidFill>
              </a:rPr>
              <a:t>Qualities of a Great Host Partner</a:t>
            </a:r>
          </a:p>
          <a:p>
            <a:pPr lvl="3"/>
            <a:r>
              <a:rPr lang="en-US" sz="2400" dirty="0" smtClean="0">
                <a:solidFill>
                  <a:schemeClr val="tx1">
                    <a:lumMod val="50000"/>
                  </a:schemeClr>
                </a:solidFill>
              </a:rPr>
              <a:t>Strong relationship with the beneficiaries</a:t>
            </a:r>
          </a:p>
          <a:p>
            <a:pPr lvl="3"/>
            <a:r>
              <a:rPr lang="en-US" sz="2400" dirty="0" smtClean="0">
                <a:solidFill>
                  <a:schemeClr val="tx1">
                    <a:lumMod val="50000"/>
                  </a:schemeClr>
                </a:solidFill>
              </a:rPr>
              <a:t>Regular participation with the activities of the grant</a:t>
            </a:r>
          </a:p>
          <a:p>
            <a:pPr lvl="3"/>
            <a:r>
              <a:rPr lang="en-US" sz="2400" dirty="0" smtClean="0">
                <a:solidFill>
                  <a:schemeClr val="tx1">
                    <a:lumMod val="50000"/>
                  </a:schemeClr>
                </a:solidFill>
              </a:rPr>
              <a:t>Timely communication with International Partner</a:t>
            </a:r>
          </a:p>
          <a:p>
            <a:pPr lvl="3"/>
            <a:r>
              <a:rPr lang="en-US" sz="2400" dirty="0" smtClean="0">
                <a:solidFill>
                  <a:schemeClr val="tx1">
                    <a:lumMod val="50000"/>
                  </a:schemeClr>
                </a:solidFill>
              </a:rPr>
              <a:t>Proactive reporting on status that includes photos</a:t>
            </a:r>
            <a:endParaRPr lang="en-US" sz="2400" dirty="0">
              <a:solidFill>
                <a:schemeClr val="tx1">
                  <a:lumMod val="50000"/>
                </a:schemeClr>
              </a:solidFill>
            </a:endParaRPr>
          </a:p>
          <a:p>
            <a:pPr lvl="3"/>
            <a:r>
              <a:rPr lang="en-US" sz="2400" dirty="0" smtClean="0">
                <a:solidFill>
                  <a:schemeClr val="tx1">
                    <a:lumMod val="50000"/>
                  </a:schemeClr>
                </a:solidFill>
              </a:rPr>
              <a:t>Good continuity plan for multiple year projects</a:t>
            </a:r>
          </a:p>
        </p:txBody>
      </p:sp>
    </p:spTree>
    <p:extLst>
      <p:ext uri="{BB962C8B-B14F-4D97-AF65-F5344CB8AC3E}">
        <p14:creationId xmlns:p14="http://schemas.microsoft.com/office/powerpoint/2010/main" val="185868944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REPORTING AND SUSTAINABILITY</a:t>
            </a:r>
            <a:endParaRPr lang="en-US" dirty="0"/>
          </a:p>
        </p:txBody>
      </p:sp>
      <p:sp>
        <p:nvSpPr>
          <p:cNvPr id="5" name="Content Placeholder 4"/>
          <p:cNvSpPr>
            <a:spLocks noGrp="1"/>
          </p:cNvSpPr>
          <p:nvPr>
            <p:ph idx="1"/>
          </p:nvPr>
        </p:nvSpPr>
        <p:spPr/>
        <p:txBody>
          <a:bodyPr/>
          <a:lstStyle/>
          <a:p>
            <a:pPr lvl="2"/>
            <a:r>
              <a:rPr lang="en-US" sz="2400" dirty="0" smtClean="0">
                <a:solidFill>
                  <a:schemeClr val="tx1">
                    <a:lumMod val="50000"/>
                  </a:schemeClr>
                </a:solidFill>
              </a:rPr>
              <a:t>Qualities of a Great Host Partner</a:t>
            </a:r>
          </a:p>
          <a:p>
            <a:pPr lvl="3"/>
            <a:r>
              <a:rPr lang="en-US" sz="2400" dirty="0" smtClean="0">
                <a:solidFill>
                  <a:schemeClr val="tx1">
                    <a:lumMod val="50000"/>
                  </a:schemeClr>
                </a:solidFill>
              </a:rPr>
              <a:t>Strong relationship with the beneficiaries</a:t>
            </a:r>
          </a:p>
          <a:p>
            <a:pPr lvl="3"/>
            <a:r>
              <a:rPr lang="en-US" sz="2400" dirty="0" smtClean="0">
                <a:solidFill>
                  <a:schemeClr val="tx1">
                    <a:lumMod val="50000"/>
                  </a:schemeClr>
                </a:solidFill>
              </a:rPr>
              <a:t>Timely reporting </a:t>
            </a:r>
          </a:p>
          <a:p>
            <a:pPr lvl="3"/>
            <a:r>
              <a:rPr lang="en-US" sz="2400" dirty="0" smtClean="0">
                <a:solidFill>
                  <a:schemeClr val="tx1">
                    <a:lumMod val="50000"/>
                  </a:schemeClr>
                </a:solidFill>
              </a:rPr>
              <a:t>Development of a final report that is useful for publicity</a:t>
            </a:r>
          </a:p>
          <a:p>
            <a:pPr lvl="3"/>
            <a:r>
              <a:rPr lang="en-US" sz="2400" dirty="0" smtClean="0">
                <a:solidFill>
                  <a:schemeClr val="tx1">
                    <a:lumMod val="50000"/>
                  </a:schemeClr>
                </a:solidFill>
              </a:rPr>
              <a:t>Manage evaluation and measurement process </a:t>
            </a:r>
          </a:p>
          <a:p>
            <a:pPr lvl="3"/>
            <a:r>
              <a:rPr lang="en-US" sz="2400" dirty="0" smtClean="0">
                <a:solidFill>
                  <a:schemeClr val="tx1">
                    <a:lumMod val="50000"/>
                  </a:schemeClr>
                </a:solidFill>
              </a:rPr>
              <a:t>Ensures sustainability of the project after completion</a:t>
            </a:r>
          </a:p>
          <a:p>
            <a:pPr lvl="3"/>
            <a:r>
              <a:rPr lang="en-US" sz="2400" dirty="0" smtClean="0">
                <a:solidFill>
                  <a:schemeClr val="tx1">
                    <a:lumMod val="50000"/>
                  </a:schemeClr>
                </a:solidFill>
              </a:rPr>
              <a:t>Looks for possible follow-on projects</a:t>
            </a:r>
          </a:p>
          <a:p>
            <a:pPr lvl="3"/>
            <a:endParaRPr lang="en-US" dirty="0" smtClean="0">
              <a:solidFill>
                <a:schemeClr val="tx1">
                  <a:lumMod val="50000"/>
                </a:schemeClr>
              </a:solidFill>
            </a:endParaRPr>
          </a:p>
        </p:txBody>
      </p:sp>
    </p:spTree>
    <p:extLst>
      <p:ext uri="{BB962C8B-B14F-4D97-AF65-F5344CB8AC3E}">
        <p14:creationId xmlns:p14="http://schemas.microsoft.com/office/powerpoint/2010/main" val="344770938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RICommunications_whit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7A24AC66A04C8A9872F850E11153" ma:contentTypeVersion="0" ma:contentTypeDescription="Create a new document." ma:contentTypeScope="" ma:versionID="894cf0eee997355550609ffe52d471a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2B5381-0DEE-4B46-BAEC-7AC8FBDEA0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016CF39-2244-4A51-84BE-C7513D2EFC84}">
  <ds:schemaRefs>
    <ds:schemaRef ds:uri="http://schemas.microsoft.com/office/2006/metadata/properties"/>
  </ds:schemaRefs>
</ds:datastoreItem>
</file>

<file path=customXml/itemProps3.xml><?xml version="1.0" encoding="utf-8"?>
<ds:datastoreItem xmlns:ds="http://schemas.openxmlformats.org/officeDocument/2006/customXml" ds:itemID="{26B433FE-5FA6-41D9-BDF7-47163767EB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RICommunications_white.potx</Template>
  <TotalTime>19255</TotalTime>
  <Words>882</Words>
  <Application>Microsoft Macintosh PowerPoint</Application>
  <PresentationFormat>On-screen Show (4:3)</PresentationFormat>
  <Paragraphs>54</Paragraphs>
  <Slides>4</Slides>
  <Notes>4</Notes>
  <HiddenSlides>0</HiddenSlides>
  <MMClips>0</MMClips>
  <ScaleCrop>false</ScaleCrop>
  <HeadingPairs>
    <vt:vector size="4" baseType="variant">
      <vt:variant>
        <vt:lpstr>Theme</vt:lpstr>
      </vt:variant>
      <vt:variant>
        <vt:i4>3</vt:i4>
      </vt:variant>
      <vt:variant>
        <vt:lpstr>Slide Titles</vt:lpstr>
      </vt:variant>
      <vt:variant>
        <vt:i4>4</vt:i4>
      </vt:variant>
    </vt:vector>
  </HeadingPairs>
  <TitlesOfParts>
    <vt:vector size="7" baseType="lpstr">
      <vt:lpstr>RICommunications_white</vt:lpstr>
      <vt:lpstr>Custom Design</vt:lpstr>
      <vt:lpstr>2_Custom Design</vt:lpstr>
      <vt:lpstr>Being a Host Partner</vt:lpstr>
      <vt:lpstr>PLANNING AND APPLICATION</vt:lpstr>
      <vt:lpstr>GRANT IMPLEMENTATION</vt:lpstr>
      <vt:lpstr>REPORTING AND SUSTAINABILITY</vt:lpstr>
    </vt:vector>
  </TitlesOfParts>
  <Company>Rotary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Chang Antony</cp:lastModifiedBy>
  <cp:revision>644</cp:revision>
  <cp:lastPrinted>2014-03-08T19:45:59Z</cp:lastPrinted>
  <dcterms:created xsi:type="dcterms:W3CDTF">2010-04-16T20:11:30Z</dcterms:created>
  <dcterms:modified xsi:type="dcterms:W3CDTF">2014-08-10T08:10:18Z</dcterms:modified>
</cp:coreProperties>
</file>