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8" r:id="rId3"/>
    <p:sldId id="259" r:id="rId4"/>
    <p:sldId id="277" r:id="rId5"/>
    <p:sldId id="263" r:id="rId6"/>
    <p:sldId id="272" r:id="rId7"/>
    <p:sldId id="265" r:id="rId8"/>
    <p:sldId id="267" r:id="rId9"/>
    <p:sldId id="268" r:id="rId10"/>
    <p:sldId id="269" r:id="rId11"/>
    <p:sldId id="274" r:id="rId12"/>
    <p:sldId id="275" r:id="rId13"/>
    <p:sldId id="276" r:id="rId14"/>
    <p:sldId id="273"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69" autoAdjust="0"/>
    <p:restoredTop sz="94660" autoAdjust="0"/>
  </p:normalViewPr>
  <p:slideViewPr>
    <p:cSldViewPr>
      <p:cViewPr>
        <p:scale>
          <a:sx n="100" d="100"/>
          <a:sy n="100" d="100"/>
        </p:scale>
        <p:origin x="-72" y="46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1126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1127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08C39158-0882-45FB-8FB0-848C7D9D38F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2E6398E2-1CFE-4642-AF62-BBDA6CC61020}" type="slidenum">
              <a:rPr lang="en-US" smtClean="0">
                <a:latin typeface="Arial" charset="0"/>
                <a:cs typeface="Arial" charset="0"/>
              </a:rPr>
              <a:pPr/>
              <a:t>5</a:t>
            </a:fld>
            <a:endParaRPr lang="en-US" smtClean="0">
              <a:latin typeface="Arial" charset="0"/>
              <a:cs typeface="Arial" charset="0"/>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812C7AC8-65A1-4FA6-A48E-CFF2191DF8DB}" type="slidenum">
              <a:rPr lang="en-US" smtClean="0">
                <a:latin typeface="Arial" charset="0"/>
                <a:cs typeface="Arial" charset="0"/>
              </a:rPr>
              <a:pPr/>
              <a:t>7</a:t>
            </a:fld>
            <a:endParaRPr lang="en-US" smtClean="0">
              <a:latin typeface="Arial" charset="0"/>
              <a:cs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63918E0F-1350-48BF-A6A3-49094C986D81}" type="slidenum">
              <a:rPr lang="en-US" smtClean="0">
                <a:latin typeface="Arial" charset="0"/>
                <a:cs typeface="Arial" charset="0"/>
              </a:rPr>
              <a:pPr/>
              <a:t>8</a:t>
            </a:fld>
            <a:endParaRPr lang="en-US" smtClean="0">
              <a:latin typeface="Arial" charset="0"/>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B240CB-02D5-4310-974D-05A3AAC39D3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B921F1-D95E-47D5-ABA5-2048F50DEE5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F9EFA7-5C65-4E51-8784-905EE7E3E2A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E5228B-448F-426E-8333-6A35289A4CA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24219-97AC-4B3E-B9B3-D38B3DF0B5C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D5B4CD-1C94-440F-863E-7652AD95D97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EC88CA-2B83-4F7D-BCDF-DDBCA692EF6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867A27-FAA5-4C4A-A8FC-6395089C76F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E36A11C-1924-4D46-BCE7-6FF09606E02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824E06-46CE-4D09-91A1-8F6D70D5D2C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658CF-204C-4D6A-B931-CA5C22C4DE5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a:defRPr/>
            </a:pPr>
            <a:fld id="{2FA04EDC-4761-4148-9E56-B1F66CB4EE9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facebook.com/photo.php?pid=1554443&amp;id=527066587"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hyperlink" Target="http://www.facebook.com/photo.php?pid=1554443&amp;id=527066587" TargetMode="Externa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hyperlink" Target="http://gdb.rferl.org/60E16F61-7280-4C2B-A274-3E1AEA3AFDD2_mw800_mh600_s.jpg" TargetMode="External"/><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yfrog.com/h02gvclj"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png"/><Relationship Id="rId3" Type="http://schemas.openxmlformats.org/officeDocument/2006/relationships/image" Target="../media/image3.jpeg"/><Relationship Id="rId7" Type="http://schemas.openxmlformats.org/officeDocument/2006/relationships/hyperlink" Target="http://www.facebook.com/photo.php?pid=69978&amp;id=558466265" TargetMode="External"/><Relationship Id="rId12"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hyperlink" Target="http://www.facebook.com/photo.php?pid=345935&amp;id=661062058" TargetMode="External"/><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www.facebook.com/photo.php?pid=44498&amp;id=654720133" TargetMode="External"/><Relationship Id="rId9" Type="http://schemas.openxmlformats.org/officeDocument/2006/relationships/hyperlink" Target="http://www.facebook.com/photo.php?pid=866779&amp;id=807260386"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ctrTitle"/>
          </p:nvPr>
        </p:nvSpPr>
        <p:spPr>
          <a:xfrm>
            <a:off x="685800" y="1600200"/>
            <a:ext cx="7772400" cy="2000250"/>
          </a:xfrm>
        </p:spPr>
        <p:txBody>
          <a:bodyPr/>
          <a:lstStyle/>
          <a:p>
            <a:pPr eaLnBrk="1" hangingPunct="1"/>
            <a:r>
              <a:rPr lang="en-US" sz="3600" b="1" smtClean="0">
                <a:solidFill>
                  <a:schemeClr val="accent2"/>
                </a:solidFill>
              </a:rPr>
              <a:t>Rotary’s Investment in Peace</a:t>
            </a:r>
            <a:r>
              <a:rPr lang="en-US" sz="2800" b="1" smtClean="0">
                <a:solidFill>
                  <a:schemeClr val="accent2"/>
                </a:solidFill>
              </a:rPr>
              <a:t/>
            </a:r>
            <a:br>
              <a:rPr lang="en-US" sz="2800" b="1" smtClean="0">
                <a:solidFill>
                  <a:schemeClr val="accent2"/>
                </a:solidFill>
              </a:rPr>
            </a:br>
            <a:endParaRPr lang="en-US" smtClean="0"/>
          </a:p>
        </p:txBody>
      </p:sp>
      <p:sp>
        <p:nvSpPr>
          <p:cNvPr id="14338" name="Rectangle 3"/>
          <p:cNvSpPr>
            <a:spLocks noGrp="1" noChangeArrowheads="1"/>
          </p:cNvSpPr>
          <p:nvPr>
            <p:ph type="subTitle" idx="1"/>
          </p:nvPr>
        </p:nvSpPr>
        <p:spPr>
          <a:xfrm>
            <a:off x="914400" y="3505200"/>
            <a:ext cx="7543800" cy="2971800"/>
          </a:xfrm>
        </p:spPr>
        <p:txBody>
          <a:bodyPr/>
          <a:lstStyle/>
          <a:p>
            <a:pPr eaLnBrk="1" hangingPunct="1">
              <a:lnSpc>
                <a:spcPct val="90000"/>
              </a:lnSpc>
            </a:pPr>
            <a:r>
              <a:rPr lang="en-US" sz="3600" b="1" smtClean="0"/>
              <a:t>Amy Kay</a:t>
            </a:r>
          </a:p>
          <a:p>
            <a:pPr eaLnBrk="1" hangingPunct="1">
              <a:lnSpc>
                <a:spcPct val="90000"/>
              </a:lnSpc>
            </a:pPr>
            <a:r>
              <a:rPr lang="en-US" sz="2800" smtClean="0">
                <a:solidFill>
                  <a:schemeClr val="accent2"/>
                </a:solidFill>
              </a:rPr>
              <a:t>Rotary World Peace Fellow, Class I, University of Queensland, Australia</a:t>
            </a:r>
          </a:p>
          <a:p>
            <a:pPr eaLnBrk="1" hangingPunct="1">
              <a:lnSpc>
                <a:spcPct val="90000"/>
              </a:lnSpc>
            </a:pPr>
            <a:r>
              <a:rPr lang="en-US" sz="2800" smtClean="0"/>
              <a:t>Rotary Ambassadorial Scholar, 2000, American University in Cairo, Egypt</a:t>
            </a:r>
          </a:p>
          <a:p>
            <a:pPr eaLnBrk="1" hangingPunct="1">
              <a:lnSpc>
                <a:spcPct val="90000"/>
              </a:lnSpc>
            </a:pPr>
            <a:endParaRPr lang="en-US" sz="2000" smtClean="0"/>
          </a:p>
        </p:txBody>
      </p:sp>
      <p:pic>
        <p:nvPicPr>
          <p:cNvPr id="14339" name="Picture 4" descr="rotarycenters"/>
          <p:cNvPicPr>
            <a:picLocks noChangeAspect="1" noChangeArrowheads="1"/>
          </p:cNvPicPr>
          <p:nvPr/>
        </p:nvPicPr>
        <p:blipFill>
          <a:blip r:embed="rId2"/>
          <a:srcRect/>
          <a:stretch>
            <a:fillRect/>
          </a:stretch>
        </p:blipFill>
        <p:spPr bwMode="auto">
          <a:xfrm>
            <a:off x="0" y="0"/>
            <a:ext cx="1435100"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2"/>
          <a:srcRect/>
          <a:stretch>
            <a:fillRect/>
          </a:stretch>
        </p:blipFill>
        <p:spPr bwMode="auto">
          <a:xfrm>
            <a:off x="4305300" y="0"/>
            <a:ext cx="4838700" cy="6858000"/>
          </a:xfrm>
          <a:prstGeom prst="rect">
            <a:avLst/>
          </a:prstGeom>
          <a:noFill/>
          <a:ln w="9525">
            <a:noFill/>
            <a:miter lim="800000"/>
            <a:headEnd/>
            <a:tailEnd/>
          </a:ln>
        </p:spPr>
      </p:pic>
      <p:pic>
        <p:nvPicPr>
          <p:cNvPr id="27650" name="Picture 4" descr="Sub Regional Advocacy Basma 2"/>
          <p:cNvPicPr>
            <a:picLocks noChangeAspect="1" noChangeArrowheads="1"/>
          </p:cNvPicPr>
          <p:nvPr/>
        </p:nvPicPr>
        <p:blipFill>
          <a:blip r:embed="rId3"/>
          <a:srcRect/>
          <a:stretch>
            <a:fillRect/>
          </a:stretch>
        </p:blipFill>
        <p:spPr bwMode="auto">
          <a:xfrm>
            <a:off x="-914400" y="2840038"/>
            <a:ext cx="5357813" cy="4017962"/>
          </a:xfrm>
          <a:prstGeom prst="rect">
            <a:avLst/>
          </a:prstGeom>
          <a:noFill/>
          <a:ln w="9525">
            <a:noFill/>
            <a:miter lim="800000"/>
            <a:headEnd/>
            <a:tailEnd/>
          </a:ln>
        </p:spPr>
      </p:pic>
      <p:pic>
        <p:nvPicPr>
          <p:cNvPr id="27651" name="Picture 5" descr="Amy's Camera 566"/>
          <p:cNvPicPr>
            <a:picLocks noChangeAspect="1" noChangeArrowheads="1"/>
          </p:cNvPicPr>
          <p:nvPr/>
        </p:nvPicPr>
        <p:blipFill>
          <a:blip r:embed="rId4"/>
          <a:srcRect/>
          <a:stretch>
            <a:fillRect/>
          </a:stretch>
        </p:blipFill>
        <p:spPr bwMode="auto">
          <a:xfrm>
            <a:off x="1720850" y="0"/>
            <a:ext cx="2708275" cy="2971800"/>
          </a:xfrm>
          <a:prstGeom prst="rect">
            <a:avLst/>
          </a:prstGeom>
          <a:noFill/>
          <a:ln w="9525">
            <a:noFill/>
            <a:miter lim="800000"/>
            <a:headEnd/>
            <a:tailEnd/>
          </a:ln>
        </p:spPr>
      </p:pic>
      <p:pic>
        <p:nvPicPr>
          <p:cNvPr id="27652" name="Picture 6" descr="rotarycenters"/>
          <p:cNvPicPr>
            <a:picLocks noChangeAspect="1" noChangeArrowheads="1"/>
          </p:cNvPicPr>
          <p:nvPr/>
        </p:nvPicPr>
        <p:blipFill>
          <a:blip r:embed="rId5"/>
          <a:srcRect/>
          <a:stretch>
            <a:fillRect/>
          </a:stretch>
        </p:blipFill>
        <p:spPr bwMode="auto">
          <a:xfrm>
            <a:off x="0" y="0"/>
            <a:ext cx="1360488"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hlinkClick r:id="rId2"/>
          </p:cNvPr>
          <p:cNvSpPr>
            <a:spLocks noChangeArrowheads="1"/>
          </p:cNvSpPr>
          <p:nvPr/>
        </p:nvSpPr>
        <p:spPr bwMode="auto">
          <a:xfrm>
            <a:off x="28575" y="0"/>
            <a:ext cx="9144000" cy="0"/>
          </a:xfrm>
          <a:prstGeom prst="rect">
            <a:avLst/>
          </a:prstGeom>
          <a:solidFill>
            <a:srgbClr val="000000"/>
          </a:solidFill>
          <a:ln w="9525">
            <a:noFill/>
            <a:miter lim="800000"/>
            <a:headEnd/>
            <a:tailEnd/>
          </a:ln>
        </p:spPr>
        <p:txBody>
          <a:bodyPr wrap="none" lIns="-7935" tIns="0" bIns="0" anchor="b">
            <a:spAutoFit/>
          </a:bodyPr>
          <a:lstStyle/>
          <a:p>
            <a:endParaRPr lang="en-US"/>
          </a:p>
        </p:txBody>
      </p:sp>
      <p:pic>
        <p:nvPicPr>
          <p:cNvPr id="28675" name="Picture 3" descr="C:\Documents and Settings\administrator\Desktop\DESKTOP\180611_1843715371678_1204427920_2614724_2108259_n.jpg"/>
          <p:cNvPicPr>
            <a:picLocks noChangeAspect="1" noChangeArrowheads="1"/>
          </p:cNvPicPr>
          <p:nvPr/>
        </p:nvPicPr>
        <p:blipFill>
          <a:blip r:embed="rId3"/>
          <a:srcRect/>
          <a:stretch>
            <a:fillRect/>
          </a:stretch>
        </p:blipFill>
        <p:spPr bwMode="auto">
          <a:xfrm>
            <a:off x="0" y="1066800"/>
            <a:ext cx="91440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a:hlinkClick r:id="rId2"/>
          </p:cNvPr>
          <p:cNvSpPr>
            <a:spLocks noChangeArrowheads="1"/>
          </p:cNvSpPr>
          <p:nvPr/>
        </p:nvSpPr>
        <p:spPr bwMode="auto">
          <a:xfrm>
            <a:off x="28575" y="0"/>
            <a:ext cx="9144000" cy="0"/>
          </a:xfrm>
          <a:prstGeom prst="rect">
            <a:avLst/>
          </a:prstGeom>
          <a:solidFill>
            <a:srgbClr val="000000"/>
          </a:solidFill>
          <a:ln w="9525">
            <a:noFill/>
            <a:miter lim="800000"/>
            <a:headEnd/>
            <a:tailEnd/>
          </a:ln>
        </p:spPr>
        <p:txBody>
          <a:bodyPr wrap="none" lIns="-7935" tIns="0" bIns="0" anchor="b">
            <a:spAutoFit/>
          </a:bodyPr>
          <a:lstStyle/>
          <a:p>
            <a:endParaRPr lang="en-US"/>
          </a:p>
        </p:txBody>
      </p:sp>
      <p:pic>
        <p:nvPicPr>
          <p:cNvPr id="29699" name="Picture 2" descr="Women of Egypt"/>
          <p:cNvPicPr>
            <a:picLocks noChangeAspect="1" noChangeArrowheads="1"/>
          </p:cNvPicPr>
          <p:nvPr/>
        </p:nvPicPr>
        <p:blipFill>
          <a:blip r:embed="rId3"/>
          <a:srcRect/>
          <a:stretch>
            <a:fillRect/>
          </a:stretch>
        </p:blipFill>
        <p:spPr bwMode="auto">
          <a:xfrm>
            <a:off x="0" y="0"/>
            <a:ext cx="4635500" cy="3200400"/>
          </a:xfrm>
          <a:prstGeom prst="rect">
            <a:avLst/>
          </a:prstGeom>
          <a:noFill/>
          <a:ln w="9525">
            <a:noFill/>
            <a:miter lim="800000"/>
            <a:headEnd/>
            <a:tailEnd/>
          </a:ln>
        </p:spPr>
      </p:pic>
      <p:pic>
        <p:nvPicPr>
          <p:cNvPr id="29700" name="Picture 4" descr="http://www.iwf.org/UserImages/EgyptAndProtest.jpg"/>
          <p:cNvPicPr>
            <a:picLocks noChangeAspect="1" noChangeArrowheads="1"/>
          </p:cNvPicPr>
          <p:nvPr/>
        </p:nvPicPr>
        <p:blipFill>
          <a:blip r:embed="rId4"/>
          <a:srcRect/>
          <a:stretch>
            <a:fillRect/>
          </a:stretch>
        </p:blipFill>
        <p:spPr bwMode="auto">
          <a:xfrm>
            <a:off x="6196013" y="1676400"/>
            <a:ext cx="2947987" cy="1981200"/>
          </a:xfrm>
          <a:prstGeom prst="rect">
            <a:avLst/>
          </a:prstGeom>
          <a:noFill/>
          <a:ln w="9525">
            <a:noFill/>
            <a:miter lim="800000"/>
            <a:headEnd/>
            <a:tailEnd/>
          </a:ln>
        </p:spPr>
      </p:pic>
      <p:sp>
        <p:nvSpPr>
          <p:cNvPr id="29701" name="Rectangle 5"/>
          <p:cNvSpPr>
            <a:spLocks noChangeArrowheads="1"/>
          </p:cNvSpPr>
          <p:nvPr/>
        </p:nvSpPr>
        <p:spPr bwMode="auto">
          <a:xfrm>
            <a:off x="0" y="-1998663"/>
            <a:ext cx="9144000" cy="3997326"/>
          </a:xfrm>
          <a:prstGeom prst="rect">
            <a:avLst/>
          </a:prstGeom>
          <a:noFill/>
          <a:ln w="9525">
            <a:noFill/>
            <a:miter lim="800000"/>
            <a:headEnd/>
            <a:tailEnd/>
          </a:ln>
        </p:spPr>
        <p:txBody>
          <a:bodyPr lIns="36501" tIns="-25392" rIns="22218" bIns="-25392" anchor="ctr">
            <a:spAutoFit/>
          </a:bodyPr>
          <a:lstStyle/>
          <a:p>
            <a:r>
              <a:rPr lang="en-US">
                <a:hlinkClick r:id="rId5" tooltip="Women protesters, such as these on January 25, were among the first to take to the streets to demand the end of the regime of Egyptian President Hosni Mubarak."/>
              </a:rPr>
              <a:t>  </a:t>
            </a:r>
            <a:r>
              <a:rPr lang="en-US" sz="23700"/>
              <a:t> </a:t>
            </a:r>
            <a:r>
              <a:rPr lang="en-US"/>
              <a:t>                                                                           </a:t>
            </a:r>
            <a:endParaRPr lang="en-US" sz="900"/>
          </a:p>
          <a:p>
            <a:pPr eaLnBrk="0" hangingPunct="0"/>
            <a:endParaRPr lang="en-US"/>
          </a:p>
        </p:txBody>
      </p:sp>
      <p:pic>
        <p:nvPicPr>
          <p:cNvPr id="29702" name="Picture 6" descr="Women protesters, such as these on January 25, were among the first to take to the streets to demand the end of the regime of Egyptian President Hosni Mubarak.">
            <a:hlinkClick r:id="rId5" tooltip="Women protesters, such as these on January 25, were among the first to take to the streets to demand the end of the regime of Egyptian President Hosni Mubarak."/>
          </p:cNvPr>
          <p:cNvPicPr>
            <a:picLocks noChangeAspect="1" noChangeArrowheads="1"/>
          </p:cNvPicPr>
          <p:nvPr/>
        </p:nvPicPr>
        <p:blipFill>
          <a:blip r:embed="rId6"/>
          <a:srcRect/>
          <a:stretch>
            <a:fillRect/>
          </a:stretch>
        </p:blipFill>
        <p:spPr bwMode="auto">
          <a:xfrm>
            <a:off x="4191000" y="0"/>
            <a:ext cx="2643188" cy="1981200"/>
          </a:xfrm>
          <a:prstGeom prst="rect">
            <a:avLst/>
          </a:prstGeom>
          <a:noFill/>
          <a:ln w="9525">
            <a:noFill/>
            <a:miter lim="800000"/>
            <a:headEnd/>
            <a:tailEnd/>
          </a:ln>
        </p:spPr>
      </p:pic>
      <p:pic>
        <p:nvPicPr>
          <p:cNvPr id="29703" name="Picture 7"/>
          <p:cNvPicPr>
            <a:picLocks noChangeAspect="1" noChangeArrowheads="1"/>
          </p:cNvPicPr>
          <p:nvPr/>
        </p:nvPicPr>
        <p:blipFill>
          <a:blip r:embed="rId7"/>
          <a:srcRect/>
          <a:stretch>
            <a:fillRect/>
          </a:stretch>
        </p:blipFill>
        <p:spPr bwMode="auto">
          <a:xfrm>
            <a:off x="-304800" y="3200400"/>
            <a:ext cx="5045075" cy="3657600"/>
          </a:xfrm>
          <a:prstGeom prst="rect">
            <a:avLst/>
          </a:prstGeom>
          <a:noFill/>
          <a:ln w="9525">
            <a:noFill/>
            <a:miter lim="800000"/>
            <a:headEnd/>
            <a:tailEnd/>
          </a:ln>
        </p:spPr>
      </p:pic>
      <p:pic>
        <p:nvPicPr>
          <p:cNvPr id="29704" name="Picture 8"/>
          <p:cNvPicPr>
            <a:picLocks noChangeAspect="1" noChangeArrowheads="1"/>
          </p:cNvPicPr>
          <p:nvPr/>
        </p:nvPicPr>
        <p:blipFill>
          <a:blip r:embed="rId8"/>
          <a:srcRect/>
          <a:stretch>
            <a:fillRect/>
          </a:stretch>
        </p:blipFill>
        <p:spPr bwMode="auto">
          <a:xfrm>
            <a:off x="4740275" y="3581400"/>
            <a:ext cx="4479925" cy="3276600"/>
          </a:xfrm>
          <a:prstGeom prst="rect">
            <a:avLst/>
          </a:prstGeom>
          <a:noFill/>
          <a:ln w="9525">
            <a:noFill/>
            <a:miter lim="800000"/>
            <a:headEnd/>
            <a:tailEnd/>
          </a:ln>
        </p:spPr>
      </p:pic>
      <p:pic>
        <p:nvPicPr>
          <p:cNvPr id="29705" name="Picture 8" descr="[Image from unknown archive]"/>
          <p:cNvPicPr>
            <a:picLocks noChangeAspect="1" noChangeArrowheads="1"/>
          </p:cNvPicPr>
          <p:nvPr/>
        </p:nvPicPr>
        <p:blipFill>
          <a:blip r:embed="rId9"/>
          <a:srcRect/>
          <a:stretch>
            <a:fillRect/>
          </a:stretch>
        </p:blipFill>
        <p:spPr bwMode="auto">
          <a:xfrm>
            <a:off x="4572000" y="1981200"/>
            <a:ext cx="2079625" cy="1600200"/>
          </a:xfrm>
          <a:prstGeom prst="rect">
            <a:avLst/>
          </a:prstGeom>
          <a:noFill/>
          <a:ln w="9525">
            <a:noFill/>
            <a:miter lim="800000"/>
            <a:headEnd/>
            <a:tailEnd/>
          </a:ln>
        </p:spPr>
      </p:pic>
      <p:pic>
        <p:nvPicPr>
          <p:cNvPr id="29706" name="Picture 9" descr="[Scene of the 2011 revolution; image from Getty Images / Peter Macdiarmid]"/>
          <p:cNvPicPr>
            <a:picLocks noChangeAspect="1" noChangeArrowheads="1"/>
          </p:cNvPicPr>
          <p:nvPr/>
        </p:nvPicPr>
        <p:blipFill>
          <a:blip r:embed="rId10"/>
          <a:srcRect/>
          <a:stretch>
            <a:fillRect/>
          </a:stretch>
        </p:blipFill>
        <p:spPr bwMode="auto">
          <a:xfrm>
            <a:off x="6781800" y="0"/>
            <a:ext cx="2460625"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0" y="-184150"/>
            <a:ext cx="312738" cy="368300"/>
          </a:xfrm>
          <a:prstGeom prst="rect">
            <a:avLst/>
          </a:prstGeom>
          <a:noFill/>
          <a:ln w="9525">
            <a:noFill/>
            <a:miter lim="800000"/>
            <a:headEnd/>
            <a:tailEnd/>
          </a:ln>
        </p:spPr>
        <p:txBody>
          <a:bodyPr wrap="none" anchor="ctr">
            <a:spAutoFit/>
          </a:bodyPr>
          <a:lstStyle/>
          <a:p>
            <a:r>
              <a:rPr lang="en-US">
                <a:hlinkClick r:id="rId2"/>
              </a:rPr>
              <a:t>  </a:t>
            </a:r>
            <a:endParaRPr lang="en-US"/>
          </a:p>
        </p:txBody>
      </p:sp>
      <p:pic>
        <p:nvPicPr>
          <p:cNvPr id="30722" name="Picture 2" descr="http://www.anneofcarversville.com/storage/2gvcl-christians-protecting-muslims-1-31-11.jpg?__SQUARESPACE_CACHEVERSION=1296739104323">
            <a:hlinkClick r:id="rId2"/>
          </p:cNvPr>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Documents and Settings\administrator\Desktop\IMG00169-20110212-1211[1].JPG"/>
          <p:cNvPicPr>
            <a:picLocks noChangeAspect="1" noChangeArrowheads="1"/>
          </p:cNvPicPr>
          <p:nvPr/>
        </p:nvPicPr>
        <p:blipFill>
          <a:blip r:embed="rId2"/>
          <a:srcRect/>
          <a:stretch>
            <a:fillRect/>
          </a:stretch>
        </p:blipFill>
        <p:spPr bwMode="auto">
          <a:xfrm>
            <a:off x="-3048000" y="-2286000"/>
            <a:ext cx="15240000" cy="1143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p:txBody>
          <a:bodyPr/>
          <a:lstStyle/>
          <a:p>
            <a:pPr eaLnBrk="1" hangingPunct="1"/>
            <a:r>
              <a:rPr lang="en-US" sz="4000" b="1" smtClean="0">
                <a:solidFill>
                  <a:schemeClr val="accent2"/>
                </a:solidFill>
              </a:rPr>
              <a:t/>
            </a:r>
            <a:br>
              <a:rPr lang="en-US" sz="4000" b="1" smtClean="0">
                <a:solidFill>
                  <a:schemeClr val="accent2"/>
                </a:solidFill>
              </a:rPr>
            </a:br>
            <a:r>
              <a:rPr lang="en-US" sz="4000" b="1" smtClean="0">
                <a:solidFill>
                  <a:schemeClr val="accent2"/>
                </a:solidFill>
              </a:rPr>
              <a:t>  </a:t>
            </a:r>
            <a:r>
              <a:rPr lang="en-US" b="1" smtClean="0">
                <a:solidFill>
                  <a:schemeClr val="accent2"/>
                </a:solidFill>
              </a:rPr>
              <a:t>PROGRAM OBJECTIVES</a:t>
            </a:r>
            <a:r>
              <a:rPr lang="en-US" sz="4000" b="1" smtClean="0">
                <a:solidFill>
                  <a:schemeClr val="accent2"/>
                </a:solidFill>
              </a:rPr>
              <a:t/>
            </a:r>
            <a:br>
              <a:rPr lang="en-US" sz="4000" b="1" smtClean="0">
                <a:solidFill>
                  <a:schemeClr val="accent2"/>
                </a:solidFill>
              </a:rPr>
            </a:br>
            <a:endParaRPr lang="en-US" sz="4000" b="1" smtClean="0">
              <a:solidFill>
                <a:schemeClr val="accent2"/>
              </a:solidFill>
            </a:endParaRPr>
          </a:p>
        </p:txBody>
      </p:sp>
      <p:sp>
        <p:nvSpPr>
          <p:cNvPr id="4099" name="Rectangle 3"/>
          <p:cNvSpPr>
            <a:spLocks noGrp="1" noChangeArrowheads="1"/>
          </p:cNvSpPr>
          <p:nvPr>
            <p:ph type="body" idx="1"/>
          </p:nvPr>
        </p:nvSpPr>
        <p:spPr>
          <a:xfrm>
            <a:off x="152400" y="1295400"/>
            <a:ext cx="8991600" cy="5181600"/>
          </a:xfrm>
        </p:spPr>
        <p:txBody>
          <a:bodyPr/>
          <a:lstStyle/>
          <a:p>
            <a:pPr eaLnBrk="1" hangingPunct="1">
              <a:lnSpc>
                <a:spcPct val="80000"/>
              </a:lnSpc>
              <a:buFontTx/>
              <a:buNone/>
            </a:pPr>
            <a:r>
              <a:rPr lang="en-US" sz="2000" b="1" u="sng" smtClean="0">
                <a:solidFill>
                  <a:schemeClr val="accent2"/>
                </a:solidFill>
                <a:latin typeface="Tahoma" pitchFamily="34" charset="0"/>
              </a:rPr>
              <a:t>The Purpose of the Rotary World Peace Fellowship Program is to:</a:t>
            </a:r>
          </a:p>
          <a:p>
            <a:pPr eaLnBrk="1" hangingPunct="1">
              <a:lnSpc>
                <a:spcPct val="80000"/>
              </a:lnSpc>
              <a:buFontTx/>
              <a:buNone/>
            </a:pPr>
            <a:endParaRPr lang="en-US" sz="2000" u="sng" smtClean="0">
              <a:solidFill>
                <a:schemeClr val="accent2"/>
              </a:solidFill>
              <a:latin typeface="Tahoma" pitchFamily="34" charset="0"/>
            </a:endParaRPr>
          </a:p>
          <a:p>
            <a:pPr eaLnBrk="1" hangingPunct="1">
              <a:lnSpc>
                <a:spcPct val="80000"/>
              </a:lnSpc>
            </a:pPr>
            <a:r>
              <a:rPr lang="en-US" sz="2200" smtClean="0">
                <a:latin typeface="Tahoma" pitchFamily="34" charset="0"/>
              </a:rPr>
              <a:t>Advance </a:t>
            </a:r>
            <a:r>
              <a:rPr lang="en-US" sz="2200" smtClean="0">
                <a:solidFill>
                  <a:schemeClr val="hlink"/>
                </a:solidFill>
                <a:latin typeface="Tahoma" pitchFamily="34" charset="0"/>
              </a:rPr>
              <a:t>research, teaching, publication, and knowledge</a:t>
            </a:r>
            <a:r>
              <a:rPr lang="en-US" sz="2200" smtClean="0">
                <a:latin typeface="Tahoma" pitchFamily="34" charset="0"/>
              </a:rPr>
              <a:t> of issues of peace, goodwill, causes of conflict, and world understanding</a:t>
            </a:r>
          </a:p>
          <a:p>
            <a:pPr eaLnBrk="1" hangingPunct="1">
              <a:lnSpc>
                <a:spcPct val="80000"/>
              </a:lnSpc>
              <a:buFontTx/>
              <a:buNone/>
            </a:pPr>
            <a:endParaRPr lang="en-US" sz="2200" smtClean="0">
              <a:latin typeface="Tahoma" pitchFamily="34" charset="0"/>
            </a:endParaRPr>
          </a:p>
          <a:p>
            <a:pPr eaLnBrk="1" hangingPunct="1">
              <a:lnSpc>
                <a:spcPct val="80000"/>
              </a:lnSpc>
            </a:pPr>
            <a:r>
              <a:rPr lang="en-US" sz="2200" smtClean="0">
                <a:latin typeface="Tahoma" pitchFamily="34" charset="0"/>
              </a:rPr>
              <a:t>Provide </a:t>
            </a:r>
            <a:r>
              <a:rPr lang="en-US" sz="2200" smtClean="0">
                <a:solidFill>
                  <a:schemeClr val="hlink"/>
                </a:solidFill>
                <a:latin typeface="Tahoma" pitchFamily="34" charset="0"/>
              </a:rPr>
              <a:t>advanced international educational opportunities</a:t>
            </a:r>
            <a:r>
              <a:rPr lang="en-US" sz="2200" smtClean="0">
                <a:latin typeface="Tahoma" pitchFamily="34" charset="0"/>
              </a:rPr>
              <a:t> for a group of Rotary World Peace Fellows chosen from different countries and cultures on the basis of their potential as leaders in government, business, education, media, and other professions</a:t>
            </a:r>
          </a:p>
          <a:p>
            <a:pPr eaLnBrk="1" hangingPunct="1">
              <a:lnSpc>
                <a:spcPct val="80000"/>
              </a:lnSpc>
              <a:buFontTx/>
              <a:buNone/>
            </a:pPr>
            <a:endParaRPr lang="en-US" sz="2200" smtClean="0">
              <a:latin typeface="Tahoma" pitchFamily="34" charset="0"/>
            </a:endParaRPr>
          </a:p>
          <a:p>
            <a:pPr eaLnBrk="1" hangingPunct="1">
              <a:lnSpc>
                <a:spcPct val="80000"/>
              </a:lnSpc>
            </a:pPr>
            <a:r>
              <a:rPr lang="en-US" sz="2200" smtClean="0">
                <a:latin typeface="Tahoma" pitchFamily="34" charset="0"/>
              </a:rPr>
              <a:t>Provide a means for The Rotary Foundation and Rotary clubs to </a:t>
            </a:r>
            <a:r>
              <a:rPr lang="en-US" sz="2200" smtClean="0">
                <a:solidFill>
                  <a:schemeClr val="hlink"/>
                </a:solidFill>
                <a:latin typeface="Tahoma" pitchFamily="34" charset="0"/>
              </a:rPr>
              <a:t>increase their effectiveness</a:t>
            </a:r>
            <a:r>
              <a:rPr lang="en-US" sz="2200" smtClean="0">
                <a:latin typeface="Tahoma" pitchFamily="34" charset="0"/>
              </a:rPr>
              <a:t> in promoting greater tolerance and cooperation among peoples, </a:t>
            </a:r>
            <a:r>
              <a:rPr lang="en-US" sz="2200" smtClean="0">
                <a:solidFill>
                  <a:schemeClr val="hlink"/>
                </a:solidFill>
                <a:latin typeface="Tahoma" pitchFamily="34" charset="0"/>
              </a:rPr>
              <a:t>leading to world understanding and peace.</a:t>
            </a:r>
          </a:p>
        </p:txBody>
      </p:sp>
      <p:pic>
        <p:nvPicPr>
          <p:cNvPr id="15363" name="Picture 4" descr="rotarycenters"/>
          <p:cNvPicPr>
            <a:picLocks noChangeAspect="1" noChangeArrowheads="1"/>
          </p:cNvPicPr>
          <p:nvPr/>
        </p:nvPicPr>
        <p:blipFill>
          <a:blip r:embed="rId2"/>
          <a:srcRect/>
          <a:stretch>
            <a:fillRect/>
          </a:stretch>
        </p:blipFill>
        <p:spPr bwMode="auto">
          <a:xfrm>
            <a:off x="0" y="0"/>
            <a:ext cx="1143000" cy="115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500" fill="hold"/>
                                        <p:tgtEl>
                                          <p:spTgt spid="4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09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99">
                                            <p:txEl>
                                              <p:pRg st="2" end="2"/>
                                            </p:txEl>
                                          </p:spTgt>
                                        </p:tgtEl>
                                        <p:attrNameLst>
                                          <p:attrName>style.visibility</p:attrName>
                                        </p:attrNameLst>
                                      </p:cBhvr>
                                      <p:to>
                                        <p:strVal val="visible"/>
                                      </p:to>
                                    </p:set>
                                    <p:anim calcmode="lin" valueType="num">
                                      <p:cBhvr additive="base">
                                        <p:cTn id="14" dur="5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099">
                                            <p:txEl>
                                              <p:pRg st="4" end="4"/>
                                            </p:txEl>
                                          </p:spTgt>
                                        </p:tgtEl>
                                        <p:attrNameLst>
                                          <p:attrName>style.visibility</p:attrName>
                                        </p:attrNameLst>
                                      </p:cBhvr>
                                      <p:to>
                                        <p:strVal val="visible"/>
                                      </p:to>
                                    </p:set>
                                    <p:anim calcmode="lin" valueType="num">
                                      <p:cBhvr additive="base">
                                        <p:cTn id="20" dur="500" fill="hold"/>
                                        <p:tgtEl>
                                          <p:spTgt spid="4099">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099">
                                            <p:txEl>
                                              <p:pRg st="6" end="6"/>
                                            </p:txEl>
                                          </p:spTgt>
                                        </p:tgtEl>
                                        <p:attrNameLst>
                                          <p:attrName>style.visibility</p:attrName>
                                        </p:attrNameLst>
                                      </p:cBhvr>
                                      <p:to>
                                        <p:strVal val="visible"/>
                                      </p:to>
                                    </p:set>
                                    <p:anim calcmode="lin" valueType="num">
                                      <p:cBhvr additive="base">
                                        <p:cTn id="26" dur="500" fill="hold"/>
                                        <p:tgtEl>
                                          <p:spTgt spid="4099">
                                            <p:txEl>
                                              <p:pRg st="6" end="6"/>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09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0" y="274638"/>
            <a:ext cx="8229600" cy="1143000"/>
          </a:xfrm>
        </p:spPr>
        <p:txBody>
          <a:bodyPr/>
          <a:lstStyle/>
          <a:p>
            <a:pPr eaLnBrk="1" hangingPunct="1"/>
            <a:r>
              <a:rPr lang="en-US" smtClean="0">
                <a:solidFill>
                  <a:schemeClr val="accent2"/>
                </a:solidFill>
                <a:latin typeface="Tahoma" pitchFamily="34" charset="0"/>
              </a:rPr>
              <a:t>    Peace Fellows Today</a:t>
            </a:r>
          </a:p>
        </p:txBody>
      </p:sp>
      <p:pic>
        <p:nvPicPr>
          <p:cNvPr id="17410" name="Picture 5" descr="Path%20Heang"/>
          <p:cNvPicPr>
            <a:picLocks noChangeAspect="1" noChangeArrowheads="1"/>
          </p:cNvPicPr>
          <p:nvPr/>
        </p:nvPicPr>
        <p:blipFill>
          <a:blip r:embed="rId2"/>
          <a:srcRect/>
          <a:stretch>
            <a:fillRect/>
          </a:stretch>
        </p:blipFill>
        <p:spPr bwMode="auto">
          <a:xfrm>
            <a:off x="457200" y="1524000"/>
            <a:ext cx="1317625" cy="1647825"/>
          </a:xfrm>
          <a:prstGeom prst="rect">
            <a:avLst/>
          </a:prstGeom>
          <a:noFill/>
          <a:ln w="9525">
            <a:noFill/>
            <a:miter lim="800000"/>
            <a:headEnd/>
            <a:tailEnd/>
          </a:ln>
        </p:spPr>
      </p:pic>
      <p:pic>
        <p:nvPicPr>
          <p:cNvPr id="17411" name="Picture 11" descr="Brian%20Adams"/>
          <p:cNvPicPr>
            <a:picLocks noChangeAspect="1" noChangeArrowheads="1"/>
          </p:cNvPicPr>
          <p:nvPr/>
        </p:nvPicPr>
        <p:blipFill>
          <a:blip r:embed="rId3"/>
          <a:srcRect/>
          <a:stretch>
            <a:fillRect/>
          </a:stretch>
        </p:blipFill>
        <p:spPr bwMode="auto">
          <a:xfrm>
            <a:off x="3429000" y="3429000"/>
            <a:ext cx="1524000" cy="1905000"/>
          </a:xfrm>
          <a:prstGeom prst="rect">
            <a:avLst/>
          </a:prstGeom>
          <a:noFill/>
          <a:ln w="9525">
            <a:noFill/>
            <a:miter lim="800000"/>
            <a:headEnd/>
            <a:tailEnd/>
          </a:ln>
        </p:spPr>
      </p:pic>
      <p:pic>
        <p:nvPicPr>
          <p:cNvPr id="17412" name="Picture 17" descr="n654720133_44497_9667">
            <a:hlinkClick r:id="rId4"/>
          </p:cNvPr>
          <p:cNvPicPr>
            <a:picLocks noChangeAspect="1" noChangeArrowheads="1"/>
          </p:cNvPicPr>
          <p:nvPr/>
        </p:nvPicPr>
        <p:blipFill>
          <a:blip r:embed="rId5"/>
          <a:srcRect/>
          <a:stretch>
            <a:fillRect/>
          </a:stretch>
        </p:blipFill>
        <p:spPr bwMode="auto">
          <a:xfrm>
            <a:off x="2514600" y="1143000"/>
            <a:ext cx="3733800" cy="2540000"/>
          </a:xfrm>
          <a:prstGeom prst="rect">
            <a:avLst/>
          </a:prstGeom>
          <a:noFill/>
          <a:ln w="9525">
            <a:noFill/>
            <a:miter lim="800000"/>
            <a:headEnd/>
            <a:tailEnd/>
          </a:ln>
        </p:spPr>
      </p:pic>
      <p:pic>
        <p:nvPicPr>
          <p:cNvPr id="17413" name="Picture 19" descr="s662342984_509230_8438"/>
          <p:cNvPicPr>
            <a:picLocks noChangeAspect="1" noChangeArrowheads="1"/>
          </p:cNvPicPr>
          <p:nvPr/>
        </p:nvPicPr>
        <p:blipFill>
          <a:blip r:embed="rId6"/>
          <a:srcRect/>
          <a:stretch>
            <a:fillRect/>
          </a:stretch>
        </p:blipFill>
        <p:spPr bwMode="auto">
          <a:xfrm>
            <a:off x="6400800" y="1447800"/>
            <a:ext cx="2362200" cy="2108200"/>
          </a:xfrm>
          <a:prstGeom prst="rect">
            <a:avLst/>
          </a:prstGeom>
          <a:noFill/>
          <a:ln w="9525">
            <a:noFill/>
            <a:miter lim="800000"/>
            <a:headEnd/>
            <a:tailEnd/>
          </a:ln>
        </p:spPr>
      </p:pic>
      <p:pic>
        <p:nvPicPr>
          <p:cNvPr id="17414" name="Picture 21" descr="n558466265_97960_5747">
            <a:hlinkClick r:id="rId7"/>
          </p:cNvPr>
          <p:cNvPicPr>
            <a:picLocks noChangeAspect="1" noChangeArrowheads="1"/>
          </p:cNvPicPr>
          <p:nvPr/>
        </p:nvPicPr>
        <p:blipFill>
          <a:blip r:embed="rId8"/>
          <a:srcRect/>
          <a:stretch>
            <a:fillRect/>
          </a:stretch>
        </p:blipFill>
        <p:spPr bwMode="auto">
          <a:xfrm>
            <a:off x="5791200" y="3929063"/>
            <a:ext cx="2971800" cy="2228850"/>
          </a:xfrm>
          <a:prstGeom prst="rect">
            <a:avLst/>
          </a:prstGeom>
          <a:noFill/>
          <a:ln w="9525">
            <a:noFill/>
            <a:miter lim="800000"/>
            <a:headEnd/>
            <a:tailEnd/>
          </a:ln>
        </p:spPr>
      </p:pic>
      <p:pic>
        <p:nvPicPr>
          <p:cNvPr id="17415" name="Picture 25" descr="n807260386_866778_9">
            <a:hlinkClick r:id="rId9"/>
          </p:cNvPr>
          <p:cNvPicPr>
            <a:picLocks noChangeAspect="1" noChangeArrowheads="1"/>
          </p:cNvPicPr>
          <p:nvPr/>
        </p:nvPicPr>
        <p:blipFill>
          <a:blip r:embed="rId10"/>
          <a:srcRect/>
          <a:stretch>
            <a:fillRect/>
          </a:stretch>
        </p:blipFill>
        <p:spPr bwMode="auto">
          <a:xfrm>
            <a:off x="2895600" y="4973638"/>
            <a:ext cx="2819400" cy="1884362"/>
          </a:xfrm>
          <a:prstGeom prst="rect">
            <a:avLst/>
          </a:prstGeom>
          <a:noFill/>
          <a:ln w="9525">
            <a:noFill/>
            <a:miter lim="800000"/>
            <a:headEnd/>
            <a:tailEnd/>
          </a:ln>
        </p:spPr>
      </p:pic>
      <p:pic>
        <p:nvPicPr>
          <p:cNvPr id="17416" name="Picture 27" descr="n661062058_345934_658">
            <a:hlinkClick r:id="rId11"/>
          </p:cNvPr>
          <p:cNvPicPr>
            <a:picLocks noChangeAspect="1" noChangeArrowheads="1"/>
          </p:cNvPicPr>
          <p:nvPr/>
        </p:nvPicPr>
        <p:blipFill>
          <a:blip r:embed="rId12"/>
          <a:srcRect/>
          <a:stretch>
            <a:fillRect/>
          </a:stretch>
        </p:blipFill>
        <p:spPr bwMode="auto">
          <a:xfrm>
            <a:off x="-304800" y="3657600"/>
            <a:ext cx="2971800" cy="2228850"/>
          </a:xfrm>
          <a:prstGeom prst="rect">
            <a:avLst/>
          </a:prstGeom>
          <a:noFill/>
          <a:ln w="9525">
            <a:noFill/>
            <a:miter lim="800000"/>
            <a:headEnd/>
            <a:tailEnd/>
          </a:ln>
        </p:spPr>
      </p:pic>
      <p:pic>
        <p:nvPicPr>
          <p:cNvPr id="17417" name="Picture 28" descr="rotarycenters"/>
          <p:cNvPicPr>
            <a:picLocks noChangeAspect="1" noChangeArrowheads="1"/>
          </p:cNvPicPr>
          <p:nvPr/>
        </p:nvPicPr>
        <p:blipFill>
          <a:blip r:embed="rId13"/>
          <a:srcRect/>
          <a:stretch>
            <a:fillRect/>
          </a:stretch>
        </p:blipFill>
        <p:spPr bwMode="auto">
          <a:xfrm>
            <a:off x="0" y="152400"/>
            <a:ext cx="1143000" cy="1152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2"/>
          <a:srcRect/>
          <a:stretch>
            <a:fillRect/>
          </a:stretch>
        </p:blipFill>
        <p:spPr bwMode="auto">
          <a:xfrm>
            <a:off x="723900" y="444500"/>
            <a:ext cx="7696200" cy="5969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a:srcRect/>
          <a:stretch>
            <a:fillRect/>
          </a:stretch>
        </p:blipFill>
        <p:spPr bwMode="auto">
          <a:xfrm>
            <a:off x="0" y="0"/>
            <a:ext cx="9144000" cy="5029200"/>
          </a:xfrm>
          <a:prstGeom prst="rect">
            <a:avLst/>
          </a:prstGeom>
          <a:noFill/>
          <a:ln w="9525">
            <a:noFill/>
            <a:miter lim="800000"/>
            <a:headEnd/>
            <a:tailEnd/>
          </a:ln>
        </p:spPr>
      </p:pic>
      <p:pic>
        <p:nvPicPr>
          <p:cNvPr id="19458" name="Picture 3"/>
          <p:cNvPicPr>
            <a:picLocks noChangeAspect="1" noChangeArrowheads="1"/>
          </p:cNvPicPr>
          <p:nvPr/>
        </p:nvPicPr>
        <p:blipFill>
          <a:blip r:embed="rId4"/>
          <a:srcRect/>
          <a:stretch>
            <a:fillRect/>
          </a:stretch>
        </p:blipFill>
        <p:spPr bwMode="auto">
          <a:xfrm>
            <a:off x="3124200" y="4521200"/>
            <a:ext cx="3505200" cy="2336800"/>
          </a:xfrm>
          <a:prstGeom prst="rect">
            <a:avLst/>
          </a:prstGeom>
          <a:noFill/>
          <a:ln w="9525">
            <a:noFill/>
            <a:miter lim="800000"/>
            <a:headEnd/>
            <a:tailEnd/>
          </a:ln>
        </p:spPr>
      </p:pic>
      <p:pic>
        <p:nvPicPr>
          <p:cNvPr id="19459" name="Picture 4"/>
          <p:cNvPicPr>
            <a:picLocks noChangeAspect="1" noChangeArrowheads="1"/>
          </p:cNvPicPr>
          <p:nvPr/>
        </p:nvPicPr>
        <p:blipFill>
          <a:blip r:embed="rId5"/>
          <a:srcRect/>
          <a:stretch>
            <a:fillRect/>
          </a:stretch>
        </p:blipFill>
        <p:spPr bwMode="auto">
          <a:xfrm>
            <a:off x="0" y="4765675"/>
            <a:ext cx="3138488" cy="2092325"/>
          </a:xfrm>
          <a:prstGeom prst="rect">
            <a:avLst/>
          </a:prstGeom>
          <a:noFill/>
          <a:ln w="9525">
            <a:noFill/>
            <a:miter lim="800000"/>
            <a:headEnd/>
            <a:tailEnd/>
          </a:ln>
        </p:spPr>
      </p:pic>
      <p:pic>
        <p:nvPicPr>
          <p:cNvPr id="19460" name="Picture 5"/>
          <p:cNvPicPr>
            <a:picLocks noChangeAspect="1" noChangeArrowheads="1"/>
          </p:cNvPicPr>
          <p:nvPr/>
        </p:nvPicPr>
        <p:blipFill>
          <a:blip r:embed="rId6"/>
          <a:srcRect/>
          <a:stretch>
            <a:fillRect/>
          </a:stretch>
        </p:blipFill>
        <p:spPr bwMode="auto">
          <a:xfrm>
            <a:off x="6324600" y="4389438"/>
            <a:ext cx="3581400" cy="2468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685800" y="381000"/>
            <a:ext cx="7772400" cy="341313"/>
          </a:xfrm>
        </p:spPr>
        <p:txBody>
          <a:bodyPr/>
          <a:lstStyle/>
          <a:p>
            <a:pPr eaLnBrk="1" hangingPunct="1"/>
            <a:r>
              <a:rPr lang="en-US" sz="3200" smtClean="0">
                <a:solidFill>
                  <a:schemeClr val="accent2"/>
                </a:solidFill>
                <a:latin typeface="Tahoma" pitchFamily="34" charset="0"/>
              </a:rPr>
              <a:t>HIV and Human Rights in the Region</a:t>
            </a:r>
          </a:p>
        </p:txBody>
      </p:sp>
      <p:pic>
        <p:nvPicPr>
          <p:cNvPr id="21506" name="Picture 3"/>
          <p:cNvPicPr>
            <a:picLocks noGrp="1" noChangeAspect="1" noChangeArrowheads="1"/>
          </p:cNvPicPr>
          <p:nvPr>
            <p:ph type="body" idx="1"/>
          </p:nvPr>
        </p:nvPicPr>
        <p:blipFill>
          <a:blip r:embed="rId2"/>
          <a:srcRect/>
          <a:stretch>
            <a:fillRect/>
          </a:stretch>
        </p:blipFill>
        <p:spPr>
          <a:xfrm>
            <a:off x="228600" y="1905000"/>
            <a:ext cx="2286000" cy="1409700"/>
          </a:xfrm>
        </p:spPr>
      </p:pic>
      <p:sp>
        <p:nvSpPr>
          <p:cNvPr id="21507" name="Rectangle 4"/>
          <p:cNvSpPr>
            <a:spLocks noChangeArrowheads="1"/>
          </p:cNvSpPr>
          <p:nvPr/>
        </p:nvSpPr>
        <p:spPr bwMode="auto">
          <a:xfrm>
            <a:off x="304800" y="1189038"/>
            <a:ext cx="4876800" cy="365125"/>
          </a:xfrm>
          <a:prstGeom prst="rect">
            <a:avLst/>
          </a:prstGeom>
          <a:noFill/>
          <a:ln w="9525">
            <a:noFill/>
            <a:miter lim="800000"/>
            <a:headEnd/>
            <a:tailEnd/>
          </a:ln>
        </p:spPr>
        <p:txBody>
          <a:bodyPr lIns="0" tIns="0" rIns="0" bIns="0" anchor="ctr">
            <a:spAutoFit/>
          </a:bodyPr>
          <a:lstStyle/>
          <a:p>
            <a:r>
              <a:rPr lang="en-US" sz="2400" b="1">
                <a:solidFill>
                  <a:schemeClr val="accent2"/>
                </a:solidFill>
              </a:rPr>
              <a:t>Egypt</a:t>
            </a:r>
            <a:r>
              <a:rPr lang="en-US" sz="2400" b="1"/>
              <a:t>:</a:t>
            </a:r>
            <a:r>
              <a:rPr lang="en-US" sz="2000" b="1"/>
              <a:t> Police ‘Widen HIV Arrests'</a:t>
            </a:r>
            <a:r>
              <a:rPr lang="en-US"/>
              <a:t> </a:t>
            </a:r>
          </a:p>
        </p:txBody>
      </p:sp>
      <p:graphicFrame>
        <p:nvGraphicFramePr>
          <p:cNvPr id="27653" name="Group 5"/>
          <p:cNvGraphicFramePr>
            <a:graphicFrameLocks noGrp="1"/>
          </p:cNvGraphicFramePr>
          <p:nvPr/>
        </p:nvGraphicFramePr>
        <p:xfrm>
          <a:off x="2819400" y="1752600"/>
          <a:ext cx="2438400" cy="4114800"/>
        </p:xfrm>
        <a:graphic>
          <a:graphicData uri="http://schemas.openxmlformats.org/drawingml/2006/table">
            <a:tbl>
              <a:tblPr/>
              <a:tblGrid>
                <a:gridCol w="2438400"/>
              </a:tblGrid>
              <a:tr h="411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cap="flat">
                      <a:noFill/>
                    </a:lnL>
                    <a:lnR cap="flat">
                      <a:noFill/>
                    </a:lnR>
                    <a:lnT cap="flat">
                      <a:noFill/>
                    </a:lnT>
                    <a:lnB cap="flat">
                      <a:noFill/>
                    </a:lnB>
                    <a:lnTlToBr>
                      <a:noFill/>
                    </a:lnTlToBr>
                    <a:lnBlToTr>
                      <a:noFill/>
                    </a:lnBlToTr>
                    <a:solidFill>
                      <a:srgbClr val="FFCC33"/>
                    </a:solidFill>
                  </a:tcPr>
                </a:tc>
              </a:tr>
            </a:tbl>
          </a:graphicData>
        </a:graphic>
      </p:graphicFrame>
      <p:graphicFrame>
        <p:nvGraphicFramePr>
          <p:cNvPr id="27659" name="Group 11"/>
          <p:cNvGraphicFramePr>
            <a:graphicFrameLocks noGrp="1"/>
          </p:cNvGraphicFramePr>
          <p:nvPr/>
        </p:nvGraphicFramePr>
        <p:xfrm>
          <a:off x="2362200" y="1828800"/>
          <a:ext cx="2743200" cy="3916363"/>
        </p:xfrm>
        <a:graphic>
          <a:graphicData uri="http://schemas.openxmlformats.org/drawingml/2006/table">
            <a:tbl>
              <a:tblPr/>
              <a:tblGrid>
                <a:gridCol w="2743200"/>
              </a:tblGrid>
              <a:tr h="733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990000"/>
                          </a:solidFill>
                          <a:effectLst/>
                          <a:latin typeface="helvetica"/>
                        </a:rPr>
                        <a:t>  </a:t>
                      </a:r>
                      <a:r>
                        <a:rPr kumimoji="0" lang="en-US" sz="700" b="1" i="0" u="none" strike="noStrike" cap="none" normalizeH="0" baseline="0" smtClean="0">
                          <a:ln>
                            <a:noFill/>
                          </a:ln>
                          <a:solidFill>
                            <a:srgbClr val="990000"/>
                          </a:solidFill>
                          <a:effectLst/>
                          <a:latin typeface="helvetica"/>
                        </a:rPr>
                        <a:t> </a:t>
                      </a:r>
                      <a:r>
                        <a:rPr kumimoji="0" lang="en-US" sz="1100" b="1" i="0" u="none" strike="noStrike" cap="none" normalizeH="0" baseline="0" smtClean="0">
                          <a:ln>
                            <a:noFill/>
                          </a:ln>
                          <a:solidFill>
                            <a:srgbClr val="990000"/>
                          </a:solidFill>
                          <a:effectLst/>
                          <a:latin typeface="helvetica"/>
                        </a:rPr>
                        <a:t>    </a:t>
                      </a:r>
                      <a:r>
                        <a:rPr kumimoji="0" lang="en-US" sz="1800" b="1" i="0" u="none" strike="noStrike" cap="none" normalizeH="0" baseline="0" smtClean="0">
                          <a:ln>
                            <a:noFill/>
                          </a:ln>
                          <a:solidFill>
                            <a:srgbClr val="990000"/>
                          </a:solidFill>
                          <a:effectLst/>
                          <a:latin typeface="helvetica"/>
                        </a:rPr>
                        <a:t>To send these men to prison because of their HIV status is inhuman and unjust. Police, prosecutors, and doctors have already abused them and violated their most basic rights, and now fear has trumped justice in a court of law.</a:t>
                      </a:r>
                      <a:r>
                        <a:rPr kumimoji="0" lang="en-US" sz="1100" b="1" i="0" u="none" strike="noStrike" cap="none" normalizeH="0" baseline="0" smtClean="0">
                          <a:ln>
                            <a:noFill/>
                          </a:ln>
                          <a:solidFill>
                            <a:srgbClr val="990000"/>
                          </a:solidFill>
                          <a:effectLst/>
                          <a:latin typeface="helvetica"/>
                        </a:rPr>
                        <a:t>   </a:t>
                      </a:r>
                      <a:r>
                        <a:rPr kumimoji="0" lang="en-US" sz="700" b="1" i="0" u="none" strike="noStrike" cap="none" normalizeH="0" baseline="0" smtClean="0">
                          <a:ln>
                            <a:noFill/>
                          </a:ln>
                          <a:solidFill>
                            <a:srgbClr val="990000"/>
                          </a:solidFill>
                          <a:effectLst/>
                          <a:latin typeface="helvetica"/>
                        </a:rPr>
                        <a:t> </a:t>
                      </a:r>
                      <a:r>
                        <a:rPr kumimoji="0" lang="en-US" sz="1100" b="1" i="0" u="none" strike="noStrike" cap="none" normalizeH="0" baseline="0" smtClean="0">
                          <a:ln>
                            <a:noFill/>
                          </a:ln>
                          <a:solidFill>
                            <a:srgbClr val="990000"/>
                          </a:solidFill>
                          <a:effectLst/>
                          <a:latin typeface="helvetica"/>
                        </a:rPr>
                        <a:t>   </a:t>
                      </a:r>
                      <a:br>
                        <a:rPr kumimoji="0" lang="en-US" sz="1100" b="1" i="0" u="none" strike="noStrike" cap="none" normalizeH="0" baseline="0" smtClean="0">
                          <a:ln>
                            <a:noFill/>
                          </a:ln>
                          <a:solidFill>
                            <a:srgbClr val="990000"/>
                          </a:solidFill>
                          <a:effectLst/>
                          <a:latin typeface="helvetica"/>
                        </a:rPr>
                      </a:b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smtClean="0">
                          <a:ln>
                            <a:noFill/>
                          </a:ln>
                          <a:solidFill>
                            <a:srgbClr val="990000"/>
                          </a:solidFill>
                          <a:effectLst/>
                          <a:latin typeface="helvetica"/>
                        </a:rPr>
                        <a:t>Joe Amon, director of the HIV/AIDS program at Human Rights Watch</a:t>
                      </a:r>
                    </a:p>
                  </a:txBody>
                  <a:tcPr anchor="ctr" horzOverflow="overflow">
                    <a:lnL cap="flat">
                      <a:noFill/>
                    </a:lnL>
                    <a:lnR cap="flat">
                      <a:noFill/>
                    </a:lnR>
                    <a:lnT cap="flat">
                      <a:noFill/>
                    </a:lnT>
                    <a:lnB cap="flat">
                      <a:noFill/>
                    </a:lnB>
                    <a:lnTlToBr>
                      <a:noFill/>
                    </a:lnTlToBr>
                    <a:lnBlToTr>
                      <a:noFill/>
                    </a:lnBlToTr>
                    <a:solidFill>
                      <a:srgbClr val="FFFFFF"/>
                    </a:solidFill>
                  </a:tcPr>
                </a:tc>
              </a:tr>
            </a:tbl>
          </a:graphicData>
        </a:graphic>
      </p:graphicFrame>
      <p:pic>
        <p:nvPicPr>
          <p:cNvPr id="21512" name="Picture 17" descr="&quot;"/>
          <p:cNvPicPr>
            <a:picLocks noChangeAspect="1" noChangeArrowheads="1"/>
          </p:cNvPicPr>
          <p:nvPr/>
        </p:nvPicPr>
        <p:blipFill>
          <a:blip r:embed="rId3"/>
          <a:srcRect/>
          <a:stretch>
            <a:fillRect/>
          </a:stretch>
        </p:blipFill>
        <p:spPr bwMode="auto">
          <a:xfrm>
            <a:off x="2514600" y="1905000"/>
            <a:ext cx="152400" cy="123825"/>
          </a:xfrm>
          <a:prstGeom prst="rect">
            <a:avLst/>
          </a:prstGeom>
          <a:noFill/>
          <a:ln w="9525">
            <a:noFill/>
            <a:miter lim="800000"/>
            <a:headEnd/>
            <a:tailEnd/>
          </a:ln>
        </p:spPr>
      </p:pic>
      <p:pic>
        <p:nvPicPr>
          <p:cNvPr id="21513" name="Picture 18" descr="&quot;"/>
          <p:cNvPicPr>
            <a:picLocks noChangeAspect="1" noChangeArrowheads="1"/>
          </p:cNvPicPr>
          <p:nvPr/>
        </p:nvPicPr>
        <p:blipFill>
          <a:blip r:embed="rId4"/>
          <a:srcRect/>
          <a:stretch>
            <a:fillRect/>
          </a:stretch>
        </p:blipFill>
        <p:spPr bwMode="auto">
          <a:xfrm>
            <a:off x="2971800" y="4953000"/>
            <a:ext cx="152400" cy="123825"/>
          </a:xfrm>
          <a:prstGeom prst="rect">
            <a:avLst/>
          </a:prstGeom>
          <a:noFill/>
          <a:ln w="9525">
            <a:noFill/>
            <a:miter lim="800000"/>
            <a:headEnd/>
            <a:tailEnd/>
          </a:ln>
        </p:spPr>
      </p:pic>
      <p:sp>
        <p:nvSpPr>
          <p:cNvPr id="21514" name="Rectangle 19"/>
          <p:cNvSpPr>
            <a:spLocks noChangeArrowheads="1"/>
          </p:cNvSpPr>
          <p:nvPr/>
        </p:nvSpPr>
        <p:spPr bwMode="auto">
          <a:xfrm>
            <a:off x="0" y="5851525"/>
            <a:ext cx="8618538" cy="1036638"/>
          </a:xfrm>
          <a:prstGeom prst="rect">
            <a:avLst/>
          </a:prstGeom>
          <a:noFill/>
          <a:ln w="9525">
            <a:noFill/>
            <a:miter lim="800000"/>
            <a:headEnd/>
            <a:tailEnd/>
          </a:ln>
        </p:spPr>
        <p:txBody>
          <a:bodyPr wrap="none" anchor="ctr">
            <a:spAutoFit/>
          </a:bodyPr>
          <a:lstStyle/>
          <a:p>
            <a:r>
              <a:rPr lang="en-US" sz="2400" b="1">
                <a:solidFill>
                  <a:schemeClr val="accent2"/>
                </a:solidFill>
              </a:rPr>
              <a:t>Iran:</a:t>
            </a:r>
            <a:r>
              <a:rPr lang="en-US" sz="2000" b="1"/>
              <a:t> Release Detained HIV/AIDS Experts</a:t>
            </a:r>
            <a:endParaRPr lang="en-US" sz="2000" b="1" i="1"/>
          </a:p>
          <a:p>
            <a:r>
              <a:rPr lang="en-US" sz="2000" b="1" i="1"/>
              <a:t>Arrested Physicians Have Not Been Charged, Whereabouts Unknown</a:t>
            </a:r>
            <a:r>
              <a:rPr lang="en-US" b="1" i="1"/>
              <a:t> </a:t>
            </a:r>
          </a:p>
          <a:p>
            <a:pPr eaLnBrk="0" hangingPunct="0"/>
            <a:endParaRPr lang="en-US"/>
          </a:p>
        </p:txBody>
      </p:sp>
      <p:graphicFrame>
        <p:nvGraphicFramePr>
          <p:cNvPr id="27668" name="Group 20"/>
          <p:cNvGraphicFramePr>
            <a:graphicFrameLocks noGrp="1"/>
          </p:cNvGraphicFramePr>
          <p:nvPr/>
        </p:nvGraphicFramePr>
        <p:xfrm>
          <a:off x="5638800" y="2133600"/>
          <a:ext cx="3048000" cy="4038600"/>
        </p:xfrm>
        <a:graphic>
          <a:graphicData uri="http://schemas.openxmlformats.org/drawingml/2006/table">
            <a:tbl>
              <a:tblPr/>
              <a:tblGrid>
                <a:gridCol w="3048000"/>
              </a:tblGrid>
              <a:tr h="4038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pitchFamily="34" charset="0"/>
                      </a:endParaRPr>
                    </a:p>
                  </a:txBody>
                  <a:tcPr horzOverflow="overflow">
                    <a:lnL cap="flat">
                      <a:noFill/>
                    </a:lnL>
                    <a:lnR cap="flat">
                      <a:noFill/>
                    </a:lnR>
                    <a:lnT cap="flat">
                      <a:noFill/>
                    </a:lnT>
                    <a:lnB cap="flat">
                      <a:noFill/>
                    </a:lnB>
                    <a:lnTlToBr>
                      <a:noFill/>
                    </a:lnTlToBr>
                    <a:lnBlToTr>
                      <a:noFill/>
                    </a:lnBlToTr>
                    <a:solidFill>
                      <a:srgbClr val="FFCC33"/>
                    </a:solidFill>
                  </a:tcPr>
                </a:tc>
              </a:tr>
            </a:tbl>
          </a:graphicData>
        </a:graphic>
      </p:graphicFrame>
      <p:graphicFrame>
        <p:nvGraphicFramePr>
          <p:cNvPr id="27674" name="Group 26"/>
          <p:cNvGraphicFramePr>
            <a:graphicFrameLocks noGrp="1"/>
          </p:cNvGraphicFramePr>
          <p:nvPr/>
        </p:nvGraphicFramePr>
        <p:xfrm>
          <a:off x="5410200" y="2209800"/>
          <a:ext cx="3048000" cy="3856038"/>
        </p:xfrm>
        <a:graphic>
          <a:graphicData uri="http://schemas.openxmlformats.org/drawingml/2006/table">
            <a:tbl>
              <a:tblPr/>
              <a:tblGrid>
                <a:gridCol w="3048000"/>
              </a:tblGrid>
              <a:tr h="34290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smtClean="0">
                          <a:ln>
                            <a:noFill/>
                          </a:ln>
                          <a:solidFill>
                            <a:srgbClr val="990000"/>
                          </a:solidFill>
                          <a:effectLst/>
                          <a:latin typeface="helvetica"/>
                        </a:rPr>
                        <a:t>  </a:t>
                      </a:r>
                      <a:r>
                        <a:rPr kumimoji="0" lang="en-US" sz="700" b="1" i="0" u="none" strike="noStrike" cap="none" normalizeH="0" baseline="0" smtClean="0">
                          <a:ln>
                            <a:noFill/>
                          </a:ln>
                          <a:solidFill>
                            <a:srgbClr val="990000"/>
                          </a:solidFill>
                          <a:effectLst/>
                          <a:latin typeface="helvetica"/>
                        </a:rPr>
                        <a:t> </a:t>
                      </a:r>
                      <a:r>
                        <a:rPr kumimoji="0" lang="en-US" sz="1100" b="1" i="0" u="none" strike="noStrike" cap="none" normalizeH="0" baseline="0" smtClean="0">
                          <a:ln>
                            <a:noFill/>
                          </a:ln>
                          <a:solidFill>
                            <a:srgbClr val="990000"/>
                          </a:solidFill>
                          <a:effectLst/>
                          <a:latin typeface="helvetica"/>
                        </a:rPr>
                        <a:t>    </a:t>
                      </a:r>
                      <a:r>
                        <a:rPr kumimoji="0" lang="en-US" sz="1800" b="1" i="0" u="none" strike="noStrike" cap="none" normalizeH="0" baseline="0" smtClean="0">
                          <a:ln>
                            <a:noFill/>
                          </a:ln>
                          <a:solidFill>
                            <a:srgbClr val="990000"/>
                          </a:solidFill>
                          <a:effectLst/>
                          <a:latin typeface="helvetica"/>
                        </a:rPr>
                        <a:t>The release of the six foreign healthcare workers is a welcome step, but others remain in prison after torture and unfair trials, including political prisoners. Libyan authorities need to reform the judicial system that unjustly imprisoned these health workers for more than eight years.</a:t>
                      </a:r>
                      <a:r>
                        <a:rPr kumimoji="0" lang="en-US" sz="1100" b="1" i="0" u="none" strike="noStrike" cap="none" normalizeH="0" baseline="0" smtClean="0">
                          <a:ln>
                            <a:noFill/>
                          </a:ln>
                          <a:solidFill>
                            <a:srgbClr val="990000"/>
                          </a:solidFill>
                          <a:effectLst/>
                          <a:latin typeface="helvetica"/>
                        </a:rPr>
                        <a:t>   </a:t>
                      </a:r>
                      <a:r>
                        <a:rPr kumimoji="0" lang="en-US" sz="700" b="1" i="0" u="none" strike="noStrike" cap="none" normalizeH="0" baseline="0" smtClean="0">
                          <a:ln>
                            <a:noFill/>
                          </a:ln>
                          <a:solidFill>
                            <a:srgbClr val="990000"/>
                          </a:solidFill>
                          <a:effectLst/>
                          <a:latin typeface="helvetica"/>
                        </a:rPr>
                        <a:t> </a:t>
                      </a:r>
                      <a:r>
                        <a:rPr kumimoji="0" lang="en-US" sz="1100" b="1" i="0" u="none" strike="noStrike" cap="none" normalizeH="0" baseline="0" smtClean="0">
                          <a:ln>
                            <a:noFill/>
                          </a:ln>
                          <a:solidFill>
                            <a:srgbClr val="990000"/>
                          </a:solidFill>
                          <a:effectLst/>
                          <a:latin typeface="helvetica"/>
                        </a:rPr>
                        <a:t>   </a:t>
                      </a:r>
                      <a:br>
                        <a:rPr kumimoji="0" lang="en-US" sz="1100" b="1" i="0" u="none" strike="noStrike" cap="none" normalizeH="0" baseline="0" smtClean="0">
                          <a:ln>
                            <a:noFill/>
                          </a:ln>
                          <a:solidFill>
                            <a:srgbClr val="990000"/>
                          </a:solidFill>
                          <a:effectLst/>
                          <a:latin typeface="helvetica"/>
                        </a:rPr>
                      </a:br>
                      <a:endParaRPr kumimoji="0" lang="en-US" sz="1100" b="0" i="0" u="none" strike="noStrike" cap="none" normalizeH="0" baseline="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smtClean="0">
                          <a:ln>
                            <a:noFill/>
                          </a:ln>
                          <a:solidFill>
                            <a:srgbClr val="990000"/>
                          </a:solidFill>
                          <a:effectLst/>
                          <a:latin typeface="helvetica"/>
                        </a:rPr>
                        <a:t>Sarah Leah Whitson, Middle East and North Africa director of Human Rights Watch</a:t>
                      </a:r>
                    </a:p>
                  </a:txBody>
                  <a:tcPr anchor="ctr" horzOverflow="overflow">
                    <a:lnL cap="flat">
                      <a:noFill/>
                    </a:lnL>
                    <a:lnR cap="flat">
                      <a:noFill/>
                    </a:lnR>
                    <a:lnT cap="flat">
                      <a:noFill/>
                    </a:lnT>
                    <a:lnB cap="flat">
                      <a:noFill/>
                    </a:lnB>
                    <a:lnTlToBr>
                      <a:noFill/>
                    </a:lnTlToBr>
                    <a:lnBlToTr>
                      <a:noFill/>
                    </a:lnBlToTr>
                    <a:solidFill>
                      <a:srgbClr val="FFFFFF"/>
                    </a:solidFill>
                  </a:tcPr>
                </a:tc>
              </a:tr>
            </a:tbl>
          </a:graphicData>
        </a:graphic>
      </p:graphicFrame>
      <p:pic>
        <p:nvPicPr>
          <p:cNvPr id="21519" name="Picture 32" descr="&quot;"/>
          <p:cNvPicPr>
            <a:picLocks noChangeAspect="1" noChangeArrowheads="1"/>
          </p:cNvPicPr>
          <p:nvPr/>
        </p:nvPicPr>
        <p:blipFill>
          <a:blip r:embed="rId3"/>
          <a:srcRect/>
          <a:stretch>
            <a:fillRect/>
          </a:stretch>
        </p:blipFill>
        <p:spPr bwMode="auto">
          <a:xfrm>
            <a:off x="5562600" y="2286000"/>
            <a:ext cx="152400" cy="123825"/>
          </a:xfrm>
          <a:prstGeom prst="rect">
            <a:avLst/>
          </a:prstGeom>
          <a:noFill/>
          <a:ln w="9525">
            <a:noFill/>
            <a:miter lim="800000"/>
            <a:headEnd/>
            <a:tailEnd/>
          </a:ln>
        </p:spPr>
      </p:pic>
      <p:pic>
        <p:nvPicPr>
          <p:cNvPr id="21520" name="Picture 33" descr="&quot;"/>
          <p:cNvPicPr>
            <a:picLocks noChangeAspect="1" noChangeArrowheads="1"/>
          </p:cNvPicPr>
          <p:nvPr/>
        </p:nvPicPr>
        <p:blipFill>
          <a:blip r:embed="rId4"/>
          <a:srcRect/>
          <a:stretch>
            <a:fillRect/>
          </a:stretch>
        </p:blipFill>
        <p:spPr bwMode="auto">
          <a:xfrm>
            <a:off x="7315200" y="5257800"/>
            <a:ext cx="152400" cy="123825"/>
          </a:xfrm>
          <a:prstGeom prst="rect">
            <a:avLst/>
          </a:prstGeom>
          <a:noFill/>
          <a:ln w="9525">
            <a:noFill/>
            <a:miter lim="800000"/>
            <a:headEnd/>
            <a:tailEnd/>
          </a:ln>
        </p:spPr>
      </p:pic>
      <p:sp>
        <p:nvSpPr>
          <p:cNvPr id="21521" name="Rectangle 34"/>
          <p:cNvSpPr>
            <a:spLocks noChangeArrowheads="1"/>
          </p:cNvSpPr>
          <p:nvPr/>
        </p:nvSpPr>
        <p:spPr bwMode="auto">
          <a:xfrm>
            <a:off x="5334000" y="914400"/>
            <a:ext cx="3505200" cy="1066800"/>
          </a:xfrm>
          <a:prstGeom prst="rect">
            <a:avLst/>
          </a:prstGeom>
          <a:noFill/>
          <a:ln w="9525">
            <a:noFill/>
            <a:miter lim="800000"/>
            <a:headEnd/>
            <a:tailEnd/>
          </a:ln>
        </p:spPr>
        <p:txBody>
          <a:bodyPr anchor="ctr">
            <a:spAutoFit/>
          </a:bodyPr>
          <a:lstStyle/>
          <a:p>
            <a:r>
              <a:rPr lang="en-US" sz="2400" b="1">
                <a:solidFill>
                  <a:schemeClr val="accent2"/>
                </a:solidFill>
              </a:rPr>
              <a:t>Libya</a:t>
            </a:r>
            <a:r>
              <a:rPr lang="en-US" sz="2400" b="1"/>
              <a:t>:</a:t>
            </a:r>
            <a:r>
              <a:rPr lang="en-US" sz="2000" b="1"/>
              <a:t> Health Workers Released, but Serious Abuses Remain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3"/>
          <a:srcRect/>
          <a:stretch>
            <a:fillRect/>
          </a:stretch>
        </p:blipFill>
        <p:spPr bwMode="auto">
          <a:xfrm>
            <a:off x="0" y="0"/>
            <a:ext cx="5257800" cy="3505200"/>
          </a:xfrm>
          <a:prstGeom prst="rect">
            <a:avLst/>
          </a:prstGeom>
          <a:noFill/>
          <a:ln w="9525">
            <a:noFill/>
            <a:miter lim="800000"/>
            <a:headEnd/>
            <a:tailEnd/>
          </a:ln>
        </p:spPr>
      </p:pic>
      <p:pic>
        <p:nvPicPr>
          <p:cNvPr id="22530" name="Picture 3"/>
          <p:cNvPicPr>
            <a:picLocks noChangeAspect="1" noChangeArrowheads="1"/>
          </p:cNvPicPr>
          <p:nvPr/>
        </p:nvPicPr>
        <p:blipFill>
          <a:blip r:embed="rId4"/>
          <a:srcRect/>
          <a:stretch>
            <a:fillRect/>
          </a:stretch>
        </p:blipFill>
        <p:spPr bwMode="auto">
          <a:xfrm>
            <a:off x="0" y="3576638"/>
            <a:ext cx="4876800" cy="3281362"/>
          </a:xfrm>
          <a:prstGeom prst="rect">
            <a:avLst/>
          </a:prstGeom>
          <a:noFill/>
          <a:ln w="9525">
            <a:noFill/>
            <a:miter lim="800000"/>
            <a:headEnd/>
            <a:tailEnd/>
          </a:ln>
        </p:spPr>
      </p:pic>
      <p:pic>
        <p:nvPicPr>
          <p:cNvPr id="22531" name="Picture 4"/>
          <p:cNvPicPr>
            <a:picLocks noChangeAspect="1" noChangeArrowheads="1"/>
          </p:cNvPicPr>
          <p:nvPr/>
        </p:nvPicPr>
        <p:blipFill>
          <a:blip r:embed="rId5"/>
          <a:srcRect/>
          <a:stretch>
            <a:fillRect/>
          </a:stretch>
        </p:blipFill>
        <p:spPr bwMode="auto">
          <a:xfrm>
            <a:off x="5867400" y="0"/>
            <a:ext cx="2813050" cy="3805238"/>
          </a:xfrm>
          <a:prstGeom prst="rect">
            <a:avLst/>
          </a:prstGeom>
          <a:noFill/>
          <a:ln w="9525">
            <a:noFill/>
            <a:miter lim="800000"/>
            <a:headEnd/>
            <a:tailEnd/>
          </a:ln>
        </p:spPr>
      </p:pic>
      <p:pic>
        <p:nvPicPr>
          <p:cNvPr id="22532" name="Picture 5"/>
          <p:cNvPicPr>
            <a:picLocks noChangeAspect="1" noChangeArrowheads="1"/>
          </p:cNvPicPr>
          <p:nvPr/>
        </p:nvPicPr>
        <p:blipFill>
          <a:blip r:embed="rId6"/>
          <a:srcRect/>
          <a:stretch>
            <a:fillRect/>
          </a:stretch>
        </p:blipFill>
        <p:spPr bwMode="auto">
          <a:xfrm>
            <a:off x="5257800" y="4038600"/>
            <a:ext cx="38862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7"/>
          <p:cNvPicPr>
            <a:picLocks noChangeAspect="1" noChangeArrowheads="1"/>
          </p:cNvPicPr>
          <p:nvPr/>
        </p:nvPicPr>
        <p:blipFill>
          <a:blip r:embed="rId3"/>
          <a:srcRect/>
          <a:stretch>
            <a:fillRect/>
          </a:stretch>
        </p:blipFill>
        <p:spPr bwMode="auto">
          <a:xfrm>
            <a:off x="4648200" y="0"/>
            <a:ext cx="4940300" cy="6858000"/>
          </a:xfrm>
          <a:prstGeom prst="rect">
            <a:avLst/>
          </a:prstGeom>
          <a:noFill/>
          <a:ln w="9525">
            <a:noFill/>
            <a:miter lim="800000"/>
            <a:headEnd/>
            <a:tailEnd/>
          </a:ln>
        </p:spPr>
      </p:pic>
      <p:pic>
        <p:nvPicPr>
          <p:cNvPr id="24578" name="Picture 9" descr="rotarycenters"/>
          <p:cNvPicPr>
            <a:picLocks noChangeAspect="1" noChangeArrowheads="1"/>
          </p:cNvPicPr>
          <p:nvPr/>
        </p:nvPicPr>
        <p:blipFill>
          <a:blip r:embed="rId4"/>
          <a:srcRect/>
          <a:stretch>
            <a:fillRect/>
          </a:stretch>
        </p:blipFill>
        <p:spPr bwMode="auto">
          <a:xfrm>
            <a:off x="0" y="0"/>
            <a:ext cx="1360488" cy="1371600"/>
          </a:xfrm>
          <a:prstGeom prst="rect">
            <a:avLst/>
          </a:prstGeom>
          <a:noFill/>
          <a:ln w="9525">
            <a:noFill/>
            <a:miter lim="800000"/>
            <a:headEnd/>
            <a:tailEnd/>
          </a:ln>
        </p:spPr>
      </p:pic>
      <p:pic>
        <p:nvPicPr>
          <p:cNvPr id="24579" name="Picture 3"/>
          <p:cNvPicPr>
            <a:picLocks noChangeAspect="1" noChangeArrowheads="1"/>
          </p:cNvPicPr>
          <p:nvPr/>
        </p:nvPicPr>
        <p:blipFill>
          <a:blip r:embed="rId5"/>
          <a:srcRect/>
          <a:stretch>
            <a:fillRect/>
          </a:stretch>
        </p:blipFill>
        <p:spPr bwMode="auto">
          <a:xfrm>
            <a:off x="1447800" y="-152400"/>
            <a:ext cx="3225800" cy="4953000"/>
          </a:xfrm>
          <a:prstGeom prst="rect">
            <a:avLst/>
          </a:prstGeom>
          <a:noFill/>
          <a:ln w="9525">
            <a:noFill/>
            <a:miter lim="800000"/>
            <a:headEnd/>
            <a:tailEnd/>
          </a:ln>
        </p:spPr>
      </p:pic>
      <p:pic>
        <p:nvPicPr>
          <p:cNvPr id="24580" name="Picture 6" descr="Amy's Camera 039"/>
          <p:cNvPicPr>
            <a:picLocks noChangeAspect="1" noChangeArrowheads="1"/>
          </p:cNvPicPr>
          <p:nvPr/>
        </p:nvPicPr>
        <p:blipFill>
          <a:blip r:embed="rId6"/>
          <a:srcRect/>
          <a:stretch>
            <a:fillRect/>
          </a:stretch>
        </p:blipFill>
        <p:spPr bwMode="auto">
          <a:xfrm>
            <a:off x="0" y="3733800"/>
            <a:ext cx="4800600" cy="3600450"/>
          </a:xfrm>
          <a:prstGeom prst="rect">
            <a:avLst/>
          </a:prstGeom>
          <a:noFill/>
          <a:ln w="9525">
            <a:noFill/>
            <a:miter lim="800000"/>
            <a:headEnd/>
            <a:tailEnd/>
          </a:ln>
        </p:spPr>
      </p:pic>
      <p:pic>
        <p:nvPicPr>
          <p:cNvPr id="24581" name="Picture 5" descr="Amy's Camera 084"/>
          <p:cNvPicPr>
            <a:picLocks noChangeAspect="1" noChangeArrowheads="1"/>
          </p:cNvPicPr>
          <p:nvPr/>
        </p:nvPicPr>
        <p:blipFill>
          <a:blip r:embed="rId7"/>
          <a:srcRect/>
          <a:stretch>
            <a:fillRect/>
          </a:stretch>
        </p:blipFill>
        <p:spPr bwMode="auto">
          <a:xfrm>
            <a:off x="0" y="2286000"/>
            <a:ext cx="1524000"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a:srcRect/>
          <a:stretch>
            <a:fillRect/>
          </a:stretch>
        </p:blipFill>
        <p:spPr bwMode="auto">
          <a:xfrm>
            <a:off x="0" y="0"/>
            <a:ext cx="4781550" cy="6858000"/>
          </a:xfrm>
          <a:prstGeom prst="rect">
            <a:avLst/>
          </a:prstGeom>
          <a:noFill/>
          <a:ln w="9525">
            <a:noFill/>
            <a:miter lim="800000"/>
            <a:headEnd/>
            <a:tailEnd/>
          </a:ln>
        </p:spPr>
      </p:pic>
      <p:pic>
        <p:nvPicPr>
          <p:cNvPr id="26626" name="Picture 3"/>
          <p:cNvPicPr>
            <a:picLocks noChangeAspect="1" noChangeArrowheads="1"/>
          </p:cNvPicPr>
          <p:nvPr/>
        </p:nvPicPr>
        <p:blipFill>
          <a:blip r:embed="rId3"/>
          <a:srcRect/>
          <a:stretch>
            <a:fillRect/>
          </a:stretch>
        </p:blipFill>
        <p:spPr bwMode="auto">
          <a:xfrm>
            <a:off x="4724400" y="0"/>
            <a:ext cx="4976813" cy="3733800"/>
          </a:xfrm>
          <a:prstGeom prst="rect">
            <a:avLst/>
          </a:prstGeom>
          <a:noFill/>
          <a:ln w="9525">
            <a:noFill/>
            <a:miter lim="800000"/>
            <a:headEnd/>
            <a:tailEnd/>
          </a:ln>
        </p:spPr>
      </p:pic>
      <p:pic>
        <p:nvPicPr>
          <p:cNvPr id="26627" name="Picture 4"/>
          <p:cNvPicPr>
            <a:picLocks noChangeAspect="1" noChangeArrowheads="1"/>
          </p:cNvPicPr>
          <p:nvPr/>
        </p:nvPicPr>
        <p:blipFill>
          <a:blip r:embed="rId4"/>
          <a:srcRect/>
          <a:stretch>
            <a:fillRect/>
          </a:stretch>
        </p:blipFill>
        <p:spPr bwMode="auto">
          <a:xfrm>
            <a:off x="4014788" y="3009900"/>
            <a:ext cx="5129212" cy="3848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1334</TotalTime>
  <Words>265</Words>
  <Application>Microsoft Office PowerPoint</Application>
  <PresentationFormat>On-screen Show (4:3)</PresentationFormat>
  <Paragraphs>27</Paragraphs>
  <Slides>14</Slides>
  <Notes>3</Notes>
  <HiddenSlides>0</HiddenSlides>
  <MMClips>0</MMClips>
  <ScaleCrop>false</ScaleCrop>
  <HeadingPairs>
    <vt:vector size="6" baseType="variant">
      <vt:variant>
        <vt:lpstr>Fonts Used</vt:lpstr>
      </vt:variant>
      <vt:variant>
        <vt:i4>3</vt:i4>
      </vt:variant>
      <vt:variant>
        <vt:lpstr>Design Template</vt:lpstr>
      </vt:variant>
      <vt:variant>
        <vt:i4>1</vt:i4>
      </vt:variant>
      <vt:variant>
        <vt:lpstr>Slide Titles</vt:lpstr>
      </vt:variant>
      <vt:variant>
        <vt:i4>14</vt:i4>
      </vt:variant>
    </vt:vector>
  </HeadingPairs>
  <TitlesOfParts>
    <vt:vector size="18" baseType="lpstr">
      <vt:lpstr>Arial</vt:lpstr>
      <vt:lpstr>Tahoma</vt:lpstr>
      <vt:lpstr>helvetica</vt:lpstr>
      <vt:lpstr>Default Design</vt:lpstr>
      <vt:lpstr>Rotary’s Investment in Peace </vt:lpstr>
      <vt:lpstr>   PROGRAM OBJECTIVES </vt:lpstr>
      <vt:lpstr>    Peace Fellows Today</vt:lpstr>
      <vt:lpstr>Slide 4</vt:lpstr>
      <vt:lpstr>Slide 5</vt:lpstr>
      <vt:lpstr>HIV and Human Rights in the Region</vt:lpstr>
      <vt:lpstr>Slide 7</vt:lpstr>
      <vt:lpstr>Slide 8</vt:lpstr>
      <vt:lpstr>Slide 9</vt:lpstr>
      <vt:lpstr>Slide 10</vt:lpstr>
      <vt:lpstr>Slide 11</vt:lpstr>
      <vt:lpstr>Slide 12</vt:lpstr>
      <vt:lpstr>Slide 13</vt:lpstr>
      <vt:lpstr>Slide 14</vt:lpstr>
    </vt:vector>
  </TitlesOfParts>
  <Company>Constella Group, LLC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Constella Futures</dc:creator>
  <cp:lastModifiedBy>Gary Millman</cp:lastModifiedBy>
  <cp:revision>45</cp:revision>
  <dcterms:created xsi:type="dcterms:W3CDTF">2008-10-13T17:07:15Z</dcterms:created>
  <dcterms:modified xsi:type="dcterms:W3CDTF">2011-02-19T17:56:07Z</dcterms:modified>
</cp:coreProperties>
</file>