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dchen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D88E6-D2F5-44A8-9AEA-D2A5304531B7}" type="datetimeFigureOut">
              <a:rPr lang="zh-TW" altLang="en-US" smtClean="0"/>
              <a:pPr/>
              <a:t>2016/6/22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910D7-10E7-4E4E-9B04-B1E73263289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60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8"/>
            <a:ext cx="5030018" cy="4114587"/>
          </a:xfrm>
          <a:noFill/>
        </p:spPr>
        <p:txBody>
          <a:bodyPr lIns="91432" tIns="45717" rIns="91432" bIns="45717"/>
          <a:lstStyle/>
          <a:p>
            <a:pPr defTabSz="844083"/>
            <a:endParaRPr lang="zh-TW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8"/>
            <a:ext cx="5030018" cy="4114587"/>
          </a:xfrm>
          <a:noFill/>
        </p:spPr>
        <p:txBody>
          <a:bodyPr lIns="91432" tIns="45717" rIns="91432" bIns="45717"/>
          <a:lstStyle/>
          <a:p>
            <a:pPr defTabSz="844083"/>
            <a:endParaRPr lang="zh-TW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8"/>
            <a:ext cx="5030018" cy="4114587"/>
          </a:xfrm>
          <a:noFill/>
        </p:spPr>
        <p:txBody>
          <a:bodyPr lIns="91432" tIns="45717" rIns="91432" bIns="45717"/>
          <a:lstStyle/>
          <a:p>
            <a:pPr defTabSz="844083"/>
            <a:r>
              <a:rPr lang="en-US" altLang="zh-TW" dirty="0" smtClean="0"/>
              <a:t>Series of Rotary-recommended </a:t>
            </a:r>
            <a:r>
              <a:rPr lang="zh-TW" altLang="en-US" dirty="0" smtClean="0"/>
              <a:t>訓練 會議</a:t>
            </a:r>
            <a:r>
              <a:rPr lang="en-US" altLang="zh-TW" dirty="0" smtClean="0"/>
              <a:t>s </a:t>
            </a:r>
          </a:p>
          <a:p>
            <a:pPr defTabSz="844083"/>
            <a:r>
              <a:rPr lang="en-US" altLang="zh-TW" dirty="0" smtClean="0"/>
              <a:t>Ensures that club and </a:t>
            </a:r>
            <a:r>
              <a:rPr lang="zh-TW" altLang="en-US" dirty="0" smtClean="0"/>
              <a:t>地區 領導人</a:t>
            </a:r>
            <a:r>
              <a:rPr lang="en-US" altLang="zh-TW" dirty="0" smtClean="0"/>
              <a:t>s share a common vision</a:t>
            </a:r>
          </a:p>
          <a:p>
            <a:pPr defTabSz="844083"/>
            <a:endParaRPr lang="zh-TW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8"/>
            <a:ext cx="5030018" cy="4114587"/>
          </a:xfrm>
          <a:noFill/>
        </p:spPr>
        <p:txBody>
          <a:bodyPr lIns="91432" tIns="45717" rIns="91432" bIns="45717"/>
          <a:lstStyle/>
          <a:p>
            <a:pPr defTabSz="844083"/>
            <a:endParaRPr lang="zh-TW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0B88-1772-435C-805F-983602BDCF4A}" type="datetimeFigureOut">
              <a:rPr lang="zh-TW" altLang="en-US" smtClean="0"/>
              <a:pPr/>
              <a:t>2016/6/22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2F0-56FD-4476-ACD3-A612A9C3EB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968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0B88-1772-435C-805F-983602BDCF4A}" type="datetimeFigureOut">
              <a:rPr lang="zh-TW" altLang="en-US" smtClean="0"/>
              <a:pPr/>
              <a:t>2016/6/22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2F0-56FD-4476-ACD3-A612A9C3EB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159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0B88-1772-435C-805F-983602BDCF4A}" type="datetimeFigureOut">
              <a:rPr lang="zh-TW" altLang="en-US" smtClean="0"/>
              <a:pPr/>
              <a:t>2016/6/22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2F0-56FD-4476-ACD3-A612A9C3EB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40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ETSPPT1-title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wh-rev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971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85117"/>
            <a:ext cx="7772400" cy="1081896"/>
          </a:xfrm>
        </p:spPr>
        <p:txBody>
          <a:bodyPr/>
          <a:lstStyle>
            <a:lvl1pPr>
              <a:defRPr b="1" i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79475" y="6356350"/>
            <a:ext cx="2078038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0638" y="3168650"/>
            <a:ext cx="64135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C-RPIC Institute Plenary -ppt_titl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364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8643938" y="6430963"/>
            <a:ext cx="3762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310" tIns="32155" rIns="64310" bIns="32155">
            <a:spAutoFit/>
          </a:bodyPr>
          <a:lstStyle/>
          <a:p>
            <a:pPr algn="ctr"/>
            <a:fld id="{14E0FB54-0D9E-47C3-B64F-C244AADB489B}" type="slidenum">
              <a:rPr kumimoji="0" lang="en-US" altLang="zh-TW" sz="1500">
                <a:latin typeface="Century Gothic" pitchFamily="34" charset="0"/>
                <a:ea typeface="ＭＳ Ｐゴシック" pitchFamily="34" charset="-128"/>
              </a:rPr>
              <a:pPr algn="ctr"/>
              <a:t>‹#›</a:t>
            </a:fld>
            <a:endParaRPr kumimoji="0" lang="en-US" altLang="zh-TW" sz="1500"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457200" y="1371600"/>
            <a:ext cx="8229600" cy="4572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C-RPIC Institute Plenary -ppt_conten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5150"/>
            <a:ext cx="91440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3AB8E-E935-40DB-A745-8B4C53BC88FD}" type="datetimeFigureOut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33A3A-6EAB-47C4-87CC-D0977DE65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0B88-1772-435C-805F-983602BDCF4A}" type="datetimeFigureOut">
              <a:rPr lang="zh-TW" altLang="en-US" smtClean="0"/>
              <a:pPr/>
              <a:t>2016/6/22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2F0-56FD-4476-ACD3-A612A9C3EB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99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0B88-1772-435C-805F-983602BDCF4A}" type="datetimeFigureOut">
              <a:rPr lang="zh-TW" altLang="en-US" smtClean="0"/>
              <a:pPr/>
              <a:t>2016/6/22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2F0-56FD-4476-ACD3-A612A9C3EB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73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0B88-1772-435C-805F-983602BDCF4A}" type="datetimeFigureOut">
              <a:rPr lang="zh-TW" altLang="en-US" smtClean="0"/>
              <a:pPr/>
              <a:t>2016/6/22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2F0-56FD-4476-ACD3-A612A9C3EB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22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0B88-1772-435C-805F-983602BDCF4A}" type="datetimeFigureOut">
              <a:rPr lang="zh-TW" altLang="en-US" smtClean="0"/>
              <a:pPr/>
              <a:t>2016/6/22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2F0-56FD-4476-ACD3-A612A9C3EB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34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0B88-1772-435C-805F-983602BDCF4A}" type="datetimeFigureOut">
              <a:rPr lang="zh-TW" altLang="en-US" smtClean="0"/>
              <a:pPr/>
              <a:t>2016/6/22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2F0-56FD-4476-ACD3-A612A9C3EB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29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0B88-1772-435C-805F-983602BDCF4A}" type="datetimeFigureOut">
              <a:rPr lang="zh-TW" altLang="en-US" smtClean="0"/>
              <a:pPr/>
              <a:t>2016/6/22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2F0-56FD-4476-ACD3-A612A9C3EB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861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0B88-1772-435C-805F-983602BDCF4A}" type="datetimeFigureOut">
              <a:rPr lang="zh-TW" altLang="en-US" smtClean="0"/>
              <a:pPr/>
              <a:t>2016/6/22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2F0-56FD-4476-ACD3-A612A9C3EB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27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0B88-1772-435C-805F-983602BDCF4A}" type="datetimeFigureOut">
              <a:rPr lang="zh-TW" altLang="en-US" smtClean="0"/>
              <a:pPr/>
              <a:t>2016/6/22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2F0-56FD-4476-ACD3-A612A9C3EB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451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90B88-1772-435C-805F-983602BDCF4A}" type="datetimeFigureOut">
              <a:rPr lang="zh-TW" altLang="en-US" smtClean="0"/>
              <a:pPr/>
              <a:t>2016/6/22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F52F0-56FD-4476-ACD3-A612A9C3EB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317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Calibri" panose="020F0502020204030204" pitchFamily="34" charset="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i="0" kern="1200" baseline="0">
          <a:solidFill>
            <a:schemeClr val="tx1"/>
          </a:solidFill>
          <a:latin typeface="Calibri" panose="020F0502020204030204" pitchFamily="34" charset="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i="0" kern="1200" baseline="0">
          <a:solidFill>
            <a:schemeClr val="tx1"/>
          </a:solidFill>
          <a:latin typeface="Calibri" panose="020F0502020204030204" pitchFamily="34" charset="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Microsoft_Excel_97-2003_Worksheet1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ctrTitle" idx="4294967295"/>
          </p:nvPr>
        </p:nvSpPr>
        <p:spPr>
          <a:xfrm>
            <a:off x="0" y="425450"/>
            <a:ext cx="9144000" cy="2701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TW" sz="5200" b="1" dirty="0" smtClean="0">
                <a:solidFill>
                  <a:srgbClr val="0070C0"/>
                </a:solidFill>
                <a:latin typeface="微軟正黑體" pitchFamily="34" charset="-120"/>
              </a:rPr>
              <a:t>Preparing for your role </a:t>
            </a:r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1099740" y="3126255"/>
            <a:ext cx="7290486" cy="236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>
              <a:tabLst>
                <a:tab pos="449263" algn="l"/>
                <a:tab pos="536575" algn="l"/>
                <a:tab pos="900113" algn="l"/>
              </a:tabLst>
            </a:pPr>
            <a:r>
              <a:rPr kumimoji="0" lang="en-US" altLang="zh-TW" sz="3400" b="1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PDG Surgeon Liu</a:t>
            </a:r>
          </a:p>
          <a:p>
            <a:pPr defTabSz="457200">
              <a:spcBef>
                <a:spcPts val="1200"/>
              </a:spcBef>
              <a:tabLst>
                <a:tab pos="449263" algn="l"/>
                <a:tab pos="536575" algn="l"/>
                <a:tab pos="900113" algn="l"/>
              </a:tabLst>
            </a:pPr>
            <a:r>
              <a:rPr kumimoji="0" lang="en-US" altLang="zh-TW" sz="3400" b="1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2013-2014 GETS Training Leader</a:t>
            </a:r>
          </a:p>
          <a:p>
            <a:pPr defTabSz="457200">
              <a:spcBef>
                <a:spcPts val="1200"/>
              </a:spcBef>
              <a:tabLst>
                <a:tab pos="449263" algn="l"/>
                <a:tab pos="536575" algn="l"/>
                <a:tab pos="900113" algn="l"/>
              </a:tabLst>
            </a:pPr>
            <a:r>
              <a:rPr kumimoji="0" lang="en-US" altLang="zh-TW" sz="3400" b="1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2013-2014 IA Training Leader </a:t>
            </a:r>
          </a:p>
          <a:p>
            <a:pPr defTabSz="457200">
              <a:tabLst>
                <a:tab pos="449263" algn="l"/>
                <a:tab pos="536575" algn="l"/>
                <a:tab pos="900113" algn="l"/>
              </a:tabLst>
            </a:pPr>
            <a:endParaRPr kumimoji="0" lang="en-US" altLang="zh-TW" sz="28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davidalssema.com/wp-content/uploads/2011/10/learn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81071">
            <a:off x="6062663" y="2133600"/>
            <a:ext cx="3081337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矩形 4"/>
          <p:cNvSpPr>
            <a:spLocks noChangeArrowheads="1"/>
          </p:cNvSpPr>
          <p:nvPr/>
        </p:nvSpPr>
        <p:spPr bwMode="auto">
          <a:xfrm>
            <a:off x="86495" y="2089111"/>
            <a:ext cx="8711514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kumimoji="0" lang="en-US" altLang="zh-TW" sz="3400" dirty="0">
                <a:latin typeface="Calibri" pitchFamily="34" charset="0"/>
              </a:rPr>
              <a:t> </a:t>
            </a:r>
            <a:r>
              <a:rPr kumimoji="0" lang="en-US" altLang="zh-TW" sz="3200" b="1" dirty="0">
                <a:latin typeface="微軟正黑體" pitchFamily="34" charset="-120"/>
                <a:ea typeface="微軟正黑體" pitchFamily="34" charset="-120"/>
              </a:rPr>
              <a:t>Taking in information(</a:t>
            </a:r>
            <a:r>
              <a:rPr kumimoji="0" lang="zh-TW" altLang="en-US" sz="3200" b="1" dirty="0">
                <a:latin typeface="微軟正黑體" pitchFamily="34" charset="-120"/>
                <a:ea typeface="微軟正黑體" pitchFamily="34" charset="-120"/>
              </a:rPr>
              <a:t>吸收資訊</a:t>
            </a:r>
            <a:r>
              <a:rPr kumimoji="0" lang="en-US" altLang="zh-TW" sz="32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kumimoji="0" lang="en-US" altLang="zh-TW" sz="3200" b="1" dirty="0">
                <a:latin typeface="微軟正黑體" pitchFamily="34" charset="-120"/>
                <a:ea typeface="微軟正黑體" pitchFamily="34" charset="-120"/>
              </a:rPr>
              <a:t> Processing information(</a:t>
            </a:r>
            <a:r>
              <a:rPr kumimoji="0" lang="zh-TW" altLang="en-US" sz="3200" b="1" dirty="0">
                <a:latin typeface="微軟正黑體" pitchFamily="34" charset="-120"/>
                <a:ea typeface="微軟正黑體" pitchFamily="34" charset="-120"/>
              </a:rPr>
              <a:t>資訊處理</a:t>
            </a:r>
            <a:r>
              <a:rPr kumimoji="0" lang="en-US" altLang="zh-TW" sz="32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kumimoji="0" lang="en-US" altLang="zh-TW" sz="3200" b="1" dirty="0">
                <a:latin typeface="微軟正黑體" pitchFamily="34" charset="-120"/>
                <a:ea typeface="微軟正黑體" pitchFamily="34" charset="-120"/>
              </a:rPr>
              <a:t> Gaining understanding (</a:t>
            </a:r>
            <a:r>
              <a:rPr kumimoji="0" lang="zh-TW" altLang="en-US" sz="3200" b="1" dirty="0">
                <a:latin typeface="微軟正黑體" pitchFamily="34" charset="-120"/>
                <a:ea typeface="微軟正黑體" pitchFamily="34" charset="-120"/>
              </a:rPr>
              <a:t>獲得了解</a:t>
            </a:r>
            <a:r>
              <a:rPr kumimoji="0" lang="en-US" altLang="zh-TW" sz="32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kumimoji="0" lang="en-US" altLang="zh-TW" sz="3200" b="1" dirty="0">
                <a:latin typeface="微軟正黑體" pitchFamily="34" charset="-120"/>
                <a:ea typeface="微軟正黑體" pitchFamily="34" charset="-120"/>
              </a:rPr>
              <a:t> Gaining insight(</a:t>
            </a:r>
            <a:r>
              <a:rPr kumimoji="0" lang="zh-TW" altLang="en-US" sz="3200" b="1" dirty="0">
                <a:latin typeface="微軟正黑體" pitchFamily="34" charset="-120"/>
                <a:ea typeface="微軟正黑體" pitchFamily="34" charset="-120"/>
              </a:rPr>
              <a:t>獲得洞見</a:t>
            </a:r>
            <a:r>
              <a:rPr kumimoji="0" lang="en-US" altLang="zh-TW" sz="32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kumimoji="0" lang="en-US" altLang="zh-TW" sz="3200" b="1" dirty="0">
                <a:latin typeface="微軟正黑體" pitchFamily="34" charset="-120"/>
                <a:ea typeface="微軟正黑體" pitchFamily="34" charset="-120"/>
              </a:rPr>
              <a:t> Applying what has been </a:t>
            </a:r>
            <a:r>
              <a:rPr kumimoji="0"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learned</a:t>
            </a:r>
          </a:p>
          <a:p>
            <a:pPr>
              <a:spcBef>
                <a:spcPts val="600"/>
              </a:spcBef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kumimoji="0"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3200" b="1" dirty="0">
                <a:latin typeface="微軟正黑體" pitchFamily="34" charset="-120"/>
                <a:ea typeface="微軟正黑體" pitchFamily="34" charset="-120"/>
              </a:rPr>
              <a:t>應用所學內容</a:t>
            </a:r>
            <a:r>
              <a:rPr kumimoji="0" lang="en-US" altLang="zh-TW" sz="3200" b="1" dirty="0">
                <a:latin typeface="微軟正黑體" pitchFamily="34" charset="-120"/>
                <a:ea typeface="微軟正黑體" pitchFamily="34" charset="-120"/>
              </a:rPr>
              <a:t>)</a:t>
            </a:r>
            <a:endParaRPr kumimoji="0"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412" name="矩形 5"/>
          <p:cNvSpPr>
            <a:spLocks noChangeArrowheads="1"/>
          </p:cNvSpPr>
          <p:nvPr/>
        </p:nvSpPr>
        <p:spPr bwMode="auto">
          <a:xfrm>
            <a:off x="0" y="1319947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4500" b="1" dirty="0">
                <a:latin typeface="Calibri" pitchFamily="34" charset="0"/>
              </a:rPr>
              <a:t>  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Learning involves(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成人學習的特性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):</a:t>
            </a:r>
          </a:p>
        </p:txBody>
      </p:sp>
      <p:sp>
        <p:nvSpPr>
          <p:cNvPr id="17413" name="矩形 7"/>
          <p:cNvSpPr>
            <a:spLocks noChangeArrowheads="1"/>
          </p:cNvSpPr>
          <p:nvPr/>
        </p:nvSpPr>
        <p:spPr bwMode="auto">
          <a:xfrm>
            <a:off x="0" y="717647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4000" b="1" dirty="0">
                <a:latin typeface="微軟正黑體" pitchFamily="34" charset="-120"/>
                <a:ea typeface="微軟正黑體" pitchFamily="34" charset="-120"/>
              </a:rPr>
              <a:t>II. Characteristics of Adult Learners</a:t>
            </a:r>
            <a:endParaRPr kumimoji="0"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blogs.adobe.com/captivate/files/2012/01/Book_Rapid-eLear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2963" y="2060575"/>
            <a:ext cx="304958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矩形 5"/>
          <p:cNvSpPr>
            <a:spLocks noChangeArrowheads="1"/>
          </p:cNvSpPr>
          <p:nvPr/>
        </p:nvSpPr>
        <p:spPr bwMode="auto">
          <a:xfrm>
            <a:off x="0" y="981075"/>
            <a:ext cx="743876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zh-TW" altLang="en-US" sz="3400" dirty="0">
                <a:latin typeface="Calibri" pitchFamily="34" charset="0"/>
              </a:rPr>
              <a:t>  </a:t>
            </a:r>
            <a:r>
              <a:rPr kumimoji="0" lang="en-US" altLang="zh-TW" sz="3400" dirty="0">
                <a:latin typeface="Calibri" pitchFamily="34" charset="0"/>
              </a:rPr>
              <a:t>Adult learners are </a:t>
            </a:r>
            <a:r>
              <a:rPr kumimoji="0" lang="en-US" altLang="zh-TW" sz="3400" dirty="0" smtClean="0">
                <a:latin typeface="Calibri" pitchFamily="34" charset="0"/>
              </a:rPr>
              <a:t>usually </a:t>
            </a:r>
            <a:r>
              <a:rPr kumimoji="0" lang="en-US" altLang="zh-TW" sz="3400" u="sng" dirty="0">
                <a:latin typeface="Calibri" pitchFamily="34" charset="0"/>
              </a:rPr>
              <a:t>self-directed</a:t>
            </a:r>
            <a:r>
              <a:rPr kumimoji="0" lang="en-US" altLang="zh-TW" sz="3400" dirty="0">
                <a:latin typeface="Calibri" pitchFamily="34" charset="0"/>
              </a:rPr>
              <a:t>.</a:t>
            </a:r>
          </a:p>
          <a:p>
            <a:r>
              <a:rPr kumimoji="0" lang="en-US" altLang="zh-TW" sz="3400" dirty="0">
                <a:latin typeface="Calibri" pitchFamily="34" charset="0"/>
              </a:rPr>
              <a:t>    (</a:t>
            </a:r>
            <a:r>
              <a:rPr kumimoji="0" lang="zh-TW" altLang="en-US" sz="3400" dirty="0">
                <a:latin typeface="Calibri" pitchFamily="34" charset="0"/>
              </a:rPr>
              <a:t>自動自發</a:t>
            </a:r>
            <a:r>
              <a:rPr kumimoji="0" lang="en-US" altLang="zh-TW" sz="3400" dirty="0">
                <a:latin typeface="Calibri" pitchFamily="34" charset="0"/>
              </a:rPr>
              <a:t>)</a:t>
            </a:r>
          </a:p>
        </p:txBody>
      </p:sp>
      <p:sp>
        <p:nvSpPr>
          <p:cNvPr id="18435" name="矩形 6"/>
          <p:cNvSpPr>
            <a:spLocks noChangeArrowheads="1"/>
          </p:cNvSpPr>
          <p:nvPr/>
        </p:nvSpPr>
        <p:spPr bwMode="auto">
          <a:xfrm>
            <a:off x="0" y="119063"/>
            <a:ext cx="91440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5000" b="1">
                <a:latin typeface="Calibri" pitchFamily="34" charset="0"/>
              </a:rPr>
              <a:t>Adult Learners-1</a:t>
            </a:r>
            <a:endParaRPr kumimoji="0" lang="zh-TW" altLang="en-US" sz="5000" b="1">
              <a:latin typeface="Calibri" pitchFamily="34" charset="0"/>
            </a:endParaRPr>
          </a:p>
        </p:txBody>
      </p:sp>
      <p:sp>
        <p:nvSpPr>
          <p:cNvPr id="18436" name="矩形 14"/>
          <p:cNvSpPr>
            <a:spLocks noChangeArrowheads="1"/>
          </p:cNvSpPr>
          <p:nvPr/>
        </p:nvSpPr>
        <p:spPr bwMode="auto">
          <a:xfrm>
            <a:off x="0" y="2080087"/>
            <a:ext cx="673258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zh-TW" sz="3400" dirty="0">
                <a:latin typeface="Calibri" pitchFamily="34" charset="0"/>
              </a:rPr>
              <a:t>  The trainer functions </a:t>
            </a:r>
            <a:r>
              <a:rPr kumimoji="0" lang="en-US" altLang="zh-TW" sz="3400" u="sng" dirty="0" smtClean="0">
                <a:latin typeface="Calibri" pitchFamily="34" charset="0"/>
              </a:rPr>
              <a:t>as </a:t>
            </a:r>
            <a:r>
              <a:rPr kumimoji="0" lang="en-US" altLang="zh-TW" sz="3400" u="sng" dirty="0">
                <a:latin typeface="Calibri" pitchFamily="34" charset="0"/>
              </a:rPr>
              <a:t>a facilitator </a:t>
            </a:r>
            <a:r>
              <a:rPr kumimoji="0" lang="en-US" altLang="zh-TW" sz="3400" dirty="0">
                <a:latin typeface="Calibri" pitchFamily="34" charset="0"/>
              </a:rPr>
              <a:t> </a:t>
            </a:r>
            <a:r>
              <a:rPr kumimoji="0" lang="zh-TW" altLang="en-US" sz="3400" dirty="0" smtClean="0">
                <a:latin typeface="Calibri" pitchFamily="34" charset="0"/>
              </a:rPr>
              <a:t> </a:t>
            </a:r>
            <a:endParaRPr kumimoji="0" lang="en-US" altLang="zh-TW" sz="3400" dirty="0" smtClean="0">
              <a:latin typeface="Calibri" pitchFamily="34" charset="0"/>
            </a:endParaRPr>
          </a:p>
          <a:p>
            <a:r>
              <a:rPr lang="zh-TW" altLang="en-US" sz="3400" dirty="0" smtClean="0">
                <a:latin typeface="Calibri" pitchFamily="34" charset="0"/>
              </a:rPr>
              <a:t>    </a:t>
            </a:r>
            <a:r>
              <a:rPr kumimoji="0" lang="en-US" altLang="zh-TW" sz="3400" dirty="0" smtClean="0">
                <a:latin typeface="Calibri" pitchFamily="34" charset="0"/>
              </a:rPr>
              <a:t>rather </a:t>
            </a:r>
            <a:r>
              <a:rPr kumimoji="0" lang="en-US" altLang="zh-TW" sz="3400" dirty="0">
                <a:latin typeface="Calibri" pitchFamily="34" charset="0"/>
              </a:rPr>
              <a:t>than </a:t>
            </a:r>
            <a:r>
              <a:rPr kumimoji="0" lang="en-US" altLang="zh-TW" sz="3400" dirty="0" smtClean="0">
                <a:latin typeface="Calibri" pitchFamily="34" charset="0"/>
              </a:rPr>
              <a:t>an </a:t>
            </a:r>
            <a:r>
              <a:rPr kumimoji="0" lang="en-US" altLang="zh-TW" sz="3400" dirty="0">
                <a:latin typeface="Calibri" pitchFamily="34" charset="0"/>
              </a:rPr>
              <a:t>academic instructor.</a:t>
            </a:r>
          </a:p>
          <a:p>
            <a:r>
              <a:rPr kumimoji="0" lang="en-US" altLang="zh-TW" sz="3400" dirty="0">
                <a:latin typeface="Calibri" pitchFamily="34" charset="0"/>
              </a:rPr>
              <a:t>    (</a:t>
            </a:r>
            <a:r>
              <a:rPr kumimoji="0" lang="zh-TW" altLang="en-US" sz="3400" dirty="0">
                <a:latin typeface="Calibri" pitchFamily="34" charset="0"/>
              </a:rPr>
              <a:t>是引言人而非講師</a:t>
            </a:r>
            <a:r>
              <a:rPr kumimoji="0" lang="en-US" altLang="zh-TW" sz="3400" dirty="0">
                <a:latin typeface="Calibri" pitchFamily="34" charset="0"/>
              </a:rPr>
              <a:t>)</a:t>
            </a:r>
          </a:p>
        </p:txBody>
      </p:sp>
      <p:sp>
        <p:nvSpPr>
          <p:cNvPr id="18437" name="矩形 15"/>
          <p:cNvSpPr>
            <a:spLocks noChangeArrowheads="1"/>
          </p:cNvSpPr>
          <p:nvPr/>
        </p:nvSpPr>
        <p:spPr bwMode="auto">
          <a:xfrm>
            <a:off x="0" y="3784151"/>
            <a:ext cx="8748713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zh-TW" sz="3400" dirty="0">
                <a:latin typeface="Calibri" pitchFamily="34" charset="0"/>
              </a:rPr>
              <a:t>  Learners have </a:t>
            </a:r>
            <a:r>
              <a:rPr kumimoji="0" lang="en-US" altLang="zh-TW" sz="3400" u="sng" dirty="0">
                <a:latin typeface="Calibri" pitchFamily="34" charset="0"/>
              </a:rPr>
              <a:t>individual needs </a:t>
            </a:r>
          </a:p>
          <a:p>
            <a:r>
              <a:rPr kumimoji="0" lang="en-US" altLang="zh-TW" sz="3400" dirty="0">
                <a:latin typeface="Calibri" pitchFamily="34" charset="0"/>
              </a:rPr>
              <a:t>    </a:t>
            </a:r>
            <a:r>
              <a:rPr kumimoji="0" lang="en-US" altLang="zh-TW" sz="3400" u="sng" dirty="0">
                <a:latin typeface="Calibri" pitchFamily="34" charset="0"/>
              </a:rPr>
              <a:t>and learning styles</a:t>
            </a:r>
            <a:r>
              <a:rPr kumimoji="0" lang="en-US" altLang="zh-TW" sz="3400" dirty="0">
                <a:latin typeface="Calibri" pitchFamily="34" charset="0"/>
              </a:rPr>
              <a:t>.</a:t>
            </a:r>
          </a:p>
          <a:p>
            <a:r>
              <a:rPr kumimoji="0" lang="en-US" altLang="zh-TW" sz="3400" dirty="0">
                <a:latin typeface="Calibri" pitchFamily="34" charset="0"/>
              </a:rPr>
              <a:t>   (</a:t>
            </a:r>
            <a:r>
              <a:rPr kumimoji="0" lang="zh-TW" altLang="en-US" sz="3400" dirty="0">
                <a:latin typeface="Calibri" pitchFamily="34" charset="0"/>
              </a:rPr>
              <a:t>有個別的需求和學習方式</a:t>
            </a:r>
            <a:r>
              <a:rPr kumimoji="0" lang="en-US" altLang="zh-TW" sz="3400" dirty="0"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5"/>
          <p:cNvSpPr>
            <a:spLocks noChangeArrowheads="1"/>
          </p:cNvSpPr>
          <p:nvPr/>
        </p:nvSpPr>
        <p:spPr bwMode="auto">
          <a:xfrm>
            <a:off x="0" y="797730"/>
            <a:ext cx="88566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zh-TW" sz="3600" dirty="0">
                <a:latin typeface="Calibri" pitchFamily="34" charset="0"/>
              </a:rPr>
              <a:t>  Learners’ </a:t>
            </a:r>
            <a:r>
              <a:rPr kumimoji="0" lang="en-US" altLang="zh-TW" sz="3600" u="sng" dirty="0">
                <a:latin typeface="Calibri" pitchFamily="34" charset="0"/>
              </a:rPr>
              <a:t>past experiences </a:t>
            </a:r>
            <a:r>
              <a:rPr kumimoji="0" lang="en-US" altLang="zh-TW" sz="3600" dirty="0">
                <a:latin typeface="Calibri" pitchFamily="34" charset="0"/>
              </a:rPr>
              <a:t>are useful </a:t>
            </a:r>
          </a:p>
          <a:p>
            <a:r>
              <a:rPr kumimoji="0" lang="en-US" altLang="zh-TW" sz="3600" dirty="0">
                <a:latin typeface="Calibri" pitchFamily="34" charset="0"/>
              </a:rPr>
              <a:t>    in the learning process.</a:t>
            </a:r>
          </a:p>
          <a:p>
            <a:r>
              <a:rPr kumimoji="0" lang="en-US" altLang="zh-TW" sz="3600" dirty="0">
                <a:latin typeface="Calibri" pitchFamily="34" charset="0"/>
              </a:rPr>
              <a:t>    (</a:t>
            </a:r>
            <a:r>
              <a:rPr kumimoji="0" lang="zh-TW" altLang="en-US" sz="3600" dirty="0">
                <a:latin typeface="Calibri" pitchFamily="34" charset="0"/>
              </a:rPr>
              <a:t>過去的經驗在學習過程中可發揮作用</a:t>
            </a:r>
            <a:r>
              <a:rPr kumimoji="0" lang="en-US" altLang="zh-TW" sz="3600" dirty="0">
                <a:latin typeface="Calibri" pitchFamily="34" charset="0"/>
              </a:rPr>
              <a:t>)</a:t>
            </a:r>
          </a:p>
        </p:txBody>
      </p:sp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0" y="2400243"/>
            <a:ext cx="88566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zh-TW" sz="3600" dirty="0">
                <a:latin typeface="Calibri" pitchFamily="34" charset="0"/>
              </a:rPr>
              <a:t>  Learning activities should have some </a:t>
            </a:r>
          </a:p>
          <a:p>
            <a:r>
              <a:rPr kumimoji="0" lang="en-US" altLang="zh-TW" sz="3600" dirty="0">
                <a:latin typeface="Calibri" pitchFamily="34" charset="0"/>
              </a:rPr>
              <a:t>   </a:t>
            </a:r>
            <a:r>
              <a:rPr kumimoji="0" lang="en-US" altLang="zh-TW" sz="3600" u="sng" dirty="0">
                <a:latin typeface="Calibri" pitchFamily="34" charset="0"/>
              </a:rPr>
              <a:t>relevance to </a:t>
            </a:r>
            <a:r>
              <a:rPr kumimoji="0" lang="en-US" altLang="zh-TW" sz="3600" dirty="0">
                <a:latin typeface="Calibri" pitchFamily="34" charset="0"/>
              </a:rPr>
              <a:t>the learners’ </a:t>
            </a:r>
            <a:r>
              <a:rPr kumimoji="0" lang="en-US" altLang="zh-TW" sz="3600" u="sng" dirty="0">
                <a:latin typeface="Calibri" pitchFamily="34" charset="0"/>
              </a:rPr>
              <a:t>circumstances</a:t>
            </a:r>
            <a:r>
              <a:rPr kumimoji="0" lang="en-US" altLang="zh-TW" sz="3600" dirty="0">
                <a:latin typeface="Calibri" pitchFamily="34" charset="0"/>
              </a:rPr>
              <a:t>.</a:t>
            </a:r>
          </a:p>
          <a:p>
            <a:r>
              <a:rPr kumimoji="0" lang="en-US" altLang="zh-TW" sz="3600" dirty="0">
                <a:latin typeface="Calibri" pitchFamily="34" charset="0"/>
              </a:rPr>
              <a:t>   (</a:t>
            </a:r>
            <a:r>
              <a:rPr kumimoji="0" lang="zh-TW" altLang="en-US" sz="3600" dirty="0">
                <a:latin typeface="Calibri" pitchFamily="34" charset="0"/>
              </a:rPr>
              <a:t>學習活動需與學習環境有關連</a:t>
            </a:r>
            <a:r>
              <a:rPr kumimoji="0" lang="en-US" altLang="zh-TW" sz="3600" dirty="0">
                <a:latin typeface="Calibri" pitchFamily="34" charset="0"/>
              </a:rPr>
              <a:t>)</a:t>
            </a:r>
          </a:p>
        </p:txBody>
      </p:sp>
      <p:sp>
        <p:nvSpPr>
          <p:cNvPr id="19460" name="矩形 4"/>
          <p:cNvSpPr>
            <a:spLocks noChangeArrowheads="1"/>
          </p:cNvSpPr>
          <p:nvPr/>
        </p:nvSpPr>
        <p:spPr bwMode="auto">
          <a:xfrm>
            <a:off x="0" y="3991516"/>
            <a:ext cx="88566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zh-TW" sz="3600" dirty="0">
                <a:latin typeface="Calibri" pitchFamily="34" charset="0"/>
              </a:rPr>
              <a:t>  The environment must be </a:t>
            </a:r>
          </a:p>
          <a:p>
            <a:r>
              <a:rPr kumimoji="0" lang="en-US" altLang="zh-TW" sz="3600" dirty="0">
                <a:latin typeface="Calibri" pitchFamily="34" charset="0"/>
              </a:rPr>
              <a:t>    </a:t>
            </a:r>
            <a:r>
              <a:rPr kumimoji="0" lang="en-US" altLang="zh-TW" sz="3600" u="sng" dirty="0">
                <a:latin typeface="Calibri" pitchFamily="34" charset="0"/>
              </a:rPr>
              <a:t>conducive to learning</a:t>
            </a:r>
            <a:r>
              <a:rPr kumimoji="0" lang="en-US" altLang="zh-TW" sz="3600" dirty="0">
                <a:latin typeface="Calibri" pitchFamily="34" charset="0"/>
              </a:rPr>
              <a:t>.</a:t>
            </a:r>
          </a:p>
          <a:p>
            <a:r>
              <a:rPr kumimoji="0" lang="en-US" altLang="zh-TW" sz="3600" dirty="0">
                <a:latin typeface="Calibri" pitchFamily="34" charset="0"/>
              </a:rPr>
              <a:t>   (</a:t>
            </a:r>
            <a:r>
              <a:rPr kumimoji="0" lang="zh-TW" altLang="en-US" sz="3600" dirty="0">
                <a:latin typeface="Calibri" pitchFamily="34" charset="0"/>
              </a:rPr>
              <a:t>環境必須有助於學習</a:t>
            </a:r>
            <a:r>
              <a:rPr kumimoji="0" lang="en-US" altLang="zh-TW" sz="3600" dirty="0">
                <a:latin typeface="Calibri" pitchFamily="34" charset="0"/>
              </a:rPr>
              <a:t>)</a:t>
            </a:r>
          </a:p>
        </p:txBody>
      </p:sp>
      <p:sp>
        <p:nvSpPr>
          <p:cNvPr id="19461" name="矩形 6"/>
          <p:cNvSpPr>
            <a:spLocks noChangeArrowheads="1"/>
          </p:cNvSpPr>
          <p:nvPr/>
        </p:nvSpPr>
        <p:spPr bwMode="auto">
          <a:xfrm>
            <a:off x="0" y="119063"/>
            <a:ext cx="91440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5000" b="1">
                <a:latin typeface="Calibri" pitchFamily="34" charset="0"/>
              </a:rPr>
              <a:t>Adult Learners-2</a:t>
            </a:r>
            <a:endParaRPr kumimoji="0" lang="zh-TW" altLang="en-US" sz="5000" b="1">
              <a:latin typeface="Calibri" pitchFamily="34" charset="0"/>
            </a:endParaRPr>
          </a:p>
        </p:txBody>
      </p:sp>
      <p:grpSp>
        <p:nvGrpSpPr>
          <p:cNvPr id="2" name="群組 7"/>
          <p:cNvGrpSpPr>
            <a:grpSpLocks/>
          </p:cNvGrpSpPr>
          <p:nvPr/>
        </p:nvGrpSpPr>
        <p:grpSpPr bwMode="auto">
          <a:xfrm>
            <a:off x="6804025" y="4365625"/>
            <a:ext cx="2160588" cy="2159000"/>
            <a:chOff x="6084168" y="1789306"/>
            <a:chExt cx="3024336" cy="3449519"/>
          </a:xfrm>
        </p:grpSpPr>
        <p:pic>
          <p:nvPicPr>
            <p:cNvPr id="9" name="Picture 2" descr="http://ifal.org.uk/wp/wp-content/uploads/2012/04/illustration2full.jpg"/>
            <p:cNvPicPr>
              <a:picLocks noChangeAspect="1" noChangeArrowheads="1"/>
            </p:cNvPicPr>
            <p:nvPr/>
          </p:nvPicPr>
          <p:blipFill>
            <a:blip r:embed="rId2" cstate="print"/>
            <a:srcRect l="65449" t="51724" r="26437" b="5233"/>
            <a:stretch>
              <a:fillRect/>
            </a:stretch>
          </p:blipFill>
          <p:spPr bwMode="auto">
            <a:xfrm>
              <a:off x="6156176" y="3140968"/>
              <a:ext cx="1440160" cy="20882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2" descr="http://ifal.org.uk/wp/wp-content/uploads/2012/04/illustration2full.jpg"/>
            <p:cNvPicPr>
              <a:picLocks noChangeAspect="1" noChangeArrowheads="1"/>
            </p:cNvPicPr>
            <p:nvPr/>
          </p:nvPicPr>
          <p:blipFill>
            <a:blip r:embed="rId2" cstate="print"/>
            <a:srcRect l="65449" t="51724" r="29277" b="5233"/>
            <a:stretch>
              <a:fillRect/>
            </a:stretch>
          </p:blipFill>
          <p:spPr bwMode="auto">
            <a:xfrm>
              <a:off x="7959380" y="3006577"/>
              <a:ext cx="1115616" cy="22322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2" descr="http://ifal.org.uk/wp/wp-content/uploads/2012/04/illustration2full.jpg"/>
            <p:cNvPicPr>
              <a:picLocks noChangeAspect="1" noChangeArrowheads="1"/>
            </p:cNvPicPr>
            <p:nvPr/>
          </p:nvPicPr>
          <p:blipFill>
            <a:blip r:embed="rId2" cstate="print"/>
            <a:srcRect t="13323" b="46552"/>
            <a:stretch>
              <a:fillRect/>
            </a:stretch>
          </p:blipFill>
          <p:spPr bwMode="auto">
            <a:xfrm>
              <a:off x="6084168" y="1789306"/>
              <a:ext cx="3024336" cy="15676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2" descr="http://ifal.org.uk/wp/wp-content/uploads/2012/04/illustration2full.jpg"/>
            <p:cNvPicPr>
              <a:picLocks noChangeAspect="1" noChangeArrowheads="1"/>
            </p:cNvPicPr>
            <p:nvPr/>
          </p:nvPicPr>
          <p:blipFill>
            <a:blip r:embed="rId2" cstate="print"/>
            <a:srcRect l="68027" t="49042"/>
            <a:stretch>
              <a:fillRect/>
            </a:stretch>
          </p:blipFill>
          <p:spPr bwMode="auto">
            <a:xfrm>
              <a:off x="6948263" y="2319227"/>
              <a:ext cx="1687689" cy="29075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3"/>
          <p:cNvSpPr>
            <a:spLocks noChangeArrowheads="1"/>
          </p:cNvSpPr>
          <p:nvPr/>
        </p:nvSpPr>
        <p:spPr bwMode="auto">
          <a:xfrm>
            <a:off x="0" y="659596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4400" b="1" dirty="0">
                <a:latin typeface="微軟正黑體" pitchFamily="34" charset="-120"/>
                <a:ea typeface="微軟正黑體" pitchFamily="34" charset="-120"/>
              </a:rPr>
              <a:t>III. Successful Training Tips-1</a:t>
            </a:r>
          </a:p>
          <a:p>
            <a:pPr algn="ctr"/>
            <a:r>
              <a:rPr kumimoji="0" lang="en-US" altLang="zh-TW" sz="44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4400" b="1" dirty="0">
                <a:latin typeface="微軟正黑體" pitchFamily="34" charset="-120"/>
                <a:ea typeface="微軟正黑體" pitchFamily="34" charset="-120"/>
              </a:rPr>
              <a:t>成功的訓練技巧</a:t>
            </a:r>
            <a:r>
              <a:rPr kumimoji="0" lang="en-US" altLang="zh-TW" sz="4400" b="1" dirty="0">
                <a:latin typeface="微軟正黑體" pitchFamily="34" charset="-120"/>
                <a:ea typeface="微軟正黑體" pitchFamily="34" charset="-120"/>
              </a:rPr>
              <a:t>)</a:t>
            </a:r>
            <a:endParaRPr kumimoji="0" lang="en-US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483" name="AutoShape 2" descr="data:image/jpeg;base64,/9j/4AAQSkZJRgABAQAAAQABAAD/2wCEAAkGBxASEBAQDxMVFg0PEA8PEA0PFA8UDQ8PFRQWFhQRFBQYHCggGBonGxQUITEiJiktLjouFx81OD8sNygtLisBCgoKDg0OGxAQGywkHiQsLCwsLCwsLCwsLCwsLCwsLCwsLCwsLCwsLCwsLCwsLCwsLCwsLCwsLCwsLCwsLCwsLP/AABEIAH4A8AMBEQACEQEDEQH/xAAcAAABBAMBAAAAAAAAAAAAAAADAgQFBgABBwj/xAA6EAABAwIDBgQEBQIGAwAAAAABAAIDBBEFEiEGEyIxQVEUMmFxB0KBkSNScrHBFWJTgpKh0vAIM0P/xAAaAQACAwEBAAAAAAAAAAAAAAAAAQIDBAUG/8QALBEAAwACAQQCAQMDBQEAAAAAAAECAxESBBMhMUFRIhQyYQVxoTNCgcHwI//aAAwDAQACEQMRAD8A4cgDEAYgDEAYgDEAYgDEAKa5ABGyp7Foe0kT3mzQrIlsoy3MryXDZ/ZKad2WNpc/nlbbQdyTyWtQpW6OZWastaxrZeKX4dua4MkkjbIW5sgD5CB/cRYD7o7862kD6TJvVUkyIxDC4WSbuORkosbvYCBmHNnv7Eq6a5LbRmuFNaVbG7dk3Txl8TbgEjS4/fRKuL8MlHcXlFRxfAZYyRY3HNpBDh9FRkwv4NmHqVvTK7Lcc1kaOlOn6Bh6iS0EYmJho1NFVDuFXSZbJSmCvkyZCWpQr0ZH7JilCYiYpQgRNUjUDJWnaoUWwiSgYqKZshD2NiqbNEyLLEtkuJ43WU3GIAxAGIAxAGIAxAGIAxAEhhlCZHAAK3HDplGbMoR1DCNj52UbqqKF0mUsayJodvJgTxOYB0C1O5x+F7OdGK+o/KvC+DouzlTPHWNp/DMja+LeEtaGu3IHDfTubWvzKpyKXO9mjA8k5OPHx9lb2h2kbUTyCSnsGBzGmRwcYXWtewu0i/8A3RX48XFezJm6jnb2isvcWhwsC17bB+lrDXhPylXmT7X2XGL4isZhsLM4FaSITwFzYog4NM5byNm626lYLxPk2dnFnntpMnv6NBUxmGWphqakNLmyRCOOQNd5XFrSbaWSjLUjy9NGQ5DtrsZLBYubbMCQQQRmHmYSPmGmnqrqU5VuTLF309Kb9HPZYspssjWjpTSpbFMQNho1Mqodwq6TLZKUyvkx5CXplejIyYpUxEzSoAmqRAErTqui/GScCoo2wPYyqWaJFkpEjxos5sMQBiAMQBiAMQBiAMQASFlymkJvSOtfCzZQVEoDx+EwCSX9N9GfX+Ctrfax/wAs5Kn9Rm18L2egY4wAA0WaAAANAAOQCw+zrJeCkfEqodGKfI50bnb1rqqMjM1gDbxEcyCSDb+2609NKe9mDrr4paev5KDFhjiGiw3Z1bl5HsQeq3o5DWvAZ+HZOFvJw4urT6I1sNufQ4weho2yNfUxOkdnbkpmNc5jgOT+epv8puqcs014NPT3Evde/ouW1GxoqnUb6V3hjTvmJfExrXsElnFw5a5m+3EsCrXs7FTtpyTm1WECqpJIubw3PG7S+8aNPvqPqnivhWxdRiWWGjzFtFRAESM8jxmB9CtHUR8oxdHlf7WQTVlOiwzCpIrodRFXSZciJOmKvkyWiWpnLQjHXsmKVyZEmKVyAJmkegCVgeotFsMkYJFTSNcUPWSqlo0TQsypcSXI8eWWQ6BlkAZlKAMylAGZSgDMpQBvIgDMhQBI4PTZpGj1V2Kd0ZuovjB6M2OrKXDcNbU1TsjaiQnPYnQAhg09Gk/VS6h7vX0U9DKnFyfydAikDgHNN2uAc1w5EHUFZzds5ttnU+KqDFbgp88Yd3c62Y/7ALo9NGo39nE67LzycfoY0mCyZWZnkNa2z2EfhvF73BHI9Ne/orKopxw/ZKuo25Yy9uU28oBcIwdLZvpzSWQlWHwiKxiitxDl0ItbTsQrE00UWnLLBsdUmphfRyOcDTiI3Djmkife7XX6aW+qw9RHGuS+TrdFldy4fwXKhpxHGyMWsxrW6Cw0HQdFlOgjz/8AEHBxDPVwtHAyQyRjsyQZ8v0JI9gFvxvli8nIzLt9R4+TmThqsT9nUT2hbVJEaHURVsma0SFM5XSzJaJWmetEsx2vJL0r1MrJemkQBK0sqAJanlSGmP4plFoumh0ydVuS9WL36XEl3Dytulz9HX2bEaeg2Zu0aFyN7tGg5G92jQcjN2jQuRvdp6DkZuktC5E1s3D+KCtXTrTMHW3udF723rHSOpaB+lOyjgfG62jJnNJL3ehvY+yhr82y3klilfwKw3Eq6KmbSPkkbGDYRX1awdA7mQTy1tYeq0RjlvejDlzWlw2WPBNcrXajv1aB6q1rXozy9+GS1VtRBAJGtaZZGC2RvkDuzz0HrZUPG2/o2znmF48kbh+1O/lDDFHEyVxYTncLuOpIJ0Nh0I5uR2+PzsjPUcvGtDGhp3Rhwgkz08j3hgtYNcHW5DSyv+PJkXh6QCLFX08z6tsdzEyQNIY/K55sGteWkcPf2CrySqnRfhyOb56LjsLt06unmp5YmxvhhjmL2PJY4O0cCCOG2nUrBcKfR2cWV2ts5Tj2NGrq6+S948+WPS3CBYX9bALT0/7WjB1v7pZzqfzFZa9nQx/tMaUIGOIyrJKaQ9gerpZktEpTvV8syWiUppFaZ2StNKmIlKeZAElTzoAfxVCBjls6WiSoVv0aDmedt0udwO13BW5RxF3De5T4h3DBCjgLuCtynwF3De4T4i7hsQI4i7hvcI4C7hLYEzLIPcK7EtMy9RW0Tm1b3yTRG/khZFl9BoD6oc6okr5wl/wO6KqBO7ffJHZkb2+eMN0t/c30+ytS0toz5KVPTLVhkbgAWgvz3yujBdwjny5H09Ecl8i4Ulted/Q1q9m53TPkF2uc4uAyvDr+uifKfsXbv6Y7fsNXPMbXsjLbayZ8r2k6lxsNfseSz/qIXybP0eWteCeh2NqIYw2OVrsl8hsWuBPK9vXql+qn5RL9BcvwylPwKSeV8dU/dRxB5Mxs7LJewYG3BJcVZWVJbS2UY+np1qnoFjG0UUE9Z/T6ZzJa5rI566okjbC2BrbPdDGDw31+qwVv5OxHHXgplAQ2lfJcF0mhLb5eEZRYnnpbVa8PiGzn9X5yzK+CpTO4isje2dKV4NtKQMMxymmVtDqJytTM1ySEEiulmW5JKnlV8sy1JJ08ymVEjBOgB/FUIAeR1KAHDapACvFIA5EKdZOJ0OYoU6fEXcFCnT4C5mxTo4i7goU6fEXcN+HT4C7goUyOAdw2KZPgLuDqlhsQVOZ0VXWyxVVNnbHMPNGRe3a6KWxY64sZQtBJyjiJPBfr6d0ekFeWXXYasIro2MPCQ6MjoWtbz+4VOdf/AD2aekprOkjrFlzjumWQBpyAPNG1Ne41lUd4Xsimncwuvq8uLWmx6/8AFbKrUo5eOPzb/kqtLGZGvjjF3MAyvbqOI2Lb9gNVRrk9G3xC2ySxt7YYWQN+UWPutOTURxOfgTy5XbKoXarEdYIwpiaCtKkmQaDscpplNSO4ZFamZrkfwSq1MzXJIQzK9VszVOh/DOmQHsVQmIdMqEAGbUIA34lAFSFOocSzkxQp09C5ChTo0HIUKdPQuQoU6NC2KFOgNihTIAUKZMArKZAiXwyS3C7ynQoAXNhJEm8jF2t/EuOgGtyot6LJW34GVHXyRPbI11pGG7ZBbMPvofqlU7WmE25fJezt2zmJmopopXW3jhaRrb2a8cxbp7Ll5J41r4PQ4MnchUwuN4pHSwPnmNo4xew8zj0aPUlRmXT0iV2onkzjm2HxSqJm7ulaYI9Q9ziHTPP5R0A+5WlYVPsxV1NX4laKRU1874yGRsJa6z5tzGWvf/h3A5tDh/qUa8ls6nyGhzRM3k7uKxyR6NaD1cQOvJX48fbXKjHnzvNXCPRUsUrDI4uKy5b5Ub+nxKJ0R4KrNARpQIM0pkQrXKaZBoPG9TTKLkdRSq1Mz1I8imViooqB7FOrVRnqB3HUKaZW0OGVCYgoqUCM8UgYsU6BCxToAUKdAChTIAWKZAChTIAUKdAChTIAJ4ewQBbjsK9tMZjITMI84hY0Fp0vlzX10WT9UuWteDo/oGsfLfn6B7J077OqpOGlhDiS7lKbHgF+Y6H3U89L9i9sp6TG/wDVfhL/ACRmMYAwPZLHwGZgn8M8cDCflHUNvrbspQ2019eNkMsqWqS1vzr6HexIraeUvLbUb35Z5JHt3YP5263zcuhVeeZrx8/Bd0d3D5/7fTf/ALzsNthWnEamno4pDHRh5Mk5AAe/oQHc7C9r9Sq8eN44dNeTRlzzmyKE/BQsSwGaOV8bnNzxOdGZXBvQ8wPZXLHzSZmrN225+iyYXhzZ8LMFE1r62jkdJKy4307H65m/UAW/sAVT1ivb9F65dTi1Ph78/wAlEwfZ6uxaWVlMG/gAGQzOcxjSSQGE5TxaHT0VWXLyNHT9PwKljOGy080lPO3LPC7I9mhseehHMWIN/VUM2oj0higUAFa5SIhGlBFoK1ykmQaDMepplVQHjlVqZRUDqOdTVFLgcxzqaorcBm1ClzK3jCCoUuZDtm/EI5B2y3iBWFIoQIAWIEALFOgBYp0AKFOgBQp0ALFOgAvhUAdH2XaXUcYec12uHs25AafouXnWsj0eg6TdYVy8gcUo4Whm+LW0cFjHTN0D3jkXD5rdB9UQ6fiV5fyLNETp2/xXx9lKxGaSqqQ62XeOZGxv5W8h/JW+JWKDj5Mjz5N/foVtlPuZWU0VxFAwWGt3yO5uPcnRV4PKd17LOs1NLHPpf5bK9tFFVUuUTtyOezOyxB5c9RyINvurYyTa8FOTFeLxXgJ8VYjHNBKLg1VO2WRp0tILB2nTmFRhp6a+mbOqxpWq+15KDhuOVFJUMqad1pWd9WPb1Y8dQVHIuXsswVw9HorYmeGenFdDDuXV1ppmEavkAy579RYc+qxs6cvaOCfGzDRDi0xBc7xDI5y59rZiMpDbfLwhAHPHJEjQQARpTEEa5MWgjXIE0EDlLZBoI16kmQchWyKaoqqArZlJUVuArZ1LkVuBYqE+QuBvxCOQuB1YQrYc0W2BABBAgBYgQAQU6AFiBACxAgBbYEAGbTpbHxbLNsg9wbJGfK0hzT+q9x/ssPVytpnX/p1ty5+hG2dLmEL/AMpc37i4/Yo6SvLQv6lP4zRVpILWI0I1BHMHut2jk+V6Lfh3h61gkmjaZo+B1xq06G49Da65uSaxPSfg7uGo6ieVLyvA9xPB6eZzJJ4w8w3LC65DDcOJA78I+yqm6XhMvvFFPlS3o4dt1jhral0v/wAWgsgHK0d/MR3PNdHHi4To4ufO8uTfx8FJrGc1C0XY6PTOwleyfDqSVjQ1u5Y0sAsGlgykAdrgrBS0zrS9yecfiVXVcldJHXBgmpfwGiIEN3V8zTcniJDhqmHyU16TJiUgNgoAUCmII1yYggcgQsOT2RaFByeyPEWHppkXIoSKWyPAVvEchcDN4jkHA7qIl0zghGxIAI2JABBEgAgiQPQsQpbJKQjYEtj4CxAjZLgOooFW6L5xkzs9HbeeuX+Vk6l7aN/RTrkG2gizRfpc0qPT1qyfWzyx/wBmVmaDRb1RyLxkzsfDljkPV0n7ALH1T/JI6X9OnWNv+SfKynQPPO1EDG1VS2L/ANYnkDbcgMx0H1uutG3C2eaypLLSXrZVKxqrsvxM7f8ABvFJJaJkO4c2Cna5gqnFuSaTMTlY3mQAdSsGReTs4XuSjf8AkTh7GVVHO0APnhmZJYauMTmZSe5tJb6KKLGcckCGCEJDMQBl0ALBTAUHIELDkxCw5AaNhyBaFZk9i0bzI2LRmZGw0ehw1dc80Ea1ABWsSJJBGxpE1IVsajsmpCtjSdE1IVsajyJqDe7S2HEcxRqFMulElhLOJ56WAWfMzX068tj7M1+ZvMDhcFTpryadzW0V6eCxc3sbLdNbWzl3Gm0Pdnp2gOiPmDi4DuCqepl75GjorXFx87GW3GMS00cZiteUvYSenDoR6qODGrb2Prc9YpXH58f4OMVzV0jhjPA8H8ZWQUpcWtmeQ548zWAEuI9bBZ8z0tm3pZ5Vo6n8Qts48Hgho6KJviDF+E0j8CCMGwc4c3E6/wArAk35Ow6U+BttLTxbQ4Myalt4yH8Rkd+OOYC0kB/UOX+UpeiSezznM0gkEEEEgtIs4EcwR0KBoCkMxAGIAxAGwUAKumAoFAjeZAG8yBaN50BozMgD0gHLsHmAjXBABmuCRNBWuCRNMK14UdMmmgrZB3UWmWJoK2RvdR0yapCg9vdLTHyke0UW8OnlHN38KrJXH2aMUc/Xoez1DIxlZ5v29SqZh29s0XknGtI1hTMrHPPzG9/QdUZXutC6dal0yNlmDi51+ZJWhS0tGWrVPYyoyPExa/N09lZk/wBNmfDrvywfxNaTBBYXIlPL9BVPR/uf9jR/U/2T/f8A6OT18T/yn7LczkpEz8J6FzsUa8tOWGGV9z3Nmj9ysfUv8Tp9CvyGHx1ie7Em5WkgU0QuATrdyzxL47NuWkqG3wTxWWmxHcva4QVrd264IaJWXdG738w+qVQ/eicZJ9bDfHTZAxVbK2njO5q7iXIOFlQ3rbpmGvuCoSm/RZVKVtnMW4dL/hu/0lT4P6Id2fsX/TZPyO+xT7dfRHvx9iDQO/Kfsl22PvT9iHUp7FLgySyT9gnwqLRJUmBcEiRsA9AjQbCNieeiaTIukvkK2jkPyqXBkHlhfIVuGSn5SpdqiL6jH9hBg835U+zRH9Vj+z0uKmPsFv4s5Hcn6NioZ2CXFj7k/QsVDOwS4skskfQoVDOwS4sfcj6FCdnYI40PuQKE7OwS40PnBvfM7BHGh85M3rewRxYc5JZlfFu7ROaHD5CQHD6dVk7dcvyNyzRw/BoagNOp5nmSrvXop0n7HctbDu922RoNrAE2VKiuW2i95cfHiqQyBbbkFf5My4iIpIxIwmzQDfMeSKVcGKHHcQ2xfFGPkLSBaO4vcOY6/UKWDE5Wyvq86quOvRES1cXZv2C0JGJ2jeH4/DTOc/L5hlIYG3I581VmxO1pF/TdROKnTAVmNxzv3jmtzWDeV9B7qzHjULRVmzPLXJgm1sQc1wDGua4EOto0g3voFKltaK5emmidxzaeklj3TC2QmxJscrCPcc1jw4LmtvwdPqurx1HFeSvGpht5W/YLacoiq+SI/K37BAiuVxj6AI0hpsr1cG+iptI1YnRCTRgrLUpnRx20JiogUljJVnaJWjwtpWiMKMOTqqJyjwRh6K5Y5RlrPbJyk2eYeilxRW7p/JM0uzEfYJ+AW2ScGyUZ6BQdpFs4aohRiblYUBW4m5ABW4k5ABG4i5AwrcRcgAjcQckG2FbXOQG2EFYSjQ+TGsNSWPvzPqhra0E1p7LDHVFzfcKrh5NSytoj6U2k7i9lNrwUY/FklLOVWpNFW0RGKVJyFWpGaq2VaXEXNJAUiBG1GKvQGhjVYm4hJsaWxFPijgEkxuRb8WfYobFxGtPiLs10lRJzpDwYq9S2R0Cnr3EIYJENU1zlTVmmMSIyepJVFUzXjxoYySlUujXMI3FVkIVirCiUpMSI6LRGVmLJ06Jqjxd3ZaFk2Y6xaJukxxw6Keypol6baF/ZMXokotpnjoouUyay0v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20484" name="AutoShape 4" descr="data:image/jpeg;base64,/9j/4AAQSkZJRgABAQAAAQABAAD/2wCEAAkGBxASEBAQDxMVFg0PEA8PEA0PFA8UDQ8PFRQWFhQRFBQYHCggGBonGxQUITEiJiktLjouFx81OD8sNygtLisBCgoKDg0OGxAQGywkHiQsLCwsLCwsLCwsLCwsLCwsLCwsLCwsLCwsLCwsLCwsLCwsLCwsLCwsLCwsLCwsLCwsLP/AABEIAH4A8AMBEQACEQEDEQH/xAAcAAABBAMBAAAAAAAAAAAAAAADAgQFBgABBwj/xAA6EAABAwIDBgQEBQIGAwAAAAABAAIDBBEFEiEGEyIxQVEUMmFxB0KBkSNScrHBFWJTgpKh0vAIM0P/xAAaAQACAwEBAAAAAAAAAAAAAAAAAQIDBAUG/8QALBEAAwACAQQCAQMDBQEAAAAAAAECAxESBBMhMUFRIhQyYQVxoTNCgcHwI//aAAwDAQACEQMRAD8A4cgDEAYgDEAYgDEAYgDEAKa5ABGyp7Foe0kT3mzQrIlsoy3MryXDZ/ZKad2WNpc/nlbbQdyTyWtQpW6OZWastaxrZeKX4dua4MkkjbIW5sgD5CB/cRYD7o7862kD6TJvVUkyIxDC4WSbuORkosbvYCBmHNnv7Eq6a5LbRmuFNaVbG7dk3Txl8TbgEjS4/fRKuL8MlHcXlFRxfAZYyRY3HNpBDh9FRkwv4NmHqVvTK7Lcc1kaOlOn6Bh6iS0EYmJho1NFVDuFXSZbJSmCvkyZCWpQr0ZH7JilCYiYpQgRNUjUDJWnaoUWwiSgYqKZshD2NiqbNEyLLEtkuJ43WU3GIAxAGIAxAGIAxAGIAxAEhhlCZHAAK3HDplGbMoR1DCNj52UbqqKF0mUsayJodvJgTxOYB0C1O5x+F7OdGK+o/KvC+DouzlTPHWNp/DMja+LeEtaGu3IHDfTubWvzKpyKXO9mjA8k5OPHx9lb2h2kbUTyCSnsGBzGmRwcYXWtewu0i/8A3RX48XFezJm6jnb2isvcWhwsC17bB+lrDXhPylXmT7X2XGL4isZhsLM4FaSITwFzYog4NM5byNm626lYLxPk2dnFnntpMnv6NBUxmGWphqakNLmyRCOOQNd5XFrSbaWSjLUjy9NGQ5DtrsZLBYubbMCQQQRmHmYSPmGmnqrqU5VuTLF309Kb9HPZYspssjWjpTSpbFMQNho1Mqodwq6TLZKUyvkx5CXplejIyYpUxEzSoAmqRAErTqui/GScCoo2wPYyqWaJFkpEjxos5sMQBiAMQBiAMQBiAMQASFlymkJvSOtfCzZQVEoDx+EwCSX9N9GfX+Ctrfax/wAs5Kn9Rm18L2egY4wAA0WaAAANAAOQCw+zrJeCkfEqodGKfI50bnb1rqqMjM1gDbxEcyCSDb+2609NKe9mDrr4paev5KDFhjiGiw3Z1bl5HsQeq3o5DWvAZ+HZOFvJw4urT6I1sNufQ4weho2yNfUxOkdnbkpmNc5jgOT+epv8puqcs014NPT3Evde/ouW1GxoqnUb6V3hjTvmJfExrXsElnFw5a5m+3EsCrXs7FTtpyTm1WECqpJIubw3PG7S+8aNPvqPqnivhWxdRiWWGjzFtFRAESM8jxmB9CtHUR8oxdHlf7WQTVlOiwzCpIrodRFXSZciJOmKvkyWiWpnLQjHXsmKVyZEmKVyAJmkegCVgeotFsMkYJFTSNcUPWSqlo0TQsypcSXI8eWWQ6BlkAZlKAMylAGZSgDMpQBvIgDMhQBI4PTZpGj1V2Kd0ZuovjB6M2OrKXDcNbU1TsjaiQnPYnQAhg09Gk/VS6h7vX0U9DKnFyfydAikDgHNN2uAc1w5EHUFZzds5ttnU+KqDFbgp88Yd3c62Y/7ALo9NGo39nE67LzycfoY0mCyZWZnkNa2z2EfhvF73BHI9Ne/orKopxw/ZKuo25Yy9uU28oBcIwdLZvpzSWQlWHwiKxiitxDl0ItbTsQrE00UWnLLBsdUmphfRyOcDTiI3Djmkife7XX6aW+qw9RHGuS+TrdFldy4fwXKhpxHGyMWsxrW6Cw0HQdFlOgjz/8AEHBxDPVwtHAyQyRjsyQZ8v0JI9gFvxvli8nIzLt9R4+TmThqsT9nUT2hbVJEaHURVsma0SFM5XSzJaJWmetEsx2vJL0r1MrJemkQBK0sqAJanlSGmP4plFoumh0ydVuS9WL36XEl3Dytulz9HX2bEaeg2Zu0aFyN7tGg5G92jQcjN2jQuRvdp6DkZuktC5E1s3D+KCtXTrTMHW3udF723rHSOpaB+lOyjgfG62jJnNJL3ehvY+yhr82y3klilfwKw3Eq6KmbSPkkbGDYRX1awdA7mQTy1tYeq0RjlvejDlzWlw2WPBNcrXajv1aB6q1rXozy9+GS1VtRBAJGtaZZGC2RvkDuzz0HrZUPG2/o2znmF48kbh+1O/lDDFHEyVxYTncLuOpIJ0Nh0I5uR2+PzsjPUcvGtDGhp3Rhwgkz08j3hgtYNcHW5DSyv+PJkXh6QCLFX08z6tsdzEyQNIY/K55sGteWkcPf2CrySqnRfhyOb56LjsLt06unmp5YmxvhhjmL2PJY4O0cCCOG2nUrBcKfR2cWV2ts5Tj2NGrq6+S948+WPS3CBYX9bALT0/7WjB1v7pZzqfzFZa9nQx/tMaUIGOIyrJKaQ9gerpZktEpTvV8syWiUppFaZ2StNKmIlKeZAElTzoAfxVCBjls6WiSoVv0aDmedt0udwO13BW5RxF3De5T4h3DBCjgLuCtynwF3De4T4i7hsQI4i7hvcI4C7hLYEzLIPcK7EtMy9RW0Tm1b3yTRG/khZFl9BoD6oc6okr5wl/wO6KqBO7ffJHZkb2+eMN0t/c30+ytS0toz5KVPTLVhkbgAWgvz3yujBdwjny5H09Ecl8i4Ulted/Q1q9m53TPkF2uc4uAyvDr+uifKfsXbv6Y7fsNXPMbXsjLbayZ8r2k6lxsNfseSz/qIXybP0eWteCeh2NqIYw2OVrsl8hsWuBPK9vXql+qn5RL9BcvwylPwKSeV8dU/dRxB5Mxs7LJewYG3BJcVZWVJbS2UY+np1qnoFjG0UUE9Z/T6ZzJa5rI566okjbC2BrbPdDGDw31+qwVv5OxHHXgplAQ2lfJcF0mhLb5eEZRYnnpbVa8PiGzn9X5yzK+CpTO4isje2dKV4NtKQMMxymmVtDqJytTM1ySEEiulmW5JKnlV8sy1JJ08ymVEjBOgB/FUIAeR1KAHDapACvFIA5EKdZOJ0OYoU6fEXcFCnT4C5mxTo4i7goU6fEXcN+HT4C7goUyOAdw2KZPgLuDqlhsQVOZ0VXWyxVVNnbHMPNGRe3a6KWxY64sZQtBJyjiJPBfr6d0ekFeWXXYasIro2MPCQ6MjoWtbz+4VOdf/AD2aekprOkjrFlzjumWQBpyAPNG1Ne41lUd4Xsimncwuvq8uLWmx6/8AFbKrUo5eOPzb/kqtLGZGvjjF3MAyvbqOI2Lb9gNVRrk9G3xC2ySxt7YYWQN+UWPutOTURxOfgTy5XbKoXarEdYIwpiaCtKkmQaDscpplNSO4ZFamZrkfwSq1MzXJIQzK9VszVOh/DOmQHsVQmIdMqEAGbUIA34lAFSFOocSzkxQp09C5ChTo0HIUKdPQuQoU6NC2KFOgNihTIAUKZMArKZAiXwyS3C7ynQoAXNhJEm8jF2t/EuOgGtyot6LJW34GVHXyRPbI11pGG7ZBbMPvofqlU7WmE25fJezt2zmJmopopXW3jhaRrb2a8cxbp7Ll5J41r4PQ4MnchUwuN4pHSwPnmNo4xew8zj0aPUlRmXT0iV2onkzjm2HxSqJm7ulaYI9Q9ziHTPP5R0A+5WlYVPsxV1NX4laKRU1874yGRsJa6z5tzGWvf/h3A5tDh/qUa8ls6nyGhzRM3k7uKxyR6NaD1cQOvJX48fbXKjHnzvNXCPRUsUrDI4uKy5b5Ub+nxKJ0R4KrNARpQIM0pkQrXKaZBoPG9TTKLkdRSq1Mz1I8imViooqB7FOrVRnqB3HUKaZW0OGVCYgoqUCM8UgYsU6BCxToAUKdAChTIAWKZAChTIAUKdAChTIAJ4ewQBbjsK9tMZjITMI84hY0Fp0vlzX10WT9UuWteDo/oGsfLfn6B7J077OqpOGlhDiS7lKbHgF+Y6H3U89L9i9sp6TG/wDVfhL/ACRmMYAwPZLHwGZgn8M8cDCflHUNvrbspQ2019eNkMsqWqS1vzr6HexIraeUvLbUb35Z5JHt3YP5263zcuhVeeZrx8/Bd0d3D5/7fTf/ALzsNthWnEamno4pDHRh5Mk5AAe/oQHc7C9r9Sq8eN44dNeTRlzzmyKE/BQsSwGaOV8bnNzxOdGZXBvQ8wPZXLHzSZmrN225+iyYXhzZ8LMFE1r62jkdJKy4307H65m/UAW/sAVT1ivb9F65dTi1Ph78/wAlEwfZ6uxaWVlMG/gAGQzOcxjSSQGE5TxaHT0VWXLyNHT9PwKljOGy080lPO3LPC7I9mhseehHMWIN/VUM2oj0higUAFa5SIhGlBFoK1ykmQaDMepplVQHjlVqZRUDqOdTVFLgcxzqaorcBm1ClzK3jCCoUuZDtm/EI5B2y3iBWFIoQIAWIEALFOgBYp0AKFOgBQp0ALFOgAvhUAdH2XaXUcYec12uHs25AafouXnWsj0eg6TdYVy8gcUo4Whm+LW0cFjHTN0D3jkXD5rdB9UQ6fiV5fyLNETp2/xXx9lKxGaSqqQ62XeOZGxv5W8h/JW+JWKDj5Mjz5N/foVtlPuZWU0VxFAwWGt3yO5uPcnRV4PKd17LOs1NLHPpf5bK9tFFVUuUTtyOezOyxB5c9RyINvurYyTa8FOTFeLxXgJ8VYjHNBKLg1VO2WRp0tILB2nTmFRhp6a+mbOqxpWq+15KDhuOVFJUMqad1pWd9WPb1Y8dQVHIuXsswVw9HorYmeGenFdDDuXV1ppmEavkAy579RYc+qxs6cvaOCfGzDRDi0xBc7xDI5y59rZiMpDbfLwhAHPHJEjQQARpTEEa5MWgjXIE0EDlLZBoI16kmQchWyKaoqqArZlJUVuArZ1LkVuBYqE+QuBvxCOQuB1YQrYc0W2BABBAgBYgQAQU6AFiBACxAgBbYEAGbTpbHxbLNsg9wbJGfK0hzT+q9x/ssPVytpnX/p1ty5+hG2dLmEL/AMpc37i4/Yo6SvLQv6lP4zRVpILWI0I1BHMHut2jk+V6Lfh3h61gkmjaZo+B1xq06G49Da65uSaxPSfg7uGo6ieVLyvA9xPB6eZzJJ4w8w3LC65DDcOJA78I+yqm6XhMvvFFPlS3o4dt1jhral0v/wAWgsgHK0d/MR3PNdHHi4To4ufO8uTfx8FJrGc1C0XY6PTOwleyfDqSVjQ1u5Y0sAsGlgykAdrgrBS0zrS9yecfiVXVcldJHXBgmpfwGiIEN3V8zTcniJDhqmHyU16TJiUgNgoAUCmII1yYggcgQsOT2RaFByeyPEWHppkXIoSKWyPAVvEchcDN4jkHA7qIl0zghGxIAI2JABBEgAgiQPQsQpbJKQjYEtj4CxAjZLgOooFW6L5xkzs9HbeeuX+Vk6l7aN/RTrkG2gizRfpc0qPT1qyfWzyx/wBmVmaDRb1RyLxkzsfDljkPV0n7ALH1T/JI6X9OnWNv+SfKynQPPO1EDG1VS2L/ANYnkDbcgMx0H1uutG3C2eaypLLSXrZVKxqrsvxM7f8ABvFJJaJkO4c2Cna5gqnFuSaTMTlY3mQAdSsGReTs4XuSjf8AkTh7GVVHO0APnhmZJYauMTmZSe5tJb6KKLGcckCGCEJDMQBl0ALBTAUHIELDkxCw5AaNhyBaFZk9i0bzI2LRmZGw0ehw1dc80Ea1ABWsSJJBGxpE1IVsajsmpCtjSdE1IVsajyJqDe7S2HEcxRqFMulElhLOJ56WAWfMzX068tj7M1+ZvMDhcFTpryadzW0V6eCxc3sbLdNbWzl3Gm0Pdnp2gOiPmDi4DuCqepl75GjorXFx87GW3GMS00cZiteUvYSenDoR6qODGrb2Prc9YpXH58f4OMVzV0jhjPA8H8ZWQUpcWtmeQ548zWAEuI9bBZ8z0tm3pZ5Vo6n8Qts48Hgho6KJviDF+E0j8CCMGwc4c3E6/wArAk35Ow6U+BttLTxbQ4Myalt4yH8Rkd+OOYC0kB/UOX+UpeiSezznM0gkEEEEgtIs4EcwR0KBoCkMxAGIAxAGwUAKumAoFAjeZAG8yBaN50BozMgD0gHLsHmAjXBABmuCRNBWuCRNMK14UdMmmgrZB3UWmWJoK2RvdR0yapCg9vdLTHyke0UW8OnlHN38KrJXH2aMUc/Xoez1DIxlZ5v29SqZh29s0XknGtI1hTMrHPPzG9/QdUZXutC6dal0yNlmDi51+ZJWhS0tGWrVPYyoyPExa/N09lZk/wBNmfDrvywfxNaTBBYXIlPL9BVPR/uf9jR/U/2T/f8A6OT18T/yn7LczkpEz8J6FzsUa8tOWGGV9z3Nmj9ysfUv8Tp9CvyGHx1ie7Em5WkgU0QuATrdyzxL47NuWkqG3wTxWWmxHcva4QVrd264IaJWXdG738w+qVQ/eicZJ9bDfHTZAxVbK2njO5q7iXIOFlQ3rbpmGvuCoSm/RZVKVtnMW4dL/hu/0lT4P6Id2fsX/TZPyO+xT7dfRHvx9iDQO/Kfsl22PvT9iHUp7FLgySyT9gnwqLRJUmBcEiRsA9AjQbCNieeiaTIukvkK2jkPyqXBkHlhfIVuGSn5SpdqiL6jH9hBg835U+zRH9Vj+z0uKmPsFv4s5Hcn6NioZ2CXFj7k/QsVDOwS4skskfQoVDOwS4sfcj6FCdnYI40PuQKE7OwS40PnBvfM7BHGh85M3rewRxYc5JZlfFu7ROaHD5CQHD6dVk7dcvyNyzRw/BoagNOp5nmSrvXop0n7HctbDu922RoNrAE2VKiuW2i95cfHiqQyBbbkFf5My4iIpIxIwmzQDfMeSKVcGKHHcQ2xfFGPkLSBaO4vcOY6/UKWDE5Wyvq86quOvRES1cXZv2C0JGJ2jeH4/DTOc/L5hlIYG3I581VmxO1pF/TdROKnTAVmNxzv3jmtzWDeV9B7qzHjULRVmzPLXJgm1sQc1wDGua4EOto0g3voFKltaK5emmidxzaeklj3TC2QmxJscrCPcc1jw4LmtvwdPqurx1HFeSvGpht5W/YLacoiq+SI/K37BAiuVxj6AI0hpsr1cG+iptI1YnRCTRgrLUpnRx20JiogUljJVnaJWjwtpWiMKMOTqqJyjwRh6K5Y5RlrPbJyk2eYeilxRW7p/JM0uzEfYJ+AW2ScGyUZ6BQdpFs4aohRiblYUBW4m5ABW4k5ABG4i5AwrcRcgAjcQckG2FbXOQG2EFYSjQ+TGsNSWPvzPqhra0E1p7LDHVFzfcKrh5NSytoj6U2k7i9lNrwUY/FklLOVWpNFW0RGKVJyFWpGaq2VaXEXNJAUiBG1GKvQGhjVYm4hJsaWxFPijgEkxuRb8WfYobFxGtPiLs10lRJzpDwYq9S2R0Cnr3EIYJENU1zlTVmmMSIyepJVFUzXjxoYySlUujXMI3FVkIVirCiUpMSI6LRGVmLJ06Jqjxd3ZaFk2Y6xaJukxxw6Keypol6baF/ZMXokotpnjoouUyay0v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20485" name="矩形 6"/>
          <p:cNvSpPr>
            <a:spLocks noChangeArrowheads="1"/>
          </p:cNvSpPr>
          <p:nvPr/>
        </p:nvSpPr>
        <p:spPr bwMode="auto">
          <a:xfrm>
            <a:off x="179388" y="2033852"/>
            <a:ext cx="8713787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kumimoji="0" lang="en-US" altLang="zh-TW" sz="3600" dirty="0">
                <a:latin typeface="Calibri" pitchFamily="34" charset="0"/>
              </a:rPr>
              <a:t>  Speak slowly and clearly(</a:t>
            </a:r>
            <a:r>
              <a:rPr kumimoji="0" lang="zh-TW" altLang="en-US" sz="3600" dirty="0">
                <a:latin typeface="Calibri" pitchFamily="34" charset="0"/>
              </a:rPr>
              <a:t>說話緩慢且清晰</a:t>
            </a:r>
            <a:r>
              <a:rPr kumimoji="0" lang="en-US" altLang="zh-TW" sz="3600" dirty="0">
                <a:latin typeface="Calibri" pitchFamily="34" charset="0"/>
              </a:rPr>
              <a:t>)</a:t>
            </a:r>
          </a:p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kumimoji="0" lang="en-US" altLang="zh-TW" sz="3600" dirty="0">
                <a:latin typeface="Calibri" pitchFamily="34" charset="0"/>
              </a:rPr>
              <a:t>  Use visual aids(</a:t>
            </a:r>
            <a:r>
              <a:rPr kumimoji="0" lang="zh-TW" altLang="en-US" sz="3600" dirty="0">
                <a:latin typeface="Calibri" pitchFamily="34" charset="0"/>
              </a:rPr>
              <a:t>使用視覺輔助</a:t>
            </a:r>
            <a:r>
              <a:rPr kumimoji="0" lang="en-US" altLang="zh-TW" sz="3600" dirty="0">
                <a:latin typeface="Calibri" pitchFamily="34" charset="0"/>
              </a:rPr>
              <a:t>)</a:t>
            </a:r>
          </a:p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kumimoji="0" lang="en-US" altLang="zh-TW" sz="3600" dirty="0">
                <a:latin typeface="Calibri" pitchFamily="34" charset="0"/>
              </a:rPr>
              <a:t>  Do not use colloquialisms(</a:t>
            </a:r>
            <a:r>
              <a:rPr kumimoji="0" lang="zh-TW" altLang="en-US" sz="3600" dirty="0">
                <a:latin typeface="Calibri" pitchFamily="34" charset="0"/>
              </a:rPr>
              <a:t>不要用俚俗語</a:t>
            </a:r>
            <a:r>
              <a:rPr kumimoji="0" lang="en-US" altLang="zh-TW" sz="3600" dirty="0">
                <a:latin typeface="Calibri" pitchFamily="34" charset="0"/>
              </a:rPr>
              <a:t>)</a:t>
            </a:r>
          </a:p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kumimoji="0" lang="en-US" altLang="zh-TW" sz="3600" dirty="0">
                <a:latin typeface="Calibri" pitchFamily="34" charset="0"/>
              </a:rPr>
              <a:t>  Avoid sentences or questions </a:t>
            </a:r>
          </a:p>
          <a:p>
            <a:pPr>
              <a:lnSpc>
                <a:spcPct val="110000"/>
              </a:lnSpc>
            </a:pPr>
            <a:r>
              <a:rPr kumimoji="0" lang="en-US" altLang="zh-TW" sz="3600" dirty="0">
                <a:latin typeface="Calibri" pitchFamily="34" charset="0"/>
              </a:rPr>
              <a:t>   with negatives(</a:t>
            </a:r>
            <a:r>
              <a:rPr kumimoji="0" lang="zh-TW" altLang="en-US" sz="3600" dirty="0">
                <a:latin typeface="Calibri" pitchFamily="34" charset="0"/>
              </a:rPr>
              <a:t>避免負面的敘述和問句</a:t>
            </a:r>
            <a:r>
              <a:rPr kumimoji="0" lang="en-US" altLang="zh-TW" sz="3600" dirty="0">
                <a:latin typeface="Calibri" pitchFamily="34" charset="0"/>
              </a:rPr>
              <a:t>)</a:t>
            </a:r>
            <a:endParaRPr kumimoji="0" lang="zh-TW" altLang="en-US" sz="3600" dirty="0">
              <a:latin typeface="Calibri" pitchFamily="34" charset="0"/>
            </a:endParaRPr>
          </a:p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kumimoji="0" lang="en-US" altLang="zh-TW" sz="3600" dirty="0">
                <a:latin typeface="Calibri" pitchFamily="34" charset="0"/>
              </a:rPr>
              <a:t>  Re-phrase(</a:t>
            </a:r>
            <a:r>
              <a:rPr kumimoji="0" lang="zh-TW" altLang="en-US" sz="3600" dirty="0">
                <a:latin typeface="Calibri" pitchFamily="34" charset="0"/>
              </a:rPr>
              <a:t>改變措詞用字</a:t>
            </a:r>
            <a:r>
              <a:rPr kumimoji="0" lang="en-US" altLang="zh-TW" sz="3600" dirty="0">
                <a:latin typeface="Calibri" pitchFamily="34" charset="0"/>
              </a:rPr>
              <a:t>)</a:t>
            </a:r>
          </a:p>
        </p:txBody>
      </p:sp>
      <p:sp>
        <p:nvSpPr>
          <p:cNvPr id="20486" name="AutoShape 10" descr="data:image/jpeg;base64,/9j/4AAQSkZJRgABAQAAAQABAAD/2wCEAAkGBhQSDxQQEBQWEBUVFBUVFRYUEBQUFBUQFBAXFBQQFRUXHCYfFxojHRIUIC8gJScpLCwsFR4xNTAqNSYrLCkBCQoKDgwOGg8PGi4kHyQsLS8sKSksKSosLy8pLSwpNCksKS8sKSwsLCwsLCkqLCwsLCwpKiwsKSwsLCwpKSwsLP/AABEIAMwAzAMBIgACEQEDEQH/xAAcAAABBQEBAQAAAAAAAAAAAAAAAwQFBgcCAQj/xABLEAABAwIBBwcKAggDBwUAAAABAAIDBBEhBQYSMUFRYQcTInGBkbEUIzJCUnKSocHRYvBDU2OCk8LS4XODohYkM0SUs8MVFyU0VP/EABoBAAIDAQEAAAAAAAAAAAAAAAQFAAMGAgH/xAA0EQABAwIDBQYFAwUAAAAAAAABAAIDBBESITEFE0FRYSIygZGx0RRCccHwI6HxM0NSouH/2gAMAwEAAhEDEQA/ANxQhCiiEIQoohCEKKIQobOHO6mom3nfZx9GNvSkd1NHibBUTK2fVZP6Gjk2I6i7zlS4bw31fzijYKKWbMCw5n7cT4Kp8rWarSco5WhgbpzyMiG97w2/UDr7FV6nlUpbltMyasd+xiOj16TrYKiUmShK/TZFJVybZalxfj7t7DtKs1LmvUOAEkoib7MQ0QOxtvFMPgaeL+o658v2Fz6IU1Tnd0Jaoz9rnYx0ccA2GoqBq6ho271Hz52ZRd/zFFD7odJ/UpqnzGhGL9J53k/k/NSMWatOP0YPWSVN7Ss7rB5X9SVxjlP8+wVQ/wBpq/8A/fTf9M7+lKwZ35Qb/wAxRTe817P6Vb/9nIP1Te4/dIS5qU5/RgdRIU+Jpjqz/Vv2svLy8/3KhqfP+taPOUcc42mnqRq3hpv4qRpuVCmuG1DZaQn9dEQ3423CbVOYkBxaXMPAg/3+ajKrNSoYDzUvON9l+IPAh1x817u6OXp5j1xBdCaVuo+/stCocqRTN04ZGSt3scHDttqTu6w+pojC/SdE+lf+sp3GM/D6Lvzgp3I+f9TFg8troxrLQI6lo3lhwf2f2VMuy3AYojcfnHT0+iuZVNdkVqaFD5Czqgq23hfcj0mEaMjDucw4hTAKUvY5hwuFiigQcwhCELleoQhCiiEIQoohCEKKIQhJVNS2NjpJHBjGguc5xsA0aySvQL5BRdveACSbAC5JNgANZJWc5y8pTpC6HJ5AaMH1Tx0G7xEPXPHu3qAzxz4dXExs0o6S+DRhJUkHW72Y+H5CWQ83XTaL5ehGPRYMMOA2DjrK0FNs9kLd7Ua8vzU9NBx5ICWoJOFib5MonyyF0AdJI43fUS9J5J2gnBnirdkrNCNnTlPPP23va/ie1SdHTtY0NYA0DUAnrCpPVvdk3Ifuhw0auzSsMQAsAABsAsO5OWpu0pVrktcrMScNSgSDXrsSKohTElVy5c84uS9eAL3EhyReu3OSTiuwF5iSM8IcLOAIOsEXHcqvljMyN/SiPNO1j2b+LexWl5SDyiopXxm7SuSA7VZdXQSwSAyhzXt9CZh0ZB1OGDxwKuWbHKT6MdYRY4NnaLMJ2Nlb+jd8lJVtK2Rpa9ocDsPjwVBy9m06AmSLpMOsEXsNzhtHFNAYaxuCUWPA+3tovGvfEbjMLcIpQ4XGK7WL5m5+OpSIpSXQasbl0PEe1Hw1hbDR1jZGhzSHAgEEG4IOogpBV0j6Z+F2nA80xjlbILhLoQhCK1CEIUUQhCFFF451hc4D6LFc/wDPfy2TmYj/ALsx2Fj/APYkafTP7MbN+vdaf5W88dBv/p8LrOeLzuBxbEdUQ4u28OtUbNvJPOO03joN2bCRqb1LS7MoxGz4mXwH39vNAVMxvgapXNzIOmRNMLj1W217jbduCusKj4Sncb1J5HSuuUKLNCfscl2vTJj1MUWRyelJ0R7I19u5L5CG6rpgc82CRjcSbAEnhinsVA867N6zj8lIQwhos0ABKIJ0pOiLbABqmbcm73HsAC7GT273d4+ycr1V4irRG3kmhycNjiO4/RJPye71XA9eCkF4piKhiYeChZg5vpNI46x3pLnlPphV5Ja7FvQdw1HrCtbLzQ74D8qjXOSL3LmcOY7QeLH5EbwuHPRjc0ISQbFcvcmk2KWe5NZHK9oXocqTnPm7oEzRYN1kD1eI4JzmBnsaaQU8x8042aTqjeT8mH5FWKc3Fis/zlyPzbtJvoO1cD7Kbx4aqPcTeBUDjG7E1fQ8E4cLhKrLeSzPIvb5JM672DoEnF0f3HhZagx1xdZSpp3U8hjfqPy6bMeHtxBdIQhDrtCi85cuto6SSpfjoN6I9p5wYztNvmpRY3y05wc5PHQsPRjHOScZXDoNPU3H9/gjqCm+JnazhqfoPyyqlfgYSqPG+SpqHSSHSfI8uceJNyeofRXqhjDGhrcAB+Sqzm9TaLdM6zgOrb+eCscL1rKp1zhGgScHiVKxPTqEkkNaLk4ADWSoxkquubeSObYJXjpuGAPqtP1KTVDxE25XUbTI6wTvJOSBGNJ/Sf8AJvAfdSa8ChsvZyNg6DbPlIwbsaD6zvttSQl0jkz7MbeilautZE3SkcGDjt4AayoGpzuvhCy/4n/0j7qul75Xc5K7SPHUBuA2BPIdEcUSyn5oKSsA0Tp2U6h+uQt90BvgvBzm2R/xlDZ9wXXPnh3K3cIQ1d+K6bPM3VI/4r+Kcw5flb6YEg6tE94w+SaGY/kBcOlPDuXhp7r0VhCsdDluOU2B0Hey7A9h1FP1RJjw7kpHnFM0aIf1aTQ4jt+6pdTO4IuOuYe8pbOqYB0Q9bpE+7hb53Ua1+CZ9J7i97tMnWSbpxdFwxlosUJPMHOuESOTSR6Vkemkr0Y1qqa9JyvUZlCESMLHaj8jsKeSvTGZ6JYCDcK9rrqjiV9LUNkZg+N1+vh1EeK+gc1suNqadkjTg5oPVvB4g3CxLOOluBIOo9Wwqf5JsvlkjqVxwPTZ4Pb4HvXu1oN/Ticat1+n/NfNFUr8LsB4ra0LiJ9xddrIpmk6icMY57jZrWlxO5rRcnuC+ZK6udVVUk7tcshd1Bx6LewWHYtz5Ucpczkqcg2MgbEP8x1j8tJYXkpnSB3LV7Ciwxvm55eWaXVjsw1WOmwAA2CyfwyKLienTJEe9qWvcrbmnk7np7uxZHZztxd6rflfsWhBQeaFBzVIy46UnnHfveiO6ymi+wucANfVvWUq5N5IbaBNqdmBg5lROc+cIpYb4abrhgO/a4jcPss+gqHPcXm5LjcudiSTrKa5XyqayrfN6gOjGN0YOHfie1SVJHYI6mpsIudUoq6oudZuiewR78U8Ym0ZS7SiHCyXg3S7SuwUk0rsKoqwLu68JXi8K5Xq5cm72BLOKSeVYFwUjq1YL3y32u9cSFc0VE6eURMwviTsa0a3H87Vd2QLuXLcRNmpR8wOpNZXp3nDkB9KwSseZGXAd0bFt9RIucNihWVgcOK6iLZBdhuFc4PidheLFdTPTKV6VmkTOR6Ma1XMekKtuk0tO0WVdybWGnqo5dWg8X929nDuup+V6ruVY+keOKMhaHAsdoQig6xBC+j8iVenGDrwUkqJyZ5U5ykiucQ3RPW3o/RXtYGRhjeWHgbeSeg3F1mHLnWWgpofale/sjZbxlCzKgwV55cpr1NKzdG93xPA/kVEpltdmMw0TOt/UpRVn9QqVien9BDzkscQ9d7W/E4C/wA1FRFWLMqPSyhANznO7o3fWy7qDgjc7kCgB2nhvVa+0ACwwAwA3AagoDP3KPM0EljZ0loh+/6X+kO71YFQ+Vafo00e9z3/AAta3+dZCFuKQBOqh2CNxVUyVFgp2IqJoBgpONy0eGwWTc65T2NycMKZxuTiNyHeFY1OWlKBIsKWah3K4LpcldLhy4C6K4cUi8pR5TaV6vaqikJ3q5Zu5I5mK7h5x9i7gNjOzxKhc18lc5Jzzx0WHo/ik39Q8VcEDWTX/THim1BT2G9d4JKpp2yMdG8aTXAhwO0HWsgy1k11JUOhdcjWx3tRnUevYeIWxqv55Zu+VU/RHnY7ujO/2o+p1u8BV0c+5fnoURWU++ZlqFmvP3SEj0hHLsOBHeDuRI9atliLhIWEg2K4leonKOKfSvTCqNwiYxYo5hyV+5IazzbmezIe5wB+615hwWG8lEtppRxjPfpj6LcIT0QsXtVuGreOt/MAp9AbxhYzy3j/AH6A/sP/ADO+6pVOr/y5w2mpH72St+FzD/OVn9MVqtnG9Gzx9SldUP1CpCJWTMM//IxdT/8AtlVqIqbzTqNCvp3ftA34wWD5uClWLxOHQoFhtK09QtoWfcqg85SnhN4xLQVSuVGlvBDKPUlsep7T9WhZKlNpWpxVi8LlVKPUn8ZUbROwT9hWm4LJcU7Y5OI3JmwpdjkM8K5pT1jku1yYselmvQzmq4FPNNJPck9NcOeuA1dFyJHpKmpXTStiZrOs7mjW4pOaVW7NrJPNR6bx5x+J/C3Yz6n+y8mk3TL8VdTQb59uHFSlNTNjY2NgsGiw+54pRCCk2q0VrZBeLxerxeqLMuUbN7mpPK4x0JDaQD1ZTqf1O8etVDTut0rqJk0T4pBpMeC1w4HduKw/LWS30lQ+nkxsbtd7cZ9F4/OsFaDZtTiG7dqEnrKfC7G3imkqYVCePcmVSVoWaqhis3Jd/wAeX/L8ZFulN6AWIclkXnJHfiYO4E/zLcKcdELF7XN6x/h6BP6f+mFnfLfRaVHFKP0cwB917C3xDVktM5fQOf2S/KMnVEYFzzZc332dMW+G3avniken2xJMdMWf4n1z90DWt7V1LRFOGSlpDm4FpDh1g3HgmcLk6amLxcWSp+RW8UNWJYmSt1Pa1w/eF7fTsTXOLJflFJLCNbm3b/iN6TfmLdpVd5M8sadO6mcelCbt4xONx3G47QrmFipWGGUt5FPmOEsd+YWKZPk2HAjAg6wdoKlGFO8+MiGnqfKGDzcxubamy+s3t1jtUdBLcLRQSCRgIWVqIjE8tKetKWa5NWOSrXL1wVQKdNclA9Ng5dBypLVaCnGmuXPSWkvC5c4V7iUtm1QCWcudiI7OtvcT0ewWv3K7FZhFlCSF2nC7RNrHAEEbiDrXkuelaNT2/wAJqAqaaR77jRNqSqijZhOq09eLLqfPDKEkjYo3NLnkADmW6ztPDb2LTadjgxoe7TcAA51gNJ1sXWGrFASQuj7yZRTNlzalCvCkK6tbDE+aQ2axpc7qAvbrWRnlIrnEkPY0Ekgc002F8BddRQPl7qks7Yu8thVS5SMhNmo3T6pIAXg72YacZ8RxHEqlO5RK/wDWM/gsUflbPGsqYzDNINA+kGsazStsJGJHBHQ0UzXhwVDqqN7SFDtfgmlU5OLWCZVTlrYRzQDQtG5KqTzel7TyewYDwWwRjAKhcn2TebiY3c0X69Z+ZKvwWAq5d7O9/MlaCNuFoC8kbcWXzXnRknySvmgtZoeXM/w39Jtuq9uxfSyyzlozd0mMrWDGPoSf4bj0Xdjj/qTHYtRuqjAdHZePD28VRVMxMvyWbwPTyNyi6eRP4nrXPCRvCl8h5XdS1DJ242NnN9qM+k36jiAtqpKpsjGyRnSa4BzSNoKwYG6teYud3kz/ACeY+Zeei4/o3k6/dO3dr3pDtKkLxvG6hX0c+A4HaFaZlHJ7J4nQyjSa4WO8HY4HYQcVleVckSUcvNyYtPoPAwe36EbQtbBSGUMnRzxmKVoe094OxwOw8Umpqkwu6IyqpWzt6rLIpbpdr08yzmZNTkvhvPHrwHnGj8TRr6x3BQ8VUtBHKyUXaVmpYHxGzgpAOXQcmrZV2JF1hVd04014XJDnFy6ZeYV7dLOKbvFyABcnAAYkk6gAnNBk+WodowtLt7jgwdbvyVd8g5rsp+m7zkvtEYN3hg2detDT1LIRzPJGU1JJMb6DmkM1M2fJxzsgHOuFvcafVHE7T2KxIVazzzubRxaLLOneDzbdeiNXOuG4bN57UiJfM/qVomtZAyw0CrvKdnHpEUMR2h0xG/WyLwcf3VSoYrBcRNLnF7yXOcSXE4kuJuSUuStLR04jbZIKiYyvuk5GprIEvI9NJXpmGqRhITORkSj56qY3WAdI9Tf72TepkV05OMiE+dcMXnD3Bq78T3KjaE/w9M53E5Dx9kypo8TwtTzZo9GMKdTeih0WAJwsEnSE0ynQNmifE8aTXtLXDe0ixCdoXoNswovmXL2Rn0VU+nfqBux3tRn0XfQ8QVzDItk5SszPLINOMDno7lh9oetGTuNu8BYhG8tJa4FpBsQRYgg2IIW8oKsVcNz3hr7+KTVEOB3RS0b0qRdMYpE6Y9EOal7mq35o59uprQVF3w6mu1uiG63rM4axs3LT6aqbIwSRuD2uFw5puCOtYLrT7I+XZ6R2lA+wJ6TDix3W3fxGKRVezsRxR5FFQVhZ2X6LcgVHZRzdgnxkjBd7Tei/4hr7bquZG5TYJLNqAaZ2/F0ZPvDFvaO1W6mq2SN0o3NkbvY4OHy1JI5kkJzuEzDo5RwKq0/J2z9FM9vBzQ4d4sU3/wDb6T9ez+G7+pXe6Lq0Vkw+b0Q7qGA/L6qmw8np9ef4Y/qT9FK0WZdPHi4GU/jNx8IsO+6nbouuX1UztXfZdso4WaN+68jYGgNaA0DUAAAOoBeqCyvntSU9w+UPcPUi8475YDtIVAy9yi1FRdkA8mjOFwbyuHF/q9nevIqeSQ5BdSVEcYzKuOdufsdKDFFaafVa92xne8jb+HXvsssllfNIZZnF73G5cdZ+w4LiGmTgYJ9S0Qjz4pNUVLpT0XowSb3ofIm8kibNbZUNYvJHpnNIu5ZExkcXENaLkmwA1knYrmt4lFsanGTMnmonEY1a3Hc3++pbpmnkgMYDa2At1KoZiZq6DRcXccXHjuHALVKSnDWgBYvalb8TLZvdbkPfxTyni3bc9UsAvUISpEIQhCii5ey4ssp5TcwC4mspm9MYyMA9MD1gPaHz61rCTmhDhYoimqX00gkZ/PRcPYHixXy5BOnscq0LP/k10i6ppRZ+tzNQfxG53iswa8tcWvBa4GxBFiDuIW5paqOrZiZrxHEfnNJpoCw5qWZIlQ5R0cycMlVpag3MTksBRDpMOlG50Z3scWnvCTbIlBIqHRNdqq7EaKWp88q5mAqHOH4w1/zcL/NOhyiV/tx/wW/dQOkvboV1DEflC7FRKOJUzLn7Xu/ShnuxMHiCoqsylUTf8aaSQbnSO0fh1fJcXRpL1tFG3QLl00jtSkWUoCXawBcmRcmREtiAVdiUqXpJ0iSdKknyq0NXbY0o+RNpJVxJOmhkLnBrQXE4ADEkq0N4lENYvZptgxV0zKzROkJZB0zqHsj7r3NHMo6QkkGk/YNYb1bzxWtZGyMI2jBZjam1BIDDCezxPPoOnr9NW9PT4O07VK5IyaI2jBSa8AXqzqNQhCFFEIQhRRCEIUUXEkQIsVR88eTuKqBeBoSAYPaMepw9YK9rwhWRSvicHsNivHNDhYr5ny1m9PRutM27b4Pbiw9fsngUzjqV9KZQyMyRpBAN94WcZw8k8biXQXhO4C7Ph2dllp6XbjHDDUCx5jTxHsl8tHxYs6ZOlmzJTKOaNVATePnANrMflrUT5QQbOuCNYIse4p5G+OYXjcD9EA+JzdQpUSroSqLbVLsVK73ZVWBSPOoMqj/KV4alebsrzAn5lSbpkxdVLjnyTZoJO4C57gut3zXYYnj502kqU+os2qiU+jzY3u+wxVuyHycC4LwZD+IdHsb97pfPtKmp/mxHkM/30RUdK93RUvJuR5ag9AWb7R1dm9aPmtmI1lja5Otx1n7DgrfkrNVrLXCsUFKGiwCzFbtOaq7OjeQ+/P0TKKBsf1TPJuSWxgYKRAXqErV6EIQoohCEKKIQhCiiEIQoohCEKKIXLmA610hRRMqjJTHawoLKWZMUo6TGu95oPirUhegkG4UWXVvJRAdTC33XOCip+SZvqukHaD4hbLZcmMbkYyvqWaSHzuqzEw8FiZ5Kfxyf6P6UrFyVN2mQ9oHgFs3MjcjmhuXZ2nVn+4V5uY+Syuk5LohrZpe8SVYKDMZjBYNDRuDQPBXYMC9shZJ5Ze+4n6kldhrW6BQtJm4xuxSkVI1uoJdCpXSLIQhRRCEIUUQhCFFEIQhR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20487" name="AutoShape 12" descr="data:image/jpeg;base64,/9j/4AAQSkZJRgABAQAAAQABAAD/2wCEAAkGBhQSDxQQEBQWEBUVFBUVFRYUEBQUFBUQFBAXFBQQFRUXHCYfFxojHRIUIC8gJScpLCwsFR4xNTAqNSYrLCkBCQoKDgwOGg8PGi4kHyQsLS8sKSksKSosLy8pLSwpNCksKS8sKSwsLCwsLCkqLCwsLCwpKiwsKSwsLCwpKSwsLP/AABEIAMwAzAMBIgACEQEDEQH/xAAcAAABBQEBAQAAAAAAAAAAAAAAAwQFBgcCAQj/xABLEAABAwIBBwcKAggDBwUAAAABAAIDBBEhBQYSMUFRYQcTInGBkbEUIzJCUnKSocHRYvBDU2OCk8LS4XODohYkM0SUs8MVFyU0VP/EABoBAAIDAQEAAAAAAAAAAAAAAAQFAAMGAgH/xAA0EQABAwIDBQYFAwUAAAAAAAABAAIDBBESITEFE0FRYSIygZGx0RRCccHwI6HxM0NSouH/2gAMAwEAAhEDEQA/ANxQhCiiEIQoohCEKKIQobOHO6mom3nfZx9GNvSkd1NHibBUTK2fVZP6Gjk2I6i7zlS4bw31fzijYKKWbMCw5n7cT4Kp8rWarSco5WhgbpzyMiG97w2/UDr7FV6nlUpbltMyasd+xiOj16TrYKiUmShK/TZFJVybZalxfj7t7DtKs1LmvUOAEkoib7MQ0QOxtvFMPgaeL+o658v2Fz6IU1Tnd0Jaoz9rnYx0ccA2GoqBq6ho271Hz52ZRd/zFFD7odJ/UpqnzGhGL9J53k/k/NSMWatOP0YPWSVN7Ss7rB5X9SVxjlP8+wVQ/wBpq/8A/fTf9M7+lKwZ35Qb/wAxRTe817P6Vb/9nIP1Te4/dIS5qU5/RgdRIU+Jpjqz/Vv2svLy8/3KhqfP+taPOUcc42mnqRq3hpv4qRpuVCmuG1DZaQn9dEQ3423CbVOYkBxaXMPAg/3+ajKrNSoYDzUvON9l+IPAh1x817u6OXp5j1xBdCaVuo+/stCocqRTN04ZGSt3scHDttqTu6w+pojC/SdE+lf+sp3GM/D6Lvzgp3I+f9TFg8troxrLQI6lo3lhwf2f2VMuy3AYojcfnHT0+iuZVNdkVqaFD5Czqgq23hfcj0mEaMjDucw4hTAKUvY5hwuFiigQcwhCELleoQhCiiEIQoohCEKKIQhJVNS2NjpJHBjGguc5xsA0aySvQL5BRdveACSbAC5JNgANZJWc5y8pTpC6HJ5AaMH1Tx0G7xEPXPHu3qAzxz4dXExs0o6S+DRhJUkHW72Y+H5CWQ83XTaL5ehGPRYMMOA2DjrK0FNs9kLd7Ua8vzU9NBx5ICWoJOFib5MonyyF0AdJI43fUS9J5J2gnBnirdkrNCNnTlPPP23va/ie1SdHTtY0NYA0DUAnrCpPVvdk3Ifuhw0auzSsMQAsAABsAsO5OWpu0pVrktcrMScNSgSDXrsSKohTElVy5c84uS9eAL3EhyReu3OSTiuwF5iSM8IcLOAIOsEXHcqvljMyN/SiPNO1j2b+LexWl5SDyiopXxm7SuSA7VZdXQSwSAyhzXt9CZh0ZB1OGDxwKuWbHKT6MdYRY4NnaLMJ2Nlb+jd8lJVtK2Rpa9ocDsPjwVBy9m06AmSLpMOsEXsNzhtHFNAYaxuCUWPA+3tovGvfEbjMLcIpQ4XGK7WL5m5+OpSIpSXQasbl0PEe1Hw1hbDR1jZGhzSHAgEEG4IOogpBV0j6Z+F2nA80xjlbILhLoQhCK1CEIUUQhCFFF451hc4D6LFc/wDPfy2TmYj/ALsx2Fj/APYkafTP7MbN+vdaf5W88dBv/p8LrOeLzuBxbEdUQ4u28OtUbNvJPOO03joN2bCRqb1LS7MoxGz4mXwH39vNAVMxvgapXNzIOmRNMLj1W217jbduCusKj4Sncb1J5HSuuUKLNCfscl2vTJj1MUWRyelJ0R7I19u5L5CG6rpgc82CRjcSbAEnhinsVA867N6zj8lIQwhos0ABKIJ0pOiLbABqmbcm73HsAC7GT273d4+ycr1V4irRG3kmhycNjiO4/RJPye71XA9eCkF4piKhiYeChZg5vpNI46x3pLnlPphV5Ja7FvQdw1HrCtbLzQ74D8qjXOSL3LmcOY7QeLH5EbwuHPRjc0ISQbFcvcmk2KWe5NZHK9oXocqTnPm7oEzRYN1kD1eI4JzmBnsaaQU8x8042aTqjeT8mH5FWKc3Fis/zlyPzbtJvoO1cD7Kbx4aqPcTeBUDjG7E1fQ8E4cLhKrLeSzPIvb5JM672DoEnF0f3HhZagx1xdZSpp3U8hjfqPy6bMeHtxBdIQhDrtCi85cuto6SSpfjoN6I9p5wYztNvmpRY3y05wc5PHQsPRjHOScZXDoNPU3H9/gjqCm+JnazhqfoPyyqlfgYSqPG+SpqHSSHSfI8uceJNyeofRXqhjDGhrcAB+Sqzm9TaLdM6zgOrb+eCscL1rKp1zhGgScHiVKxPTqEkkNaLk4ADWSoxkquubeSObYJXjpuGAPqtP1KTVDxE25XUbTI6wTvJOSBGNJ/Sf8AJvAfdSa8ChsvZyNg6DbPlIwbsaD6zvttSQl0jkz7MbeilautZE3SkcGDjt4AayoGpzuvhCy/4n/0j7qul75Xc5K7SPHUBuA2BPIdEcUSyn5oKSsA0Tp2U6h+uQt90BvgvBzm2R/xlDZ9wXXPnh3K3cIQ1d+K6bPM3VI/4r+Kcw5flb6YEg6tE94w+SaGY/kBcOlPDuXhp7r0VhCsdDluOU2B0Hey7A9h1FP1RJjw7kpHnFM0aIf1aTQ4jt+6pdTO4IuOuYe8pbOqYB0Q9bpE+7hb53Ua1+CZ9J7i97tMnWSbpxdFwxlosUJPMHOuESOTSR6Vkemkr0Y1qqa9JyvUZlCESMLHaj8jsKeSvTGZ6JYCDcK9rrqjiV9LUNkZg+N1+vh1EeK+gc1suNqadkjTg5oPVvB4g3CxLOOluBIOo9Wwqf5JsvlkjqVxwPTZ4Pb4HvXu1oN/Ticat1+n/NfNFUr8LsB4ra0LiJ9xddrIpmk6icMY57jZrWlxO5rRcnuC+ZK6udVVUk7tcshd1Bx6LewWHYtz5Ucpczkqcg2MgbEP8x1j8tJYXkpnSB3LV7Ciwxvm55eWaXVjsw1WOmwAA2CyfwyKLienTJEe9qWvcrbmnk7np7uxZHZztxd6rflfsWhBQeaFBzVIy46UnnHfveiO6ymi+wucANfVvWUq5N5IbaBNqdmBg5lROc+cIpYb4abrhgO/a4jcPss+gqHPcXm5LjcudiSTrKa5XyqayrfN6gOjGN0YOHfie1SVJHYI6mpsIudUoq6oudZuiewR78U8Ym0ZS7SiHCyXg3S7SuwUk0rsKoqwLu68JXi8K5Xq5cm72BLOKSeVYFwUjq1YL3y32u9cSFc0VE6eURMwviTsa0a3H87Vd2QLuXLcRNmpR8wOpNZXp3nDkB9KwSseZGXAd0bFt9RIucNihWVgcOK6iLZBdhuFc4PidheLFdTPTKV6VmkTOR6Ma1XMekKtuk0tO0WVdybWGnqo5dWg8X929nDuup+V6ruVY+keOKMhaHAsdoQig6xBC+j8iVenGDrwUkqJyZ5U5ykiucQ3RPW3o/RXtYGRhjeWHgbeSeg3F1mHLnWWgpofale/sjZbxlCzKgwV55cpr1NKzdG93xPA/kVEpltdmMw0TOt/UpRVn9QqVien9BDzkscQ9d7W/E4C/wA1FRFWLMqPSyhANznO7o3fWy7qDgjc7kCgB2nhvVa+0ACwwAwA3AagoDP3KPM0EljZ0loh+/6X+kO71YFQ+Vafo00e9z3/AAta3+dZCFuKQBOqh2CNxVUyVFgp2IqJoBgpONy0eGwWTc65T2NycMKZxuTiNyHeFY1OWlKBIsKWah3K4LpcldLhy4C6K4cUi8pR5TaV6vaqikJ3q5Zu5I5mK7h5x9i7gNjOzxKhc18lc5Jzzx0WHo/ik39Q8VcEDWTX/THim1BT2G9d4JKpp2yMdG8aTXAhwO0HWsgy1k11JUOhdcjWx3tRnUevYeIWxqv55Zu+VU/RHnY7ujO/2o+p1u8BV0c+5fnoURWU++ZlqFmvP3SEj0hHLsOBHeDuRI9atliLhIWEg2K4leonKOKfSvTCqNwiYxYo5hyV+5IazzbmezIe5wB+615hwWG8lEtppRxjPfpj6LcIT0QsXtVuGreOt/MAp9AbxhYzy3j/AH6A/sP/ADO+6pVOr/y5w2mpH72St+FzD/OVn9MVqtnG9Gzx9SldUP1CpCJWTMM//IxdT/8AtlVqIqbzTqNCvp3ftA34wWD5uClWLxOHQoFhtK09QtoWfcqg85SnhN4xLQVSuVGlvBDKPUlsep7T9WhZKlNpWpxVi8LlVKPUn8ZUbROwT9hWm4LJcU7Y5OI3JmwpdjkM8K5pT1jku1yYselmvQzmq4FPNNJPck9NcOeuA1dFyJHpKmpXTStiZrOs7mjW4pOaVW7NrJPNR6bx5x+J/C3Yz6n+y8mk3TL8VdTQb59uHFSlNTNjY2NgsGiw+54pRCCk2q0VrZBeLxerxeqLMuUbN7mpPK4x0JDaQD1ZTqf1O8etVDTut0rqJk0T4pBpMeC1w4HduKw/LWS30lQ+nkxsbtd7cZ9F4/OsFaDZtTiG7dqEnrKfC7G3imkqYVCePcmVSVoWaqhis3Jd/wAeX/L8ZFulN6AWIclkXnJHfiYO4E/zLcKcdELF7XN6x/h6BP6f+mFnfLfRaVHFKP0cwB917C3xDVktM5fQOf2S/KMnVEYFzzZc332dMW+G3avniken2xJMdMWf4n1z90DWt7V1LRFOGSlpDm4FpDh1g3HgmcLk6amLxcWSp+RW8UNWJYmSt1Pa1w/eF7fTsTXOLJflFJLCNbm3b/iN6TfmLdpVd5M8sadO6mcelCbt4xONx3G47QrmFipWGGUt5FPmOEsd+YWKZPk2HAjAg6wdoKlGFO8+MiGnqfKGDzcxubamy+s3t1jtUdBLcLRQSCRgIWVqIjE8tKetKWa5NWOSrXL1wVQKdNclA9Ng5dBypLVaCnGmuXPSWkvC5c4V7iUtm1QCWcudiI7OtvcT0ewWv3K7FZhFlCSF2nC7RNrHAEEbiDrXkuelaNT2/wAJqAqaaR77jRNqSqijZhOq09eLLqfPDKEkjYo3NLnkADmW6ztPDb2LTadjgxoe7TcAA51gNJ1sXWGrFASQuj7yZRTNlzalCvCkK6tbDE+aQ2axpc7qAvbrWRnlIrnEkPY0Ekgc002F8BddRQPl7qks7Yu8thVS5SMhNmo3T6pIAXg72YacZ8RxHEqlO5RK/wDWM/gsUflbPGsqYzDNINA+kGsazStsJGJHBHQ0UzXhwVDqqN7SFDtfgmlU5OLWCZVTlrYRzQDQtG5KqTzel7TyewYDwWwRjAKhcn2TebiY3c0X69Z+ZKvwWAq5d7O9/MlaCNuFoC8kbcWXzXnRknySvmgtZoeXM/w39Jtuq9uxfSyyzlozd0mMrWDGPoSf4bj0Xdjj/qTHYtRuqjAdHZePD28VRVMxMvyWbwPTyNyi6eRP4nrXPCRvCl8h5XdS1DJ242NnN9qM+k36jiAtqpKpsjGyRnSa4BzSNoKwYG6teYud3kz/ACeY+Zeei4/o3k6/dO3dr3pDtKkLxvG6hX0c+A4HaFaZlHJ7J4nQyjSa4WO8HY4HYQcVleVckSUcvNyYtPoPAwe36EbQtbBSGUMnRzxmKVoe094OxwOw8Umpqkwu6IyqpWzt6rLIpbpdr08yzmZNTkvhvPHrwHnGj8TRr6x3BQ8VUtBHKyUXaVmpYHxGzgpAOXQcmrZV2JF1hVd04014XJDnFy6ZeYV7dLOKbvFyABcnAAYkk6gAnNBk+WodowtLt7jgwdbvyVd8g5rsp+m7zkvtEYN3hg2detDT1LIRzPJGU1JJMb6DmkM1M2fJxzsgHOuFvcafVHE7T2KxIVazzzubRxaLLOneDzbdeiNXOuG4bN57UiJfM/qVomtZAyw0CrvKdnHpEUMR2h0xG/WyLwcf3VSoYrBcRNLnF7yXOcSXE4kuJuSUuStLR04jbZIKiYyvuk5GprIEvI9NJXpmGqRhITORkSj56qY3WAdI9Tf72TepkV05OMiE+dcMXnD3Bq78T3KjaE/w9M53E5Dx9kypo8TwtTzZo9GMKdTeih0WAJwsEnSE0ynQNmifE8aTXtLXDe0ixCdoXoNswovmXL2Rn0VU+nfqBux3tRn0XfQ8QVzDItk5SszPLINOMDno7lh9oetGTuNu8BYhG8tJa4FpBsQRYgg2IIW8oKsVcNz3hr7+KTVEOB3RS0b0qRdMYpE6Y9EOal7mq35o59uprQVF3w6mu1uiG63rM4axs3LT6aqbIwSRuD2uFw5puCOtYLrT7I+XZ6R2lA+wJ6TDix3W3fxGKRVezsRxR5FFQVhZ2X6LcgVHZRzdgnxkjBd7Tei/4hr7bquZG5TYJLNqAaZ2/F0ZPvDFvaO1W6mq2SN0o3NkbvY4OHy1JI5kkJzuEzDo5RwKq0/J2z9FM9vBzQ4d4sU3/wDb6T9ez+G7+pXe6Lq0Vkw+b0Q7qGA/L6qmw8np9ef4Y/qT9FK0WZdPHi4GU/jNx8IsO+6nbouuX1UztXfZdso4WaN+68jYGgNaA0DUAAAOoBeqCyvntSU9w+UPcPUi8475YDtIVAy9yi1FRdkA8mjOFwbyuHF/q9nevIqeSQ5BdSVEcYzKuOdufsdKDFFaafVa92xne8jb+HXvsssllfNIZZnF73G5cdZ+w4LiGmTgYJ9S0Qjz4pNUVLpT0XowSb3ofIm8kibNbZUNYvJHpnNIu5ZExkcXENaLkmwA1knYrmt4lFsanGTMnmonEY1a3Hc3++pbpmnkgMYDa2At1KoZiZq6DRcXccXHjuHALVKSnDWgBYvalb8TLZvdbkPfxTyni3bc9UsAvUISpEIQhCii5ey4ssp5TcwC4mspm9MYyMA9MD1gPaHz61rCTmhDhYoimqX00gkZ/PRcPYHixXy5BOnscq0LP/k10i6ppRZ+tzNQfxG53iswa8tcWvBa4GxBFiDuIW5paqOrZiZrxHEfnNJpoCw5qWZIlQ5R0cycMlVpag3MTksBRDpMOlG50Z3scWnvCTbIlBIqHRNdqq7EaKWp88q5mAqHOH4w1/zcL/NOhyiV/tx/wW/dQOkvboV1DEflC7FRKOJUzLn7Xu/ShnuxMHiCoqsylUTf8aaSQbnSO0fh1fJcXRpL1tFG3QLl00jtSkWUoCXawBcmRcmREtiAVdiUqXpJ0iSdKknyq0NXbY0o+RNpJVxJOmhkLnBrQXE4ADEkq0N4lENYvZptgxV0zKzROkJZB0zqHsj7r3NHMo6QkkGk/YNYb1bzxWtZGyMI2jBZjam1BIDDCezxPPoOnr9NW9PT4O07VK5IyaI2jBSa8AXqzqNQhCFFEIQhRRCEIUUXEkQIsVR88eTuKqBeBoSAYPaMepw9YK9rwhWRSvicHsNivHNDhYr5ny1m9PRutM27b4Pbiw9fsngUzjqV9KZQyMyRpBAN94WcZw8k8biXQXhO4C7Ph2dllp6XbjHDDUCx5jTxHsl8tHxYs6ZOlmzJTKOaNVATePnANrMflrUT5QQbOuCNYIse4p5G+OYXjcD9EA+JzdQpUSroSqLbVLsVK73ZVWBSPOoMqj/KV4alebsrzAn5lSbpkxdVLjnyTZoJO4C57gut3zXYYnj502kqU+os2qiU+jzY3u+wxVuyHycC4LwZD+IdHsb97pfPtKmp/mxHkM/30RUdK93RUvJuR5ag9AWb7R1dm9aPmtmI1lja5Otx1n7DgrfkrNVrLXCsUFKGiwCzFbtOaq7OjeQ+/P0TKKBsf1TPJuSWxgYKRAXqErV6EIQoohCEKKIQhCiiEIQoohCEKKIXLmA610hRRMqjJTHawoLKWZMUo6TGu95oPirUhegkG4UWXVvJRAdTC33XOCip+SZvqukHaD4hbLZcmMbkYyvqWaSHzuqzEw8FiZ5Kfxyf6P6UrFyVN2mQ9oHgFs3MjcjmhuXZ2nVn+4V5uY+Syuk5LohrZpe8SVYKDMZjBYNDRuDQPBXYMC9shZJ5Ze+4n6kldhrW6BQtJm4xuxSkVI1uoJdCpXSLIQhRRCEIUUQhCFFEIQhR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20488" name="Picture 16" descr="http://icons.iconarchive.com/icons/icons-land/vista-multimedia/256/Play-Mode-Repeat-All-Hot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5013325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4"/>
          <p:cNvSpPr>
            <a:spLocks noChangeArrowheads="1"/>
          </p:cNvSpPr>
          <p:nvPr/>
        </p:nvSpPr>
        <p:spPr bwMode="auto">
          <a:xfrm>
            <a:off x="250825" y="1641827"/>
            <a:ext cx="8569325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kumimoji="0" lang="en-US" altLang="zh-TW" sz="3400" dirty="0">
                <a:latin typeface="Calibri" pitchFamily="34" charset="0"/>
              </a:rPr>
              <a:t>  Provide specific examples(</a:t>
            </a:r>
            <a:r>
              <a:rPr kumimoji="0" lang="zh-TW" altLang="en-US" sz="3400" dirty="0">
                <a:latin typeface="Calibri" pitchFamily="34" charset="0"/>
              </a:rPr>
              <a:t>提供具體例子</a:t>
            </a:r>
            <a:r>
              <a:rPr kumimoji="0" lang="en-US" altLang="zh-TW" sz="3400" dirty="0">
                <a:latin typeface="Calibri" pitchFamily="34" charset="0"/>
              </a:rPr>
              <a:t>)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kumimoji="0" lang="en-US" altLang="zh-TW" sz="3400" dirty="0">
                <a:latin typeface="Calibri" pitchFamily="34" charset="0"/>
              </a:rPr>
              <a:t>  Avoid interrupting(</a:t>
            </a:r>
            <a:r>
              <a:rPr kumimoji="0" lang="zh-TW" altLang="en-US" sz="3400" dirty="0">
                <a:latin typeface="Calibri" pitchFamily="34" charset="0"/>
              </a:rPr>
              <a:t>避免打斷</a:t>
            </a:r>
            <a:r>
              <a:rPr kumimoji="0" lang="en-US" altLang="zh-TW" sz="3400" dirty="0">
                <a:latin typeface="Calibri" pitchFamily="34" charset="0"/>
              </a:rPr>
              <a:t>)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kumimoji="0" lang="en-US" altLang="zh-TW" sz="3400" dirty="0">
                <a:latin typeface="Calibri" pitchFamily="34" charset="0"/>
              </a:rPr>
              <a:t>  Don’t respond immediately(</a:t>
            </a:r>
            <a:r>
              <a:rPr kumimoji="0" lang="zh-TW" altLang="en-US" sz="3400" dirty="0">
                <a:latin typeface="Calibri" pitchFamily="34" charset="0"/>
              </a:rPr>
              <a:t>不要立刻回答</a:t>
            </a:r>
            <a:r>
              <a:rPr kumimoji="0" lang="en-US" altLang="zh-TW" sz="3400" dirty="0">
                <a:latin typeface="Calibri" pitchFamily="34" charset="0"/>
              </a:rPr>
              <a:t>)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kumimoji="0" lang="en-US" altLang="zh-TW" sz="3400" dirty="0">
                <a:latin typeface="Calibri" pitchFamily="34" charset="0"/>
              </a:rPr>
              <a:t>  Avoid jokes(</a:t>
            </a:r>
            <a:r>
              <a:rPr kumimoji="0" lang="zh-TW" altLang="en-US" sz="3400" dirty="0">
                <a:latin typeface="Calibri" pitchFamily="34" charset="0"/>
              </a:rPr>
              <a:t>避免說笑</a:t>
            </a:r>
            <a:r>
              <a:rPr kumimoji="0" lang="en-US" altLang="zh-TW" sz="3400" dirty="0">
                <a:latin typeface="Calibri" pitchFamily="34" charset="0"/>
              </a:rPr>
              <a:t>)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kumimoji="0" lang="en-US" altLang="zh-TW" sz="3400" dirty="0">
                <a:latin typeface="Calibri" pitchFamily="34" charset="0"/>
              </a:rPr>
              <a:t>  Gender sensitivity (</a:t>
            </a:r>
            <a:r>
              <a:rPr kumimoji="0" lang="zh-TW" altLang="en-US" sz="3400" dirty="0">
                <a:latin typeface="Calibri" pitchFamily="34" charset="0"/>
              </a:rPr>
              <a:t>性別敏感度</a:t>
            </a:r>
            <a:r>
              <a:rPr kumimoji="0" lang="en-US" altLang="zh-TW" sz="3400" dirty="0">
                <a:latin typeface="Calibri" pitchFamily="34" charset="0"/>
              </a:rPr>
              <a:t>)</a:t>
            </a:r>
            <a:endParaRPr kumimoji="0" lang="zh-TW" altLang="en-US" sz="3400" dirty="0">
              <a:latin typeface="Calibri" pitchFamily="34" charset="0"/>
            </a:endParaRPr>
          </a:p>
        </p:txBody>
      </p:sp>
      <p:sp>
        <p:nvSpPr>
          <p:cNvPr id="21507" name="AutoShape 2" descr="data:image/jpeg;base64,/9j/4AAQSkZJRgABAQAAAQABAAD/2wCEAAkGBxASEBAQDxMVFg0PEA8PEA0PFA8UDQ8PFRQWFhQRFBQYHCggGBonGxQUITEiJiktLjouFx81OD8sNygtLisBCgoKDg0OGxAQGywkHiQsLCwsLCwsLCwsLCwsLCwsLCwsLCwsLCwsLCwsLCwsLCwsLCwsLCwsLCwsLCwsLCwsLP/AABEIAH4A8AMBEQACEQEDEQH/xAAcAAABBAMBAAAAAAAAAAAAAAADAgQFBgABBwj/xAA6EAABAwIDBgQEBQIGAwAAAAABAAIDBBEFEiEGEyIxQVEUMmFxB0KBkSNScrHBFWJTgpKh0vAIM0P/xAAaAQACAwEBAAAAAAAAAAAAAAAAAQIDBAUG/8QALBEAAwACAQQCAQMDBQEAAAAAAAECAxESBBMhMUFRIhQyYQVxoTNCgcHwI//aAAwDAQACEQMRAD8A4cgDEAYgDEAYgDEAYgDEAKa5ABGyp7Foe0kT3mzQrIlsoy3MryXDZ/ZKad2WNpc/nlbbQdyTyWtQpW6OZWastaxrZeKX4dua4MkkjbIW5sgD5CB/cRYD7o7862kD6TJvVUkyIxDC4WSbuORkosbvYCBmHNnv7Eq6a5LbRmuFNaVbG7dk3Txl8TbgEjS4/fRKuL8MlHcXlFRxfAZYyRY3HNpBDh9FRkwv4NmHqVvTK7Lcc1kaOlOn6Bh6iS0EYmJho1NFVDuFXSZbJSmCvkyZCWpQr0ZH7JilCYiYpQgRNUjUDJWnaoUWwiSgYqKZshD2NiqbNEyLLEtkuJ43WU3GIAxAGIAxAGIAxAGIAxAEhhlCZHAAK3HDplGbMoR1DCNj52UbqqKF0mUsayJodvJgTxOYB0C1O5x+F7OdGK+o/KvC+DouzlTPHWNp/DMja+LeEtaGu3IHDfTubWvzKpyKXO9mjA8k5OPHx9lb2h2kbUTyCSnsGBzGmRwcYXWtewu0i/8A3RX48XFezJm6jnb2isvcWhwsC17bB+lrDXhPylXmT7X2XGL4isZhsLM4FaSITwFzYog4NM5byNm626lYLxPk2dnFnntpMnv6NBUxmGWphqakNLmyRCOOQNd5XFrSbaWSjLUjy9NGQ5DtrsZLBYubbMCQQQRmHmYSPmGmnqrqU5VuTLF309Kb9HPZYspssjWjpTSpbFMQNho1Mqodwq6TLZKUyvkx5CXplejIyYpUxEzSoAmqRAErTqui/GScCoo2wPYyqWaJFkpEjxos5sMQBiAMQBiAMQBiAMQASFlymkJvSOtfCzZQVEoDx+EwCSX9N9GfX+Ctrfax/wAs5Kn9Rm18L2egY4wAA0WaAAANAAOQCw+zrJeCkfEqodGKfI50bnb1rqqMjM1gDbxEcyCSDb+2609NKe9mDrr4paev5KDFhjiGiw3Z1bl5HsQeq3o5DWvAZ+HZOFvJw4urT6I1sNufQ4weho2yNfUxOkdnbkpmNc5jgOT+epv8puqcs014NPT3Evde/ouW1GxoqnUb6V3hjTvmJfExrXsElnFw5a5m+3EsCrXs7FTtpyTm1WECqpJIubw3PG7S+8aNPvqPqnivhWxdRiWWGjzFtFRAESM8jxmB9CtHUR8oxdHlf7WQTVlOiwzCpIrodRFXSZciJOmKvkyWiWpnLQjHXsmKVyZEmKVyAJmkegCVgeotFsMkYJFTSNcUPWSqlo0TQsypcSXI8eWWQ6BlkAZlKAMylAGZSgDMpQBvIgDMhQBI4PTZpGj1V2Kd0ZuovjB6M2OrKXDcNbU1TsjaiQnPYnQAhg09Gk/VS6h7vX0U9DKnFyfydAikDgHNN2uAc1w5EHUFZzds5ttnU+KqDFbgp88Yd3c62Y/7ALo9NGo39nE67LzycfoY0mCyZWZnkNa2z2EfhvF73BHI9Ne/orKopxw/ZKuo25Yy9uU28oBcIwdLZvpzSWQlWHwiKxiitxDl0ItbTsQrE00UWnLLBsdUmphfRyOcDTiI3Djmkife7XX6aW+qw9RHGuS+TrdFldy4fwXKhpxHGyMWsxrW6Cw0HQdFlOgjz/8AEHBxDPVwtHAyQyRjsyQZ8v0JI9gFvxvli8nIzLt9R4+TmThqsT9nUT2hbVJEaHURVsma0SFM5XSzJaJWmetEsx2vJL0r1MrJemkQBK0sqAJanlSGmP4plFoumh0ydVuS9WL36XEl3Dytulz9HX2bEaeg2Zu0aFyN7tGg5G92jQcjN2jQuRvdp6DkZuktC5E1s3D+KCtXTrTMHW3udF723rHSOpaB+lOyjgfG62jJnNJL3ehvY+yhr82y3klilfwKw3Eq6KmbSPkkbGDYRX1awdA7mQTy1tYeq0RjlvejDlzWlw2WPBNcrXajv1aB6q1rXozy9+GS1VtRBAJGtaZZGC2RvkDuzz0HrZUPG2/o2znmF48kbh+1O/lDDFHEyVxYTncLuOpIJ0Nh0I5uR2+PzsjPUcvGtDGhp3Rhwgkz08j3hgtYNcHW5DSyv+PJkXh6QCLFX08z6tsdzEyQNIY/K55sGteWkcPf2CrySqnRfhyOb56LjsLt06unmp5YmxvhhjmL2PJY4O0cCCOG2nUrBcKfR2cWV2ts5Tj2NGrq6+S948+WPS3CBYX9bALT0/7WjB1v7pZzqfzFZa9nQx/tMaUIGOIyrJKaQ9gerpZktEpTvV8syWiUppFaZ2StNKmIlKeZAElTzoAfxVCBjls6WiSoVv0aDmedt0udwO13BW5RxF3De5T4h3DBCjgLuCtynwF3De4T4i7hsQI4i7hvcI4C7hLYEzLIPcK7EtMy9RW0Tm1b3yTRG/khZFl9BoD6oc6okr5wl/wO6KqBO7ffJHZkb2+eMN0t/c30+ytS0toz5KVPTLVhkbgAWgvz3yujBdwjny5H09Ecl8i4Ulted/Q1q9m53TPkF2uc4uAyvDr+uifKfsXbv6Y7fsNXPMbXsjLbayZ8r2k6lxsNfseSz/qIXybP0eWteCeh2NqIYw2OVrsl8hsWuBPK9vXql+qn5RL9BcvwylPwKSeV8dU/dRxB5Mxs7LJewYG3BJcVZWVJbS2UY+np1qnoFjG0UUE9Z/T6ZzJa5rI566okjbC2BrbPdDGDw31+qwVv5OxHHXgplAQ2lfJcF0mhLb5eEZRYnnpbVa8PiGzn9X5yzK+CpTO4isje2dKV4NtKQMMxymmVtDqJytTM1ySEEiulmW5JKnlV8sy1JJ08ymVEjBOgB/FUIAeR1KAHDapACvFIA5EKdZOJ0OYoU6fEXcFCnT4C5mxTo4i7goU6fEXcN+HT4C7goUyOAdw2KZPgLuDqlhsQVOZ0VXWyxVVNnbHMPNGRe3a6KWxY64sZQtBJyjiJPBfr6d0ekFeWXXYasIro2MPCQ6MjoWtbz+4VOdf/AD2aekprOkjrFlzjumWQBpyAPNG1Ne41lUd4Xsimncwuvq8uLWmx6/8AFbKrUo5eOPzb/kqtLGZGvjjF3MAyvbqOI2Lb9gNVRrk9G3xC2ySxt7YYWQN+UWPutOTURxOfgTy5XbKoXarEdYIwpiaCtKkmQaDscpplNSO4ZFamZrkfwSq1MzXJIQzK9VszVOh/DOmQHsVQmIdMqEAGbUIA34lAFSFOocSzkxQp09C5ChTo0HIUKdPQuQoU6NC2KFOgNihTIAUKZMArKZAiXwyS3C7ynQoAXNhJEm8jF2t/EuOgGtyot6LJW34GVHXyRPbI11pGG7ZBbMPvofqlU7WmE25fJezt2zmJmopopXW3jhaRrb2a8cxbp7Ll5J41r4PQ4MnchUwuN4pHSwPnmNo4xew8zj0aPUlRmXT0iV2onkzjm2HxSqJm7ulaYI9Q9ziHTPP5R0A+5WlYVPsxV1NX4laKRU1874yGRsJa6z5tzGWvf/h3A5tDh/qUa8ls6nyGhzRM3k7uKxyR6NaD1cQOvJX48fbXKjHnzvNXCPRUsUrDI4uKy5b5Ub+nxKJ0R4KrNARpQIM0pkQrXKaZBoPG9TTKLkdRSq1Mz1I8imViooqB7FOrVRnqB3HUKaZW0OGVCYgoqUCM8UgYsU6BCxToAUKdAChTIAWKZAChTIAUKdAChTIAJ4ewQBbjsK9tMZjITMI84hY0Fp0vlzX10WT9UuWteDo/oGsfLfn6B7J077OqpOGlhDiS7lKbHgF+Y6H3U89L9i9sp6TG/wDVfhL/ACRmMYAwPZLHwGZgn8M8cDCflHUNvrbspQ2019eNkMsqWqS1vzr6HexIraeUvLbUb35Z5JHt3YP5263zcuhVeeZrx8/Bd0d3D5/7fTf/ALzsNthWnEamno4pDHRh5Mk5AAe/oQHc7C9r9Sq8eN44dNeTRlzzmyKE/BQsSwGaOV8bnNzxOdGZXBvQ8wPZXLHzSZmrN225+iyYXhzZ8LMFE1r62jkdJKy4307H65m/UAW/sAVT1ivb9F65dTi1Ph78/wAlEwfZ6uxaWVlMG/gAGQzOcxjSSQGE5TxaHT0VWXLyNHT9PwKljOGy080lPO3LPC7I9mhseehHMWIN/VUM2oj0higUAFa5SIhGlBFoK1ykmQaDMepplVQHjlVqZRUDqOdTVFLgcxzqaorcBm1ClzK3jCCoUuZDtm/EI5B2y3iBWFIoQIAWIEALFOgBYp0AKFOgBQp0ALFOgAvhUAdH2XaXUcYec12uHs25AafouXnWsj0eg6TdYVy8gcUo4Whm+LW0cFjHTN0D3jkXD5rdB9UQ6fiV5fyLNETp2/xXx9lKxGaSqqQ62XeOZGxv5W8h/JW+JWKDj5Mjz5N/foVtlPuZWU0VxFAwWGt3yO5uPcnRV4PKd17LOs1NLHPpf5bK9tFFVUuUTtyOezOyxB5c9RyINvurYyTa8FOTFeLxXgJ8VYjHNBKLg1VO2WRp0tILB2nTmFRhp6a+mbOqxpWq+15KDhuOVFJUMqad1pWd9WPb1Y8dQVHIuXsswVw9HorYmeGenFdDDuXV1ppmEavkAy579RYc+qxs6cvaOCfGzDRDi0xBc7xDI5y59rZiMpDbfLwhAHPHJEjQQARpTEEa5MWgjXIE0EDlLZBoI16kmQchWyKaoqqArZlJUVuArZ1LkVuBYqE+QuBvxCOQuB1YQrYc0W2BABBAgBYgQAQU6AFiBACxAgBbYEAGbTpbHxbLNsg9wbJGfK0hzT+q9x/ssPVytpnX/p1ty5+hG2dLmEL/AMpc37i4/Yo6SvLQv6lP4zRVpILWI0I1BHMHut2jk+V6Lfh3h61gkmjaZo+B1xq06G49Da65uSaxPSfg7uGo6ieVLyvA9xPB6eZzJJ4w8w3LC65DDcOJA78I+yqm6XhMvvFFPlS3o4dt1jhral0v/wAWgsgHK0d/MR3PNdHHi4To4ufO8uTfx8FJrGc1C0XY6PTOwleyfDqSVjQ1u5Y0sAsGlgykAdrgrBS0zrS9yecfiVXVcldJHXBgmpfwGiIEN3V8zTcniJDhqmHyU16TJiUgNgoAUCmII1yYggcgQsOT2RaFByeyPEWHppkXIoSKWyPAVvEchcDN4jkHA7qIl0zghGxIAI2JABBEgAgiQPQsQpbJKQjYEtj4CxAjZLgOooFW6L5xkzs9HbeeuX+Vk6l7aN/RTrkG2gizRfpc0qPT1qyfWzyx/wBmVmaDRb1RyLxkzsfDljkPV0n7ALH1T/JI6X9OnWNv+SfKynQPPO1EDG1VS2L/ANYnkDbcgMx0H1uutG3C2eaypLLSXrZVKxqrsvxM7f8ABvFJJaJkO4c2Cna5gqnFuSaTMTlY3mQAdSsGReTs4XuSjf8AkTh7GVVHO0APnhmZJYauMTmZSe5tJb6KKLGcckCGCEJDMQBl0ALBTAUHIELDkxCw5AaNhyBaFZk9i0bzI2LRmZGw0ehw1dc80Ea1ABWsSJJBGxpE1IVsajsmpCtjSdE1IVsajyJqDe7S2HEcxRqFMulElhLOJ56WAWfMzX068tj7M1+ZvMDhcFTpryadzW0V6eCxc3sbLdNbWzl3Gm0Pdnp2gOiPmDi4DuCqepl75GjorXFx87GW3GMS00cZiteUvYSenDoR6qODGrb2Prc9YpXH58f4OMVzV0jhjPA8H8ZWQUpcWtmeQ548zWAEuI9bBZ8z0tm3pZ5Vo6n8Qts48Hgho6KJviDF+E0j8CCMGwc4c3E6/wArAk35Ow6U+BttLTxbQ4Myalt4yH8Rkd+OOYC0kB/UOX+UpeiSezznM0gkEEEEgtIs4EcwR0KBoCkMxAGIAxAGwUAKumAoFAjeZAG8yBaN50BozMgD0gHLsHmAjXBABmuCRNBWuCRNMK14UdMmmgrZB3UWmWJoK2RvdR0yapCg9vdLTHyke0UW8OnlHN38KrJXH2aMUc/Xoez1DIxlZ5v29SqZh29s0XknGtI1hTMrHPPzG9/QdUZXutC6dal0yNlmDi51+ZJWhS0tGWrVPYyoyPExa/N09lZk/wBNmfDrvywfxNaTBBYXIlPL9BVPR/uf9jR/U/2T/f8A6OT18T/yn7LczkpEz8J6FzsUa8tOWGGV9z3Nmj9ysfUv8Tp9CvyGHx1ie7Em5WkgU0QuATrdyzxL47NuWkqG3wTxWWmxHcva4QVrd264IaJWXdG738w+qVQ/eicZJ9bDfHTZAxVbK2njO5q7iXIOFlQ3rbpmGvuCoSm/RZVKVtnMW4dL/hu/0lT4P6Id2fsX/TZPyO+xT7dfRHvx9iDQO/Kfsl22PvT9iHUp7FLgySyT9gnwqLRJUmBcEiRsA9AjQbCNieeiaTIukvkK2jkPyqXBkHlhfIVuGSn5SpdqiL6jH9hBg835U+zRH9Vj+z0uKmPsFv4s5Hcn6NioZ2CXFj7k/QsVDOwS4skskfQoVDOwS4sfcj6FCdnYI40PuQKE7OwS40PnBvfM7BHGh85M3rewRxYc5JZlfFu7ROaHD5CQHD6dVk7dcvyNyzRw/BoagNOp5nmSrvXop0n7HctbDu922RoNrAE2VKiuW2i95cfHiqQyBbbkFf5My4iIpIxIwmzQDfMeSKVcGKHHcQ2xfFGPkLSBaO4vcOY6/UKWDE5Wyvq86quOvRES1cXZv2C0JGJ2jeH4/DTOc/L5hlIYG3I581VmxO1pF/TdROKnTAVmNxzv3jmtzWDeV9B7qzHjULRVmzPLXJgm1sQc1wDGua4EOto0g3voFKltaK5emmidxzaeklj3TC2QmxJscrCPcc1jw4LmtvwdPqurx1HFeSvGpht5W/YLacoiq+SI/K37BAiuVxj6AI0hpsr1cG+iptI1YnRCTRgrLUpnRx20JiogUljJVnaJWjwtpWiMKMOTqqJyjwRh6K5Y5RlrPbJyk2eYeilxRW7p/JM0uzEfYJ+AW2ScGyUZ6BQdpFs4aohRiblYUBW4m5ABW4k5ABG4i5AwrcRcgAjcQckG2FbXOQG2EFYSjQ+TGsNSWPvzPqhra0E1p7LDHVFzfcKrh5NSytoj6U2k7i9lNrwUY/FklLOVWpNFW0RGKVJyFWpGaq2VaXEXNJAUiBG1GKvQGhjVYm4hJsaWxFPijgEkxuRb8WfYobFxGtPiLs10lRJzpDwYq9S2R0Cnr3EIYJENU1zlTVmmMSIyepJVFUzXjxoYySlUujXMI3FVkIVirCiUpMSI6LRGVmLJ06Jqjxd3ZaFk2Y6xaJukxxw6Keypol6baF/ZMXokotpnjoouUyay0v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21508" name="AutoShape 4" descr="data:image/jpeg;base64,/9j/4AAQSkZJRgABAQAAAQABAAD/2wCEAAkGBxASEBAQDxMVFg0PEA8PEA0PFA8UDQ8PFRQWFhQRFBQYHCggGBonGxQUITEiJiktLjouFx81OD8sNygtLisBCgoKDg0OGxAQGywkHiQsLCwsLCwsLCwsLCwsLCwsLCwsLCwsLCwsLCwsLCwsLCwsLCwsLCwsLCwsLCwsLCwsLP/AABEIAH4A8AMBEQACEQEDEQH/xAAcAAABBAMBAAAAAAAAAAAAAAADAgQFBgABBwj/xAA6EAABAwIDBgQEBQIGAwAAAAABAAIDBBEFEiEGEyIxQVEUMmFxB0KBkSNScrHBFWJTgpKh0vAIM0P/xAAaAQACAwEBAAAAAAAAAAAAAAAAAQIDBAUG/8QALBEAAwACAQQCAQMDBQEAAAAAAAECAxESBBMhMUFRIhQyYQVxoTNCgcHwI//aAAwDAQACEQMRAD8A4cgDEAYgDEAYgDEAYgDEAKa5ABGyp7Foe0kT3mzQrIlsoy3MryXDZ/ZKad2WNpc/nlbbQdyTyWtQpW6OZWastaxrZeKX4dua4MkkjbIW5sgD5CB/cRYD7o7862kD6TJvVUkyIxDC4WSbuORkosbvYCBmHNnv7Eq6a5LbRmuFNaVbG7dk3Txl8TbgEjS4/fRKuL8MlHcXlFRxfAZYyRY3HNpBDh9FRkwv4NmHqVvTK7Lcc1kaOlOn6Bh6iS0EYmJho1NFVDuFXSZbJSmCvkyZCWpQr0ZH7JilCYiYpQgRNUjUDJWnaoUWwiSgYqKZshD2NiqbNEyLLEtkuJ43WU3GIAxAGIAxAGIAxAGIAxAEhhlCZHAAK3HDplGbMoR1DCNj52UbqqKF0mUsayJodvJgTxOYB0C1O5x+F7OdGK+o/KvC+DouzlTPHWNp/DMja+LeEtaGu3IHDfTubWvzKpyKXO9mjA8k5OPHx9lb2h2kbUTyCSnsGBzGmRwcYXWtewu0i/8A3RX48XFezJm6jnb2isvcWhwsC17bB+lrDXhPylXmT7X2XGL4isZhsLM4FaSITwFzYog4NM5byNm626lYLxPk2dnFnntpMnv6NBUxmGWphqakNLmyRCOOQNd5XFrSbaWSjLUjy9NGQ5DtrsZLBYubbMCQQQRmHmYSPmGmnqrqU5VuTLF309Kb9HPZYspssjWjpTSpbFMQNho1Mqodwq6TLZKUyvkx5CXplejIyYpUxEzSoAmqRAErTqui/GScCoo2wPYyqWaJFkpEjxos5sMQBiAMQBiAMQBiAMQASFlymkJvSOtfCzZQVEoDx+EwCSX9N9GfX+Ctrfax/wAs5Kn9Rm18L2egY4wAA0WaAAANAAOQCw+zrJeCkfEqodGKfI50bnb1rqqMjM1gDbxEcyCSDb+2609NKe9mDrr4paev5KDFhjiGiw3Z1bl5HsQeq3o5DWvAZ+HZOFvJw4urT6I1sNufQ4weho2yNfUxOkdnbkpmNc5jgOT+epv8puqcs014NPT3Evde/ouW1GxoqnUb6V3hjTvmJfExrXsElnFw5a5m+3EsCrXs7FTtpyTm1WECqpJIubw3PG7S+8aNPvqPqnivhWxdRiWWGjzFtFRAESM8jxmB9CtHUR8oxdHlf7WQTVlOiwzCpIrodRFXSZciJOmKvkyWiWpnLQjHXsmKVyZEmKVyAJmkegCVgeotFsMkYJFTSNcUPWSqlo0TQsypcSXI8eWWQ6BlkAZlKAMylAGZSgDMpQBvIgDMhQBI4PTZpGj1V2Kd0ZuovjB6M2OrKXDcNbU1TsjaiQnPYnQAhg09Gk/VS6h7vX0U9DKnFyfydAikDgHNN2uAc1w5EHUFZzds5ttnU+KqDFbgp88Yd3c62Y/7ALo9NGo39nE67LzycfoY0mCyZWZnkNa2z2EfhvF73BHI9Ne/orKopxw/ZKuo25Yy9uU28oBcIwdLZvpzSWQlWHwiKxiitxDl0ItbTsQrE00UWnLLBsdUmphfRyOcDTiI3Djmkife7XX6aW+qw9RHGuS+TrdFldy4fwXKhpxHGyMWsxrW6Cw0HQdFlOgjz/8AEHBxDPVwtHAyQyRjsyQZ8v0JI9gFvxvli8nIzLt9R4+TmThqsT9nUT2hbVJEaHURVsma0SFM5XSzJaJWmetEsx2vJL0r1MrJemkQBK0sqAJanlSGmP4plFoumh0ydVuS9WL36XEl3Dytulz9HX2bEaeg2Zu0aFyN7tGg5G92jQcjN2jQuRvdp6DkZuktC5E1s3D+KCtXTrTMHW3udF723rHSOpaB+lOyjgfG62jJnNJL3ehvY+yhr82y3klilfwKw3Eq6KmbSPkkbGDYRX1awdA7mQTy1tYeq0RjlvejDlzWlw2WPBNcrXajv1aB6q1rXozy9+GS1VtRBAJGtaZZGC2RvkDuzz0HrZUPG2/o2znmF48kbh+1O/lDDFHEyVxYTncLuOpIJ0Nh0I5uR2+PzsjPUcvGtDGhp3Rhwgkz08j3hgtYNcHW5DSyv+PJkXh6QCLFX08z6tsdzEyQNIY/K55sGteWkcPf2CrySqnRfhyOb56LjsLt06unmp5YmxvhhjmL2PJY4O0cCCOG2nUrBcKfR2cWV2ts5Tj2NGrq6+S948+WPS3CBYX9bALT0/7WjB1v7pZzqfzFZa9nQx/tMaUIGOIyrJKaQ9gerpZktEpTvV8syWiUppFaZ2StNKmIlKeZAElTzoAfxVCBjls6WiSoVv0aDmedt0udwO13BW5RxF3De5T4h3DBCjgLuCtynwF3De4T4i7hsQI4i7hvcI4C7hLYEzLIPcK7EtMy9RW0Tm1b3yTRG/khZFl9BoD6oc6okr5wl/wO6KqBO7ffJHZkb2+eMN0t/c30+ytS0toz5KVPTLVhkbgAWgvz3yujBdwjny5H09Ecl8i4Ulted/Q1q9m53TPkF2uc4uAyvDr+uifKfsXbv6Y7fsNXPMbXsjLbayZ8r2k6lxsNfseSz/qIXybP0eWteCeh2NqIYw2OVrsl8hsWuBPK9vXql+qn5RL9BcvwylPwKSeV8dU/dRxB5Mxs7LJewYG3BJcVZWVJbS2UY+np1qnoFjG0UUE9Z/T6ZzJa5rI566okjbC2BrbPdDGDw31+qwVv5OxHHXgplAQ2lfJcF0mhLb5eEZRYnnpbVa8PiGzn9X5yzK+CpTO4isje2dKV4NtKQMMxymmVtDqJytTM1ySEEiulmW5JKnlV8sy1JJ08ymVEjBOgB/FUIAeR1KAHDapACvFIA5EKdZOJ0OYoU6fEXcFCnT4C5mxTo4i7goU6fEXcN+HT4C7goUyOAdw2KZPgLuDqlhsQVOZ0VXWyxVVNnbHMPNGRe3a6KWxY64sZQtBJyjiJPBfr6d0ekFeWXXYasIro2MPCQ6MjoWtbz+4VOdf/AD2aekprOkjrFlzjumWQBpyAPNG1Ne41lUd4Xsimncwuvq8uLWmx6/8AFbKrUo5eOPzb/kqtLGZGvjjF3MAyvbqOI2Lb9gNVRrk9G3xC2ySxt7YYWQN+UWPutOTURxOfgTy5XbKoXarEdYIwpiaCtKkmQaDscpplNSO4ZFamZrkfwSq1MzXJIQzK9VszVOh/DOmQHsVQmIdMqEAGbUIA34lAFSFOocSzkxQp09C5ChTo0HIUKdPQuQoU6NC2KFOgNihTIAUKZMArKZAiXwyS3C7ynQoAXNhJEm8jF2t/EuOgGtyot6LJW34GVHXyRPbI11pGG7ZBbMPvofqlU7WmE25fJezt2zmJmopopXW3jhaRrb2a8cxbp7Ll5J41r4PQ4MnchUwuN4pHSwPnmNo4xew8zj0aPUlRmXT0iV2onkzjm2HxSqJm7ulaYI9Q9ziHTPP5R0A+5WlYVPsxV1NX4laKRU1874yGRsJa6z5tzGWvf/h3A5tDh/qUa8ls6nyGhzRM3k7uKxyR6NaD1cQOvJX48fbXKjHnzvNXCPRUsUrDI4uKy5b5Ub+nxKJ0R4KrNARpQIM0pkQrXKaZBoPG9TTKLkdRSq1Mz1I8imViooqB7FOrVRnqB3HUKaZW0OGVCYgoqUCM8UgYsU6BCxToAUKdAChTIAWKZAChTIAUKdAChTIAJ4ewQBbjsK9tMZjITMI84hY0Fp0vlzX10WT9UuWteDo/oGsfLfn6B7J077OqpOGlhDiS7lKbHgF+Y6H3U89L9i9sp6TG/wDVfhL/ACRmMYAwPZLHwGZgn8M8cDCflHUNvrbspQ2019eNkMsqWqS1vzr6HexIraeUvLbUb35Z5JHt3YP5263zcuhVeeZrx8/Bd0d3D5/7fTf/ALzsNthWnEamno4pDHRh5Mk5AAe/oQHc7C9r9Sq8eN44dNeTRlzzmyKE/BQsSwGaOV8bnNzxOdGZXBvQ8wPZXLHzSZmrN225+iyYXhzZ8LMFE1r62jkdJKy4307H65m/UAW/sAVT1ivb9F65dTi1Ph78/wAlEwfZ6uxaWVlMG/gAGQzOcxjSSQGE5TxaHT0VWXLyNHT9PwKljOGy080lPO3LPC7I9mhseehHMWIN/VUM2oj0higUAFa5SIhGlBFoK1ykmQaDMepplVQHjlVqZRUDqOdTVFLgcxzqaorcBm1ClzK3jCCoUuZDtm/EI5B2y3iBWFIoQIAWIEALFOgBYp0AKFOgBQp0ALFOgAvhUAdH2XaXUcYec12uHs25AafouXnWsj0eg6TdYVy8gcUo4Whm+LW0cFjHTN0D3jkXD5rdB9UQ6fiV5fyLNETp2/xXx9lKxGaSqqQ62XeOZGxv5W8h/JW+JWKDj5Mjz5N/foVtlPuZWU0VxFAwWGt3yO5uPcnRV4PKd17LOs1NLHPpf5bK9tFFVUuUTtyOezOyxB5c9RyINvurYyTa8FOTFeLxXgJ8VYjHNBKLg1VO2WRp0tILB2nTmFRhp6a+mbOqxpWq+15KDhuOVFJUMqad1pWd9WPb1Y8dQVHIuXsswVw9HorYmeGenFdDDuXV1ppmEavkAy579RYc+qxs6cvaOCfGzDRDi0xBc7xDI5y59rZiMpDbfLwhAHPHJEjQQARpTEEa5MWgjXIE0EDlLZBoI16kmQchWyKaoqqArZlJUVuArZ1LkVuBYqE+QuBvxCOQuB1YQrYc0W2BABBAgBYgQAQU6AFiBACxAgBbYEAGbTpbHxbLNsg9wbJGfK0hzT+q9x/ssPVytpnX/p1ty5+hG2dLmEL/AMpc37i4/Yo6SvLQv6lP4zRVpILWI0I1BHMHut2jk+V6Lfh3h61gkmjaZo+B1xq06G49Da65uSaxPSfg7uGo6ieVLyvA9xPB6eZzJJ4w8w3LC65DDcOJA78I+yqm6XhMvvFFPlS3o4dt1jhral0v/wAWgsgHK0d/MR3PNdHHi4To4ufO8uTfx8FJrGc1C0XY6PTOwleyfDqSVjQ1u5Y0sAsGlgykAdrgrBS0zrS9yecfiVXVcldJHXBgmpfwGiIEN3V8zTcniJDhqmHyU16TJiUgNgoAUCmII1yYggcgQsOT2RaFByeyPEWHppkXIoSKWyPAVvEchcDN4jkHA7qIl0zghGxIAI2JABBEgAgiQPQsQpbJKQjYEtj4CxAjZLgOooFW6L5xkzs9HbeeuX+Vk6l7aN/RTrkG2gizRfpc0qPT1qyfWzyx/wBmVmaDRb1RyLxkzsfDljkPV0n7ALH1T/JI6X9OnWNv+SfKynQPPO1EDG1VS2L/ANYnkDbcgMx0H1uutG3C2eaypLLSXrZVKxqrsvxM7f8ABvFJJaJkO4c2Cna5gqnFuSaTMTlY3mQAdSsGReTs4XuSjf8AkTh7GVVHO0APnhmZJYauMTmZSe5tJb6KKLGcckCGCEJDMQBl0ALBTAUHIELDkxCw5AaNhyBaFZk9i0bzI2LRmZGw0ehw1dc80Ea1ABWsSJJBGxpE1IVsajsmpCtjSdE1IVsajyJqDe7S2HEcxRqFMulElhLOJ56WAWfMzX068tj7M1+ZvMDhcFTpryadzW0V6eCxc3sbLdNbWzl3Gm0Pdnp2gOiPmDi4DuCqepl75GjorXFx87GW3GMS00cZiteUvYSenDoR6qODGrb2Prc9YpXH58f4OMVzV0jhjPA8H8ZWQUpcWtmeQ548zWAEuI9bBZ8z0tm3pZ5Vo6n8Qts48Hgho6KJviDF+E0j8CCMGwc4c3E6/wArAk35Ow6U+BttLTxbQ4Myalt4yH8Rkd+OOYC0kB/UOX+UpeiSezznM0gkEEEEgtIs4EcwR0KBoCkMxAGIAxAGwUAKumAoFAjeZAG8yBaN50BozMgD0gHLsHmAjXBABmuCRNBWuCRNMK14UdMmmgrZB3UWmWJoK2RvdR0yapCg9vdLTHyke0UW8OnlHN38KrJXH2aMUc/Xoez1DIxlZ5v29SqZh29s0XknGtI1hTMrHPPzG9/QdUZXutC6dal0yNlmDi51+ZJWhS0tGWrVPYyoyPExa/N09lZk/wBNmfDrvywfxNaTBBYXIlPL9BVPR/uf9jR/U/2T/f8A6OT18T/yn7LczkpEz8J6FzsUa8tOWGGV9z3Nmj9ysfUv8Tp9CvyGHx1ie7Em5WkgU0QuATrdyzxL47NuWkqG3wTxWWmxHcva4QVrd264IaJWXdG738w+qVQ/eicZJ9bDfHTZAxVbK2njO5q7iXIOFlQ3rbpmGvuCoSm/RZVKVtnMW4dL/hu/0lT4P6Id2fsX/TZPyO+xT7dfRHvx9iDQO/Kfsl22PvT9iHUp7FLgySyT9gnwqLRJUmBcEiRsA9AjQbCNieeiaTIukvkK2jkPyqXBkHlhfIVuGSn5SpdqiL6jH9hBg835U+zRH9Vj+z0uKmPsFv4s5Hcn6NioZ2CXFj7k/QsVDOwS4skskfQoVDOwS4sfcj6FCdnYI40PuQKE7OwS40PnBvfM7BHGh85M3rewRxYc5JZlfFu7ROaHD5CQHD6dVk7dcvyNyzRw/BoagNOp5nmSrvXop0n7HctbDu922RoNrAE2VKiuW2i95cfHiqQyBbbkFf5My4iIpIxIwmzQDfMeSKVcGKHHcQ2xfFGPkLSBaO4vcOY6/UKWDE5Wyvq86quOvRES1cXZv2C0JGJ2jeH4/DTOc/L5hlIYG3I581VmxO1pF/TdROKnTAVmNxzv3jmtzWDeV9B7qzHjULRVmzPLXJgm1sQc1wDGua4EOto0g3voFKltaK5emmidxzaeklj3TC2QmxJscrCPcc1jw4LmtvwdPqurx1HFeSvGpht5W/YLacoiq+SI/K37BAiuVxj6AI0hpsr1cG+iptI1YnRCTRgrLUpnRx20JiogUljJVnaJWjwtpWiMKMOTqqJyjwRh6K5Y5RlrPbJyk2eYeilxRW7p/JM0uzEfYJ+AW2ScGyUZ6BQdpFs4aohRiblYUBW4m5ABW4k5ABG4i5AwrcRcgAjcQckG2FbXOQG2EFYSjQ+TGsNSWPvzPqhra0E1p7LDHVFzfcKrh5NSytoj6U2k7i9lNrwUY/FklLOVWpNFW0RGKVJyFWpGaq2VaXEXNJAUiBG1GKvQGhjVYm4hJsaWxFPijgEkxuRb8WfYobFxGtPiLs10lRJzpDwYq9S2R0Cnr3EIYJENU1zlTVmmMSIyepJVFUzXjxoYySlUujXMI3FVkIVirCiUpMSI6LRGVmLJ06Jqjxd3ZaFk2Y6xaJukxxw6Keypol6baF/ZMXokotpnjoouUyay0v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21509" name="Picture 6" descr="http://micenterprise.de/sec_diary/teaserbildtemplateidthumbnail__blobnull.jpg"/>
          <p:cNvPicPr>
            <a:picLocks noChangeAspect="1" noChangeArrowheads="1"/>
          </p:cNvPicPr>
          <p:nvPr/>
        </p:nvPicPr>
        <p:blipFill>
          <a:blip r:embed="rId2" cstate="print"/>
          <a:srcRect l="51640" t="25200" b="7600"/>
          <a:stretch>
            <a:fillRect/>
          </a:stretch>
        </p:blipFill>
        <p:spPr bwMode="auto">
          <a:xfrm>
            <a:off x="6372225" y="4292600"/>
            <a:ext cx="244792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矩形 6"/>
          <p:cNvSpPr>
            <a:spLocks noChangeArrowheads="1"/>
          </p:cNvSpPr>
          <p:nvPr/>
        </p:nvSpPr>
        <p:spPr bwMode="auto">
          <a:xfrm>
            <a:off x="36513" y="659596"/>
            <a:ext cx="91440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5000" b="1" dirty="0">
                <a:latin typeface="Calibri" pitchFamily="34" charset="0"/>
              </a:rPr>
              <a:t>III. Successful Training Tips-2</a:t>
            </a:r>
            <a:endParaRPr kumimoji="0" lang="zh-TW" altLang="en-US" sz="5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3"/>
          <p:cNvSpPr>
            <a:spLocks noChangeArrowheads="1"/>
          </p:cNvSpPr>
          <p:nvPr/>
        </p:nvSpPr>
        <p:spPr bwMode="auto">
          <a:xfrm>
            <a:off x="-1" y="158367"/>
            <a:ext cx="808131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3600" b="1" dirty="0">
                <a:latin typeface="微軟正黑體" pitchFamily="34" charset="-120"/>
                <a:ea typeface="微軟正黑體" pitchFamily="34" charset="-120"/>
              </a:rPr>
              <a:t>IV. Nonverbal Communication</a:t>
            </a:r>
          </a:p>
          <a:p>
            <a:pPr algn="ctr"/>
            <a:r>
              <a:rPr kumimoji="0" lang="en-US" altLang="zh-TW" sz="36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非語言溝通</a:t>
            </a:r>
            <a:r>
              <a:rPr kumimoji="0" lang="en-US" altLang="zh-TW" sz="36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/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-Perceived Attitude conveyed-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31" name="矩形 7"/>
          <p:cNvSpPr>
            <a:spLocks noChangeArrowheads="1"/>
          </p:cNvSpPr>
          <p:nvPr/>
        </p:nvSpPr>
        <p:spPr bwMode="auto">
          <a:xfrm>
            <a:off x="5580063" y="5589588"/>
            <a:ext cx="3463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500" b="1">
                <a:latin typeface="Calibri" pitchFamily="34" charset="0"/>
              </a:rPr>
              <a:t>By Dr. Albert Mehrabian </a:t>
            </a:r>
            <a:endParaRPr kumimoji="0" lang="zh-TW" altLang="en-US" sz="2500" b="1">
              <a:latin typeface="Calibri" pitchFamily="34" charset="0"/>
            </a:endParaRPr>
          </a:p>
        </p:txBody>
      </p:sp>
      <p:graphicFrame>
        <p:nvGraphicFramePr>
          <p:cNvPr id="22532" name="圖表 12"/>
          <p:cNvGraphicFramePr>
            <a:graphicFrameLocks/>
          </p:cNvGraphicFramePr>
          <p:nvPr/>
        </p:nvGraphicFramePr>
        <p:xfrm>
          <a:off x="1116013" y="1916113"/>
          <a:ext cx="6726237" cy="456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6730567" imgH="4566300" progId="Excel.Chart.8">
                  <p:embed/>
                </p:oleObj>
              </mc:Choice>
              <mc:Fallback>
                <p:oleObj r:id="rId4" imgW="6730567" imgH="4566300" progId="Excel.Chart.8">
                  <p:embed/>
                  <p:pic>
                    <p:nvPicPr>
                      <p:cNvPr id="0" name="圖表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916113"/>
                        <a:ext cx="6726237" cy="456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文字方塊 13"/>
          <p:cNvSpPr txBox="1">
            <a:spLocks noChangeArrowheads="1"/>
          </p:cNvSpPr>
          <p:nvPr/>
        </p:nvSpPr>
        <p:spPr bwMode="auto">
          <a:xfrm>
            <a:off x="4500563" y="2060575"/>
            <a:ext cx="719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000" b="1">
                <a:latin typeface="Calibri" pitchFamily="34" charset="0"/>
              </a:rPr>
              <a:t>7%</a:t>
            </a:r>
            <a:endParaRPr kumimoji="0" lang="zh-TW" altLang="en-US" sz="3000" b="1">
              <a:latin typeface="Calibri" pitchFamily="34" charset="0"/>
            </a:endParaRPr>
          </a:p>
        </p:txBody>
      </p:sp>
      <p:sp>
        <p:nvSpPr>
          <p:cNvPr id="22534" name="直線圖說文字 1 17"/>
          <p:cNvSpPr>
            <a:spLocks/>
          </p:cNvSpPr>
          <p:nvPr/>
        </p:nvSpPr>
        <p:spPr bwMode="auto">
          <a:xfrm>
            <a:off x="6443663" y="2205038"/>
            <a:ext cx="2517775" cy="1274762"/>
          </a:xfrm>
          <a:prstGeom prst="borderCallout1">
            <a:avLst>
              <a:gd name="adj1" fmla="val 8968"/>
              <a:gd name="adj2" fmla="val -3028"/>
              <a:gd name="adj3" fmla="val -4481"/>
              <a:gd name="adj4" fmla="val -49495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3000" b="1">
                <a:latin typeface="Calibri" pitchFamily="34" charset="0"/>
              </a:rPr>
              <a:t>Verbally(</a:t>
            </a:r>
            <a:r>
              <a:rPr kumimoji="0" lang="zh-TW" altLang="en-US" sz="3000" b="1">
                <a:latin typeface="Calibri" pitchFamily="34" charset="0"/>
              </a:rPr>
              <a:t>語言</a:t>
            </a:r>
            <a:r>
              <a:rPr kumimoji="0" lang="en-US" altLang="zh-TW" sz="3000" b="1">
                <a:latin typeface="Calibri" pitchFamily="34" charset="0"/>
              </a:rPr>
              <a:t>)</a:t>
            </a:r>
            <a:endParaRPr kumimoji="0" lang="zh-TW" altLang="en-US" sz="3000" b="1">
              <a:latin typeface="Calibri" pitchFamily="34" charset="0"/>
            </a:endParaRPr>
          </a:p>
        </p:txBody>
      </p:sp>
      <p:sp>
        <p:nvSpPr>
          <p:cNvPr id="22535" name="矩形 9"/>
          <p:cNvSpPr>
            <a:spLocks noChangeArrowheads="1"/>
          </p:cNvSpPr>
          <p:nvPr/>
        </p:nvSpPr>
        <p:spPr bwMode="auto">
          <a:xfrm>
            <a:off x="4572000" y="3284538"/>
            <a:ext cx="22320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3000" b="1" dirty="0">
                <a:latin typeface="Calibri" pitchFamily="34" charset="0"/>
              </a:rPr>
              <a:t>38% </a:t>
            </a:r>
          </a:p>
          <a:p>
            <a:pPr algn="ctr"/>
            <a:r>
              <a:rPr kumimoji="0" lang="en-US" altLang="zh-TW" sz="3000" b="1" dirty="0">
                <a:latin typeface="Calibri" pitchFamily="34" charset="0"/>
              </a:rPr>
              <a:t>vocal cues</a:t>
            </a:r>
          </a:p>
          <a:p>
            <a:pPr algn="ctr"/>
            <a:r>
              <a:rPr kumimoji="0" lang="en-US" altLang="zh-TW" sz="3000" b="1" dirty="0">
                <a:latin typeface="Calibri" pitchFamily="34" charset="0"/>
              </a:rPr>
              <a:t>(</a:t>
            </a:r>
            <a:r>
              <a:rPr kumimoji="0" lang="zh-TW" altLang="en-US" sz="3000" b="1" dirty="0">
                <a:latin typeface="Calibri" pitchFamily="34" charset="0"/>
              </a:rPr>
              <a:t>語言情緒</a:t>
            </a:r>
            <a:r>
              <a:rPr kumimoji="0" lang="en-US" altLang="zh-TW" sz="3000" b="1" dirty="0">
                <a:latin typeface="Calibri" pitchFamily="34" charset="0"/>
              </a:rPr>
              <a:t>)</a:t>
            </a:r>
          </a:p>
        </p:txBody>
      </p:sp>
      <p:sp>
        <p:nvSpPr>
          <p:cNvPr id="22536" name="矩形 11"/>
          <p:cNvSpPr>
            <a:spLocks noChangeArrowheads="1"/>
          </p:cNvSpPr>
          <p:nvPr/>
        </p:nvSpPr>
        <p:spPr bwMode="auto">
          <a:xfrm>
            <a:off x="2627313" y="3284538"/>
            <a:ext cx="199866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3000" b="1">
                <a:latin typeface="Calibri" pitchFamily="34" charset="0"/>
              </a:rPr>
              <a:t>55%</a:t>
            </a:r>
          </a:p>
          <a:p>
            <a:pPr algn="ctr"/>
            <a:r>
              <a:rPr kumimoji="0" lang="en-US" altLang="zh-TW" sz="3000" b="1">
                <a:latin typeface="Calibri" pitchFamily="34" charset="0"/>
              </a:rPr>
              <a:t>facial cues</a:t>
            </a:r>
          </a:p>
          <a:p>
            <a:pPr algn="ctr"/>
            <a:r>
              <a:rPr kumimoji="0" lang="en-US" altLang="zh-TW" sz="3000" b="1">
                <a:latin typeface="Calibri" pitchFamily="34" charset="0"/>
              </a:rPr>
              <a:t>(</a:t>
            </a:r>
            <a:r>
              <a:rPr kumimoji="0" lang="zh-TW" altLang="en-US" sz="3000" b="1">
                <a:latin typeface="Calibri" pitchFamily="34" charset="0"/>
              </a:rPr>
              <a:t>臉部暗示</a:t>
            </a:r>
            <a:r>
              <a:rPr kumimoji="0" lang="en-US" altLang="zh-TW" sz="3000" b="1">
                <a:latin typeface="Calibri" pitchFamily="34" charset="0"/>
              </a:rPr>
              <a:t>)</a:t>
            </a:r>
          </a:p>
        </p:txBody>
      </p:sp>
      <p:sp>
        <p:nvSpPr>
          <p:cNvPr id="9" name="直線圖說文字 1 8"/>
          <p:cNvSpPr/>
          <p:nvPr/>
        </p:nvSpPr>
        <p:spPr>
          <a:xfrm>
            <a:off x="234779" y="4806779"/>
            <a:ext cx="2310714" cy="778476"/>
          </a:xfrm>
          <a:prstGeom prst="borderCallout1">
            <a:avLst>
              <a:gd name="adj1" fmla="val -76661"/>
              <a:gd name="adj2" fmla="val 96032"/>
              <a:gd name="adj3" fmla="val -4776"/>
              <a:gd name="adj4" fmla="val 6145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kumimoji="0" lang="en-US" altLang="zh-TW" sz="3200" b="1" dirty="0" smtClean="0">
                <a:latin typeface="Calibri" pitchFamily="34" charset="0"/>
                <a:ea typeface="新細明體" pitchFamily="18" charset="-120"/>
              </a:rPr>
              <a:t>Nonverbally</a:t>
            </a:r>
            <a:r>
              <a:rPr kumimoji="0" lang="zh-TW" altLang="en-US" sz="3200" b="1" dirty="0" smtClean="0">
                <a:latin typeface="Calibri" pitchFamily="34" charset="0"/>
                <a:ea typeface="新細明體" pitchFamily="18" charset="-120"/>
              </a:rPr>
              <a:t> </a:t>
            </a:r>
            <a:r>
              <a:rPr kumimoji="0" lang="en-US" altLang="zh-TW" sz="3000" b="1" dirty="0" smtClean="0">
                <a:latin typeface="Calibri" pitchFamily="34" charset="0"/>
                <a:ea typeface="新細明體" pitchFamily="18" charset="-120"/>
              </a:rPr>
              <a:t>(</a:t>
            </a:r>
            <a:r>
              <a:rPr kumimoji="0" lang="zh-TW" altLang="en-US" sz="3000" b="1" dirty="0" smtClean="0">
                <a:latin typeface="Calibri" pitchFamily="34" charset="0"/>
                <a:ea typeface="新細明體" pitchFamily="18" charset="-120"/>
              </a:rPr>
              <a:t>非語言</a:t>
            </a:r>
            <a:r>
              <a:rPr kumimoji="0" lang="en-US" altLang="zh-TW" sz="3000" b="1" dirty="0" smtClean="0">
                <a:latin typeface="Calibri" pitchFamily="34" charset="0"/>
                <a:ea typeface="新細明體" pitchFamily="18" charset="-120"/>
              </a:rPr>
              <a:t>)</a:t>
            </a:r>
            <a:r>
              <a:rPr kumimoji="0" lang="en-US" altLang="zh-TW" sz="3200" b="1" dirty="0" smtClean="0">
                <a:latin typeface="Calibri" pitchFamily="34" charset="0"/>
                <a:ea typeface="新細明體" pitchFamily="18" charset="-120"/>
              </a:rPr>
              <a:t>93%</a:t>
            </a:r>
            <a:endParaRPr kumimoji="0" lang="zh-TW" altLang="en-US" sz="3000" b="1" dirty="0" smtClean="0"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5"/>
          <p:cNvSpPr>
            <a:spLocks noChangeArrowheads="1"/>
          </p:cNvSpPr>
          <p:nvPr/>
        </p:nvSpPr>
        <p:spPr bwMode="auto">
          <a:xfrm>
            <a:off x="0" y="1806290"/>
            <a:ext cx="8964613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kumimoji="0" lang="en-US" altLang="zh-TW" sz="2900" dirty="0">
                <a:latin typeface="Calibri" pitchFamily="34" charset="0"/>
              </a:rPr>
              <a:t> Body movement and use of space(</a:t>
            </a:r>
            <a:r>
              <a:rPr kumimoji="0" lang="zh-TW" altLang="en-US" sz="2900" dirty="0">
                <a:latin typeface="Calibri" pitchFamily="34" charset="0"/>
              </a:rPr>
              <a:t>身體動作和空間使用</a:t>
            </a:r>
            <a:r>
              <a:rPr kumimoji="0" lang="en-US" altLang="zh-TW" sz="2900" dirty="0">
                <a:latin typeface="Calibri" pitchFamily="34" charset="0"/>
              </a:rPr>
              <a:t>)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kumimoji="0" lang="en-US" altLang="zh-TW" sz="2900" dirty="0">
                <a:latin typeface="Calibri" pitchFamily="34" charset="0"/>
              </a:rPr>
              <a:t> Voice qualities and characteristics(</a:t>
            </a:r>
            <a:r>
              <a:rPr kumimoji="0" lang="zh-TW" altLang="en-US" sz="2900" dirty="0">
                <a:latin typeface="Calibri" pitchFamily="34" charset="0"/>
              </a:rPr>
              <a:t>聲音品質和特性</a:t>
            </a:r>
            <a:r>
              <a:rPr kumimoji="0" lang="en-US" altLang="zh-TW" sz="2900" dirty="0">
                <a:latin typeface="Calibri" pitchFamily="34" charset="0"/>
              </a:rPr>
              <a:t>)</a:t>
            </a:r>
            <a:endParaRPr kumimoji="0" lang="zh-TW" altLang="en-US" sz="2900" dirty="0">
              <a:latin typeface="Calibri" pitchFamily="34" charset="0"/>
            </a:endParaRP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kumimoji="0" lang="en-US" altLang="zh-TW" sz="2900" dirty="0">
                <a:latin typeface="Calibri" pitchFamily="34" charset="0"/>
              </a:rPr>
              <a:t> Eye contact(</a:t>
            </a:r>
            <a:r>
              <a:rPr kumimoji="0" lang="zh-TW" altLang="en-US" sz="2900" dirty="0">
                <a:latin typeface="Calibri" pitchFamily="34" charset="0"/>
              </a:rPr>
              <a:t>眼神接觸</a:t>
            </a:r>
            <a:r>
              <a:rPr kumimoji="0" lang="en-US" altLang="zh-TW" sz="2900" dirty="0">
                <a:latin typeface="Calibri" pitchFamily="34" charset="0"/>
              </a:rPr>
              <a:t>)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kumimoji="0" lang="en-US" altLang="zh-TW" sz="2900" dirty="0">
                <a:latin typeface="Calibri" pitchFamily="34" charset="0"/>
              </a:rPr>
              <a:t> Gestures(</a:t>
            </a:r>
            <a:r>
              <a:rPr kumimoji="0" lang="zh-TW" altLang="en-US" sz="2900" dirty="0">
                <a:latin typeface="Calibri" pitchFamily="34" charset="0"/>
              </a:rPr>
              <a:t>手勢</a:t>
            </a:r>
            <a:r>
              <a:rPr kumimoji="0" lang="en-US" altLang="zh-TW" sz="2900" dirty="0">
                <a:latin typeface="Calibri" pitchFamily="34" charset="0"/>
              </a:rPr>
              <a:t>)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kumimoji="0" lang="en-US" altLang="zh-TW" sz="2900" dirty="0">
                <a:latin typeface="Calibri" pitchFamily="34" charset="0"/>
              </a:rPr>
              <a:t> Silence(</a:t>
            </a:r>
            <a:r>
              <a:rPr kumimoji="0" lang="zh-TW" altLang="en-US" sz="2900" dirty="0">
                <a:latin typeface="Calibri" pitchFamily="34" charset="0"/>
              </a:rPr>
              <a:t>沈默</a:t>
            </a:r>
            <a:r>
              <a:rPr kumimoji="0" lang="en-US" altLang="zh-TW" sz="2900" dirty="0">
                <a:latin typeface="Calibri" pitchFamily="34" charset="0"/>
              </a:rPr>
              <a:t>)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kumimoji="0" lang="en-US" altLang="zh-TW" sz="2900" dirty="0">
                <a:latin typeface="Calibri" pitchFamily="34" charset="0"/>
              </a:rPr>
              <a:t> Facial Expression(</a:t>
            </a:r>
            <a:r>
              <a:rPr kumimoji="0" lang="zh-TW" altLang="en-US" sz="2900" dirty="0">
                <a:latin typeface="Calibri" pitchFamily="34" charset="0"/>
              </a:rPr>
              <a:t>臉部表情</a:t>
            </a:r>
            <a:r>
              <a:rPr kumimoji="0" lang="en-US" altLang="zh-TW" sz="2900" dirty="0">
                <a:latin typeface="Calibri" pitchFamily="34" charset="0"/>
              </a:rPr>
              <a:t>)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kumimoji="0" lang="en-US" altLang="zh-TW" sz="2900" dirty="0">
                <a:latin typeface="Calibri" pitchFamily="34" charset="0"/>
              </a:rPr>
              <a:t> Time/Pace(</a:t>
            </a:r>
            <a:r>
              <a:rPr kumimoji="0" lang="zh-TW" altLang="en-US" sz="2900" dirty="0">
                <a:latin typeface="Calibri" pitchFamily="34" charset="0"/>
              </a:rPr>
              <a:t>時間</a:t>
            </a:r>
            <a:r>
              <a:rPr kumimoji="0" lang="en-US" altLang="zh-TW" sz="2900" dirty="0">
                <a:latin typeface="Calibri" pitchFamily="34" charset="0"/>
              </a:rPr>
              <a:t>/</a:t>
            </a:r>
            <a:r>
              <a:rPr kumimoji="0" lang="zh-TW" altLang="en-US" sz="2900" dirty="0">
                <a:latin typeface="Calibri" pitchFamily="34" charset="0"/>
              </a:rPr>
              <a:t>速度</a:t>
            </a:r>
            <a:r>
              <a:rPr kumimoji="0" lang="en-US" altLang="zh-TW" sz="2900" dirty="0">
                <a:latin typeface="Calibri" pitchFamily="34" charset="0"/>
              </a:rPr>
              <a:t>)</a:t>
            </a:r>
          </a:p>
        </p:txBody>
      </p:sp>
      <p:sp>
        <p:nvSpPr>
          <p:cNvPr id="23555" name="矩形 6"/>
          <p:cNvSpPr>
            <a:spLocks noChangeArrowheads="1"/>
          </p:cNvSpPr>
          <p:nvPr/>
        </p:nvSpPr>
        <p:spPr bwMode="auto">
          <a:xfrm>
            <a:off x="0" y="823412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5000" b="1" dirty="0">
                <a:latin typeface="Calibri" pitchFamily="34" charset="0"/>
              </a:rPr>
              <a:t>Nonverbal Languages</a:t>
            </a:r>
            <a:r>
              <a:rPr kumimoji="0" lang="en-US" altLang="zh-TW" sz="4000" b="1" dirty="0">
                <a:latin typeface="Calibri" pitchFamily="34" charset="0"/>
              </a:rPr>
              <a:t>(</a:t>
            </a:r>
            <a:r>
              <a:rPr kumimoji="0" lang="zh-TW" altLang="en-US" sz="4000" b="1" dirty="0">
                <a:latin typeface="Calibri" pitchFamily="34" charset="0"/>
              </a:rPr>
              <a:t>非語言溝通</a:t>
            </a:r>
            <a:r>
              <a:rPr kumimoji="0" lang="en-US" altLang="zh-TW" sz="4000" b="1" dirty="0">
                <a:latin typeface="Calibri" pitchFamily="34" charset="0"/>
              </a:rPr>
              <a:t>)</a:t>
            </a:r>
            <a:endParaRPr kumimoji="0" lang="zh-TW" altLang="en-US" sz="4000" b="1" dirty="0">
              <a:latin typeface="Calibri" pitchFamily="34" charset="0"/>
            </a:endParaRPr>
          </a:p>
        </p:txBody>
      </p:sp>
      <p:pic>
        <p:nvPicPr>
          <p:cNvPr id="37896" name="Picture 8" descr="http://www.skillsconverged.com/Portals/5/BodyLanguagePictures/Reading_Body_Language_Non_Verbal_Communication.jpg"/>
          <p:cNvPicPr>
            <a:picLocks noChangeAspect="1" noChangeArrowheads="1"/>
          </p:cNvPicPr>
          <p:nvPr/>
        </p:nvPicPr>
        <p:blipFill>
          <a:blip r:embed="rId2" cstate="print"/>
          <a:srcRect l="72041" r="17936" b="74732"/>
          <a:stretch>
            <a:fillRect/>
          </a:stretch>
        </p:blipFill>
        <p:spPr bwMode="auto">
          <a:xfrm>
            <a:off x="6156176" y="4509120"/>
            <a:ext cx="210415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http://www.skillsconverged.com/Portals/5/BodyLanguagePictures/Reading_Body_Language_Non_Verbal_Communication.jpg"/>
          <p:cNvPicPr>
            <a:picLocks noChangeAspect="1" noChangeArrowheads="1"/>
          </p:cNvPicPr>
          <p:nvPr/>
        </p:nvPicPr>
        <p:blipFill>
          <a:blip r:embed="rId2" cstate="print"/>
          <a:srcRect l="81475" t="25235" r="9557" b="50851"/>
          <a:stretch>
            <a:fillRect/>
          </a:stretch>
        </p:blipFill>
        <p:spPr bwMode="auto">
          <a:xfrm>
            <a:off x="6156176" y="2780928"/>
            <a:ext cx="1980220" cy="201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5"/>
          <p:cNvSpPr>
            <a:spLocks noChangeArrowheads="1"/>
          </p:cNvSpPr>
          <p:nvPr/>
        </p:nvSpPr>
        <p:spPr bwMode="auto">
          <a:xfrm>
            <a:off x="0" y="2619345"/>
            <a:ext cx="639777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kumimoji="0" lang="en-US" altLang="zh-TW" sz="3600" dirty="0">
                <a:latin typeface="Calibri" pitchFamily="34" charset="0"/>
              </a:rPr>
              <a:t>  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Encourage analysis(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鼓勵分析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kumimoji="0" lang="en-US" altLang="zh-TW" sz="3600" dirty="0">
                <a:latin typeface="Calibri" pitchFamily="34" charset="0"/>
              </a:rPr>
              <a:t>  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Broaden participation(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擴大參與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  Encourage sharing(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鼓勵分享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24579" name="矩形 6"/>
          <p:cNvSpPr>
            <a:spLocks noChangeArrowheads="1"/>
          </p:cNvSpPr>
          <p:nvPr/>
        </p:nvSpPr>
        <p:spPr bwMode="auto">
          <a:xfrm>
            <a:off x="-1" y="770809"/>
            <a:ext cx="85508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3600" b="1" dirty="0">
                <a:latin typeface="微軟正黑體" pitchFamily="34" charset="-120"/>
                <a:ea typeface="微軟正黑體" pitchFamily="34" charset="-120"/>
              </a:rPr>
              <a:t>V. Effective Questioning Techniques-1</a:t>
            </a:r>
          </a:p>
          <a:p>
            <a:pPr algn="ctr"/>
            <a:r>
              <a:rPr kumimoji="0" lang="en-US" altLang="zh-TW" sz="36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有效的提問技巧</a:t>
            </a:r>
            <a:r>
              <a:rPr kumimoji="0" lang="en-US" altLang="zh-TW" sz="36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24580" name="矩形 10"/>
          <p:cNvSpPr>
            <a:spLocks noChangeArrowheads="1"/>
          </p:cNvSpPr>
          <p:nvPr/>
        </p:nvSpPr>
        <p:spPr bwMode="auto">
          <a:xfrm>
            <a:off x="0" y="2006011"/>
            <a:ext cx="82089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000" b="1" dirty="0">
                <a:latin typeface="微軟正黑體" pitchFamily="34" charset="-120"/>
                <a:ea typeface="微軟正黑體" pitchFamily="34" charset="-120"/>
              </a:rPr>
              <a:t>Asking participants questions can help to:</a:t>
            </a:r>
            <a:endParaRPr kumimoji="0" lang="zh-TW" altLang="en-US" sz="3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581" name="矩形 4"/>
          <p:cNvSpPr>
            <a:spLocks noChangeArrowheads="1"/>
          </p:cNvSpPr>
          <p:nvPr/>
        </p:nvSpPr>
        <p:spPr bwMode="auto">
          <a:xfrm>
            <a:off x="0" y="4353690"/>
            <a:ext cx="8369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zh-TW" sz="3600" dirty="0">
                <a:latin typeface="Calibri" pitchFamily="34" charset="0"/>
              </a:rPr>
              <a:t>  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Call attention to points 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that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have 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not been 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considered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導入尚未討論主題</a:t>
            </a:r>
            <a:r>
              <a:rPr kumimoji="0" lang="en-US" altLang="zh-TW" sz="3600" dirty="0"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6"/>
          <p:cNvSpPr>
            <a:spLocks noChangeArrowheads="1"/>
          </p:cNvSpPr>
          <p:nvPr/>
        </p:nvSpPr>
        <p:spPr bwMode="auto">
          <a:xfrm>
            <a:off x="0" y="659596"/>
            <a:ext cx="9144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4400" b="1" dirty="0">
                <a:latin typeface="Calibri" pitchFamily="34" charset="0"/>
              </a:rPr>
              <a:t>V. Effective Questioning Techniques-2</a:t>
            </a:r>
            <a:endParaRPr kumimoji="0" lang="zh-TW" altLang="en-US" sz="4400" b="1" dirty="0">
              <a:latin typeface="Calibri" pitchFamily="34" charset="0"/>
            </a:endParaRPr>
          </a:p>
        </p:txBody>
      </p:sp>
      <p:sp>
        <p:nvSpPr>
          <p:cNvPr id="25603" name="矩形 10"/>
          <p:cNvSpPr>
            <a:spLocks noChangeArrowheads="1"/>
          </p:cNvSpPr>
          <p:nvPr/>
        </p:nvSpPr>
        <p:spPr bwMode="auto">
          <a:xfrm>
            <a:off x="0" y="1397088"/>
            <a:ext cx="820896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400" b="1" dirty="0">
                <a:latin typeface="Calibri" pitchFamily="34" charset="0"/>
              </a:rPr>
              <a:t>Asking participants questions can help to:</a:t>
            </a:r>
            <a:endParaRPr kumimoji="0" lang="zh-TW" altLang="en-US" sz="3400" b="1" dirty="0">
              <a:latin typeface="Calibri" pitchFamily="34" charset="0"/>
            </a:endParaRPr>
          </a:p>
        </p:txBody>
      </p:sp>
      <p:sp>
        <p:nvSpPr>
          <p:cNvPr id="25604" name="矩形 7"/>
          <p:cNvSpPr>
            <a:spLocks noChangeArrowheads="1"/>
          </p:cNvSpPr>
          <p:nvPr/>
        </p:nvSpPr>
        <p:spPr bwMode="auto">
          <a:xfrm>
            <a:off x="0" y="2091815"/>
            <a:ext cx="9112559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kumimoji="0" lang="en-US" altLang="zh-TW" sz="3400" dirty="0">
                <a:latin typeface="Calibri" pitchFamily="34" charset="0"/>
              </a:rPr>
              <a:t>  </a:t>
            </a:r>
            <a:r>
              <a:rPr kumimoji="0" lang="en-US" altLang="zh-TW" sz="3000" b="1" dirty="0">
                <a:latin typeface="微軟正黑體" pitchFamily="34" charset="-120"/>
                <a:ea typeface="微軟正黑體" pitchFamily="34" charset="-120"/>
              </a:rPr>
              <a:t>Use conflict constructively(</a:t>
            </a:r>
            <a:r>
              <a:rPr kumimoji="0" lang="zh-TW" altLang="en-US" sz="3000" b="1" dirty="0">
                <a:latin typeface="微軟正黑體" pitchFamily="34" charset="-120"/>
                <a:ea typeface="微軟正黑體" pitchFamily="34" charset="-120"/>
              </a:rPr>
              <a:t>有建設性地利用分歧</a:t>
            </a:r>
            <a:r>
              <a:rPr kumimoji="0" lang="en-US" altLang="zh-TW" sz="30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kumimoji="0" lang="en-US" altLang="zh-TW" sz="3000" b="1" dirty="0">
                <a:latin typeface="微軟正黑體" pitchFamily="34" charset="-120"/>
                <a:ea typeface="微軟正黑體" pitchFamily="34" charset="-120"/>
              </a:rPr>
              <a:t>  Test the strength of a decision(</a:t>
            </a:r>
            <a:r>
              <a:rPr kumimoji="0" lang="zh-TW" altLang="en-US" sz="3000" b="1" dirty="0">
                <a:latin typeface="微軟正黑體" pitchFamily="34" charset="-120"/>
                <a:ea typeface="微軟正黑體" pitchFamily="34" charset="-120"/>
              </a:rPr>
              <a:t>測試決議的強度</a:t>
            </a:r>
            <a:r>
              <a:rPr kumimoji="0" lang="en-US" altLang="zh-TW" sz="30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kumimoji="0" lang="en-US" altLang="zh-TW" sz="3000" b="1" dirty="0">
                <a:latin typeface="微軟正黑體" pitchFamily="34" charset="-120"/>
                <a:ea typeface="微軟正黑體" pitchFamily="34" charset="-120"/>
              </a:rPr>
              <a:t>  Close the discussion(</a:t>
            </a:r>
            <a:r>
              <a:rPr kumimoji="0" lang="zh-TW" altLang="en-US" sz="3000" b="1" dirty="0">
                <a:latin typeface="微軟正黑體" pitchFamily="34" charset="-120"/>
                <a:ea typeface="微軟正黑體" pitchFamily="34" charset="-120"/>
              </a:rPr>
              <a:t>結束討論</a:t>
            </a:r>
            <a:r>
              <a:rPr kumimoji="0" lang="en-US" altLang="zh-TW" sz="30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25605" name="矩形 8"/>
          <p:cNvSpPr>
            <a:spLocks noChangeArrowheads="1"/>
          </p:cNvSpPr>
          <p:nvPr/>
        </p:nvSpPr>
        <p:spPr bwMode="auto">
          <a:xfrm>
            <a:off x="0" y="3720357"/>
            <a:ext cx="82452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zh-TW" sz="3400" dirty="0">
                <a:latin typeface="Calibri" pitchFamily="34" charset="0"/>
              </a:rPr>
              <a:t>  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Call attention to </a:t>
            </a:r>
          </a:p>
          <a:p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    the source of information(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注意資訊的來源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5"/>
          <p:cNvSpPr>
            <a:spLocks noChangeArrowheads="1"/>
          </p:cNvSpPr>
          <p:nvPr/>
        </p:nvSpPr>
        <p:spPr bwMode="auto">
          <a:xfrm>
            <a:off x="0" y="608356"/>
            <a:ext cx="5940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6000" b="1" dirty="0">
                <a:latin typeface="Calibri" pitchFamily="34" charset="0"/>
              </a:rPr>
              <a:t>VI. Your Session</a:t>
            </a:r>
          </a:p>
        </p:txBody>
      </p:sp>
      <p:sp>
        <p:nvSpPr>
          <p:cNvPr id="26627" name="矩形 4"/>
          <p:cNvSpPr>
            <a:spLocks noChangeArrowheads="1"/>
          </p:cNvSpPr>
          <p:nvPr/>
        </p:nvSpPr>
        <p:spPr bwMode="auto">
          <a:xfrm>
            <a:off x="179387" y="1491036"/>
            <a:ext cx="5727143" cy="88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80000"/>
              </a:lnSpc>
            </a:pPr>
            <a:r>
              <a:rPr kumimoji="0" lang="en-US" altLang="zh-TW" sz="3200" dirty="0">
                <a:latin typeface="Calibri" pitchFamily="34" charset="0"/>
              </a:rPr>
              <a:t>•   Start on </a:t>
            </a:r>
            <a:r>
              <a:rPr kumimoji="0" lang="en-US" altLang="zh-TW" sz="3200" dirty="0" smtClean="0">
                <a:latin typeface="Calibri" pitchFamily="34" charset="0"/>
              </a:rPr>
              <a:t>time</a:t>
            </a:r>
            <a:r>
              <a:rPr kumimoji="0" lang="zh-TW" altLang="en-US" sz="3200" dirty="0" smtClean="0">
                <a:latin typeface="Calibri" pitchFamily="34" charset="0"/>
              </a:rPr>
              <a:t> </a:t>
            </a:r>
            <a:r>
              <a:rPr kumimoji="0" lang="en-US" altLang="zh-TW" sz="3200" dirty="0" smtClean="0">
                <a:latin typeface="Calibri" pitchFamily="34" charset="0"/>
              </a:rPr>
              <a:t>do </a:t>
            </a:r>
            <a:r>
              <a:rPr kumimoji="0" lang="en-US" altLang="zh-TW" sz="3200" dirty="0">
                <a:latin typeface="Calibri" pitchFamily="34" charset="0"/>
              </a:rPr>
              <a:t>not wait for late participants(</a:t>
            </a:r>
            <a:r>
              <a:rPr kumimoji="0" lang="zh-TW" altLang="en-US" sz="3200" dirty="0">
                <a:latin typeface="Calibri" pitchFamily="34" charset="0"/>
              </a:rPr>
              <a:t>準時上課</a:t>
            </a:r>
            <a:r>
              <a:rPr kumimoji="0" lang="en-US" altLang="zh-TW" sz="3200" dirty="0">
                <a:latin typeface="Calibri" pitchFamily="34" charset="0"/>
              </a:rPr>
              <a:t>)</a:t>
            </a:r>
          </a:p>
        </p:txBody>
      </p:sp>
      <p:pic>
        <p:nvPicPr>
          <p:cNvPr id="26628" name="Picture 2" descr="http://img.timeinc.net/time/2007/eating/makes_eat/makes_eat_ti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914400"/>
            <a:ext cx="320357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矩形 6"/>
          <p:cNvSpPr>
            <a:spLocks noChangeArrowheads="1"/>
          </p:cNvSpPr>
          <p:nvPr/>
        </p:nvSpPr>
        <p:spPr bwMode="auto">
          <a:xfrm>
            <a:off x="191745" y="2366993"/>
            <a:ext cx="5615931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</a:pPr>
            <a:r>
              <a:rPr kumimoji="0" lang="en-US" altLang="zh-TW" sz="3200" dirty="0">
                <a:latin typeface="Calibri" pitchFamily="34" charset="0"/>
              </a:rPr>
              <a:t>•   Introduce yourself </a:t>
            </a:r>
            <a:r>
              <a:rPr kumimoji="0" lang="en-US" altLang="zh-TW" sz="3200" dirty="0" smtClean="0">
                <a:latin typeface="Calibri" pitchFamily="34" charset="0"/>
              </a:rPr>
              <a:t>briefly</a:t>
            </a:r>
            <a:r>
              <a:rPr kumimoji="0" lang="zh-TW" altLang="en-US" sz="3200" dirty="0" smtClean="0">
                <a:latin typeface="Calibri" pitchFamily="34" charset="0"/>
              </a:rPr>
              <a:t>    </a:t>
            </a:r>
            <a:r>
              <a:rPr kumimoji="0" lang="en-US" altLang="zh-TW" sz="3200" dirty="0" smtClean="0">
                <a:latin typeface="Calibri" pitchFamily="34" charset="0"/>
              </a:rPr>
              <a:t>(</a:t>
            </a:r>
            <a:r>
              <a:rPr kumimoji="0" lang="zh-TW" altLang="en-US" sz="3200" dirty="0">
                <a:latin typeface="Calibri" pitchFamily="34" charset="0"/>
              </a:rPr>
              <a:t>簡介自己</a:t>
            </a:r>
            <a:r>
              <a:rPr kumimoji="0" lang="en-US" altLang="zh-TW" sz="3200" dirty="0">
                <a:latin typeface="Calibri" pitchFamily="34" charset="0"/>
              </a:rPr>
              <a:t>)</a:t>
            </a:r>
          </a:p>
        </p:txBody>
      </p:sp>
      <p:sp>
        <p:nvSpPr>
          <p:cNvPr id="26630" name="矩形 7"/>
          <p:cNvSpPr>
            <a:spLocks noChangeArrowheads="1"/>
          </p:cNvSpPr>
          <p:nvPr/>
        </p:nvSpPr>
        <p:spPr bwMode="auto">
          <a:xfrm>
            <a:off x="179388" y="3716338"/>
            <a:ext cx="7704223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80000"/>
              </a:lnSpc>
            </a:pPr>
            <a:r>
              <a:rPr kumimoji="0" lang="en-US" altLang="zh-TW" sz="3200" dirty="0">
                <a:latin typeface="Calibri" pitchFamily="34" charset="0"/>
              </a:rPr>
              <a:t>•   End on </a:t>
            </a:r>
            <a:r>
              <a:rPr kumimoji="0" lang="en-US" altLang="zh-TW" sz="3200" dirty="0" smtClean="0">
                <a:latin typeface="Calibri" pitchFamily="34" charset="0"/>
              </a:rPr>
              <a:t>time</a:t>
            </a:r>
            <a:r>
              <a:rPr kumimoji="0" lang="zh-TW" altLang="en-US" sz="3200" dirty="0" smtClean="0">
                <a:latin typeface="Calibri" pitchFamily="34" charset="0"/>
              </a:rPr>
              <a:t> </a:t>
            </a:r>
            <a:r>
              <a:rPr kumimoji="0" lang="en-US" altLang="zh-TW" sz="3200" dirty="0" smtClean="0">
                <a:latin typeface="Calibri" pitchFamily="34" charset="0"/>
              </a:rPr>
              <a:t>the </a:t>
            </a:r>
            <a:r>
              <a:rPr kumimoji="0" lang="en-US" altLang="zh-TW" sz="3200" dirty="0">
                <a:latin typeface="Calibri" pitchFamily="34" charset="0"/>
              </a:rPr>
              <a:t>participants need </a:t>
            </a:r>
          </a:p>
          <a:p>
            <a:pPr marL="514350" indent="-514350">
              <a:lnSpc>
                <a:spcPct val="80000"/>
              </a:lnSpc>
            </a:pPr>
            <a:r>
              <a:rPr kumimoji="0" lang="en-US" altLang="zh-TW" sz="3200" dirty="0">
                <a:latin typeface="Calibri" pitchFamily="34" charset="0"/>
              </a:rPr>
              <a:t>      every minute of their breaks(</a:t>
            </a:r>
            <a:r>
              <a:rPr kumimoji="0" lang="zh-TW" altLang="en-US" sz="3200" dirty="0">
                <a:latin typeface="Calibri" pitchFamily="34" charset="0"/>
              </a:rPr>
              <a:t>準時下課</a:t>
            </a:r>
            <a:r>
              <a:rPr kumimoji="0" lang="en-US" altLang="zh-TW" sz="3200" dirty="0">
                <a:latin typeface="Calibri" pitchFamily="34" charset="0"/>
              </a:rPr>
              <a:t>)</a:t>
            </a:r>
          </a:p>
        </p:txBody>
      </p:sp>
      <p:sp>
        <p:nvSpPr>
          <p:cNvPr id="26631" name="矩形 8"/>
          <p:cNvSpPr>
            <a:spLocks noChangeArrowheads="1"/>
          </p:cNvSpPr>
          <p:nvPr/>
        </p:nvSpPr>
        <p:spPr bwMode="auto">
          <a:xfrm>
            <a:off x="179388" y="4502867"/>
            <a:ext cx="8124353" cy="88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80000"/>
              </a:lnSpc>
            </a:pPr>
            <a:r>
              <a:rPr kumimoji="0" lang="en-US" altLang="zh-TW" sz="3200" dirty="0">
                <a:latin typeface="Calibri" pitchFamily="34" charset="0"/>
              </a:rPr>
              <a:t>•   You may leave the room </a:t>
            </a:r>
            <a:r>
              <a:rPr kumimoji="0" lang="en-US" altLang="zh-TW" sz="3200" dirty="0" smtClean="0">
                <a:latin typeface="Calibri" pitchFamily="34" charset="0"/>
              </a:rPr>
              <a:t>as </a:t>
            </a:r>
            <a:r>
              <a:rPr kumimoji="0" lang="en-US" altLang="zh-TW" sz="3200" dirty="0">
                <a:latin typeface="Calibri" pitchFamily="34" charset="0"/>
              </a:rPr>
              <a:t>soon as you have completed(</a:t>
            </a:r>
            <a:r>
              <a:rPr kumimoji="0" lang="zh-TW" altLang="en-US" sz="3200" dirty="0">
                <a:latin typeface="Calibri" pitchFamily="34" charset="0"/>
              </a:rPr>
              <a:t>下課後即可離開</a:t>
            </a:r>
            <a:r>
              <a:rPr kumimoji="0" lang="en-US" altLang="zh-TW" sz="3200" dirty="0"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310620"/>
            <a:ext cx="7772400" cy="1470025"/>
          </a:xfrm>
        </p:spPr>
        <p:txBody>
          <a:bodyPr lIns="91440" tIns="45720" rIns="91440" bIns="45720"/>
          <a:lstStyle/>
          <a:p>
            <a:pPr eaLnBrk="1" hangingPunct="1"/>
            <a:r>
              <a:rPr lang="en-US" altLang="zh-TW" dirty="0" smtClean="0">
                <a:latin typeface="Arial Black" pitchFamily="34" charset="0"/>
                <a:ea typeface="全真顏體" pitchFamily="49" charset="-120"/>
              </a:rPr>
              <a:t>1.</a:t>
            </a:r>
            <a:r>
              <a:rPr lang="zh-TW" altLang="en-US" dirty="0" smtClean="0">
                <a:latin typeface="Arial Black" pitchFamily="34" charset="0"/>
                <a:ea typeface="全真顏體" pitchFamily="49" charset="-120"/>
              </a:rPr>
              <a:t>扶輪</a:t>
            </a:r>
            <a:br>
              <a:rPr lang="zh-TW" altLang="en-US" dirty="0" smtClean="0">
                <a:latin typeface="Arial Black" pitchFamily="34" charset="0"/>
                <a:ea typeface="全真顏體" pitchFamily="49" charset="-120"/>
              </a:rPr>
            </a:br>
            <a:r>
              <a:rPr lang="ja-JP" altLang="en-US" dirty="0" smtClean="0">
                <a:latin typeface="Arial Black" pitchFamily="34" charset="0"/>
                <a:ea typeface="全真顏體" pitchFamily="49" charset="-120"/>
              </a:rPr>
              <a:t>領導發展訓練週期</a:t>
            </a:r>
            <a:r>
              <a:rPr lang="ja-JP" altLang="en-US" dirty="0" smtClean="0">
                <a:latin typeface="Arial Black" pitchFamily="34" charset="0"/>
                <a:ea typeface="新細明體" charset="-120"/>
              </a:rPr>
              <a:t> </a:t>
            </a:r>
            <a:endParaRPr lang="zh-TW" altLang="en-US" dirty="0" smtClean="0">
              <a:latin typeface="Arial Black" pitchFamily="34" charset="0"/>
            </a:endParaRPr>
          </a:p>
        </p:txBody>
      </p:sp>
      <p:pic>
        <p:nvPicPr>
          <p:cNvPr id="9219" name="Picture 3" descr="training-stic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0005" y="3212404"/>
            <a:ext cx="1706562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Documents and Settings\Dens\My Documents\Documents\0-圖片\RI-TRF\elearnin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3006158"/>
            <a:ext cx="21605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5"/>
          <p:cNvSpPr>
            <a:spLocks noChangeArrowheads="1"/>
          </p:cNvSpPr>
          <p:nvPr/>
        </p:nvSpPr>
        <p:spPr bwMode="auto">
          <a:xfrm>
            <a:off x="0" y="1268413"/>
            <a:ext cx="930592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p"/>
            </a:pPr>
            <a:r>
              <a:rPr kumimoji="0" lang="en-US" altLang="zh-TW" sz="3100">
                <a:latin typeface="Calibri" pitchFamily="34" charset="0"/>
              </a:rPr>
              <a:t> Check the environment(</a:t>
            </a:r>
            <a:r>
              <a:rPr kumimoji="0" lang="zh-TW" altLang="en-US" sz="3100">
                <a:latin typeface="Calibri" pitchFamily="34" charset="0"/>
              </a:rPr>
              <a:t>上課環境</a:t>
            </a:r>
            <a:r>
              <a:rPr kumimoji="0" lang="en-US" altLang="zh-TW" sz="3100">
                <a:latin typeface="Calibri" pitchFamily="34" charset="0"/>
              </a:rPr>
              <a:t>)</a:t>
            </a:r>
          </a:p>
          <a:p>
            <a:pPr>
              <a:lnSpc>
                <a:spcPct val="120000"/>
              </a:lnSpc>
              <a:buFont typeface="Wingdings" pitchFamily="2" charset="2"/>
              <a:buChar char="p"/>
            </a:pPr>
            <a:r>
              <a:rPr kumimoji="0" lang="en-US" altLang="zh-TW" sz="3100">
                <a:latin typeface="Calibri" pitchFamily="34" charset="0"/>
              </a:rPr>
              <a:t> Greet participants(</a:t>
            </a:r>
            <a:r>
              <a:rPr kumimoji="0" lang="zh-TW" altLang="en-US" sz="3100">
                <a:latin typeface="Calibri" pitchFamily="34" charset="0"/>
              </a:rPr>
              <a:t>歡迎參與者</a:t>
            </a:r>
            <a:r>
              <a:rPr kumimoji="0" lang="en-US" altLang="zh-TW" sz="3100">
                <a:latin typeface="Calibri" pitchFamily="34" charset="0"/>
              </a:rPr>
              <a:t>)</a:t>
            </a:r>
          </a:p>
          <a:p>
            <a:pPr>
              <a:lnSpc>
                <a:spcPct val="120000"/>
              </a:lnSpc>
              <a:buFont typeface="Wingdings" pitchFamily="2" charset="2"/>
              <a:buChar char="p"/>
            </a:pPr>
            <a:r>
              <a:rPr kumimoji="0" lang="en-US" altLang="zh-TW" sz="3100">
                <a:latin typeface="Calibri" pitchFamily="34" charset="0"/>
              </a:rPr>
              <a:t> Introduce learning objective(</a:t>
            </a:r>
            <a:r>
              <a:rPr kumimoji="0" lang="zh-TW" altLang="en-US" sz="3100">
                <a:latin typeface="Calibri" pitchFamily="34" charset="0"/>
              </a:rPr>
              <a:t>介紹學習的目標</a:t>
            </a:r>
            <a:r>
              <a:rPr kumimoji="0" lang="en-US" altLang="zh-TW" sz="3100">
                <a:latin typeface="Calibri" pitchFamily="34" charset="0"/>
              </a:rPr>
              <a:t>)</a:t>
            </a:r>
          </a:p>
          <a:p>
            <a:pPr>
              <a:lnSpc>
                <a:spcPct val="120000"/>
              </a:lnSpc>
              <a:buFont typeface="Wingdings" pitchFamily="2" charset="2"/>
              <a:buChar char="p"/>
            </a:pPr>
            <a:r>
              <a:rPr kumimoji="0" lang="en-US" altLang="zh-TW" sz="3100">
                <a:latin typeface="Calibri" pitchFamily="34" charset="0"/>
              </a:rPr>
              <a:t> </a:t>
            </a:r>
            <a:r>
              <a:rPr kumimoji="0" lang="en-US" altLang="zh-TW" sz="3000">
                <a:latin typeface="Calibri" pitchFamily="34" charset="0"/>
              </a:rPr>
              <a:t>Review learning objectives at the end(</a:t>
            </a:r>
            <a:r>
              <a:rPr kumimoji="0" lang="zh-TW" altLang="en-US" sz="3000">
                <a:latin typeface="Calibri" pitchFamily="34" charset="0"/>
              </a:rPr>
              <a:t>複習學習的目標</a:t>
            </a:r>
            <a:r>
              <a:rPr kumimoji="0" lang="en-US" altLang="zh-TW" sz="3000">
                <a:latin typeface="Calibri" pitchFamily="34" charset="0"/>
              </a:rPr>
              <a:t>)</a:t>
            </a:r>
          </a:p>
        </p:txBody>
      </p:sp>
      <p:pic>
        <p:nvPicPr>
          <p:cNvPr id="55298" name="Picture 2" descr="http://cdn-5.lifehack.org/wp-content/files/2012/07/weekly-review.jpg"/>
          <p:cNvPicPr>
            <a:picLocks noChangeAspect="1" noChangeArrowheads="1"/>
          </p:cNvPicPr>
          <p:nvPr/>
        </p:nvPicPr>
        <p:blipFill>
          <a:blip r:embed="rId2" cstate="print"/>
          <a:srcRect t="13004"/>
          <a:stretch>
            <a:fillRect/>
          </a:stretch>
        </p:blipFill>
        <p:spPr bwMode="auto">
          <a:xfrm>
            <a:off x="2916238" y="4033103"/>
            <a:ext cx="3036887" cy="214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2" name="矩形 3"/>
          <p:cNvSpPr>
            <a:spLocks noChangeArrowheads="1"/>
          </p:cNvSpPr>
          <p:nvPr/>
        </p:nvSpPr>
        <p:spPr bwMode="auto">
          <a:xfrm>
            <a:off x="0" y="115888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6000" b="1">
                <a:latin typeface="Calibri" pitchFamily="34" charset="0"/>
              </a:rPr>
              <a:t>Facilitation</a:t>
            </a:r>
            <a:endParaRPr kumimoji="0" lang="en-US" altLang="zh-TW" sz="6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8672513" y="6519863"/>
            <a:ext cx="62865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3640" fontAlgn="auto">
              <a:spcBef>
                <a:spcPts val="0"/>
              </a:spcBef>
              <a:spcAft>
                <a:spcPts val="0"/>
              </a:spcAft>
              <a:defRPr/>
            </a:pPr>
            <a:fld id="{5A7F5947-78A4-41E1-B370-AF82C0DBA08F}" type="slidenum">
              <a:rPr kumimoji="0" lang="en-US" altLang="zh-TW" sz="1600">
                <a:solidFill>
                  <a:schemeClr val="bg1"/>
                </a:solidFill>
                <a:latin typeface="+mn-lt"/>
                <a:ea typeface="+mn-ea"/>
              </a:rPr>
              <a:pPr defTabSz="913640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kumimoji="0"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+mn-ea"/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397000" y="5883275"/>
            <a:ext cx="6916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600" dirty="0">
                <a:solidFill>
                  <a:schemeClr val="bg1"/>
                </a:solidFill>
                <a:latin typeface="Calibri" pitchFamily="34" charset="0"/>
              </a:rPr>
              <a:t>Thank you</a:t>
            </a:r>
          </a:p>
        </p:txBody>
      </p:sp>
      <p:pic>
        <p:nvPicPr>
          <p:cNvPr id="28677" name="Picture 6" descr="2015-2016中英文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7112"/>
            <a:ext cx="316466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C:\Users\武威\Dropbox\2016 RI + DG Peter+年度主題+圖騰+文告等\Logo+ 年度主題\T1617ZH_PMS-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900" y="1485104"/>
            <a:ext cx="5386280" cy="2880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zh-TW" altLang="en-US" smtClean="0">
                <a:ea typeface="全真顏體" pitchFamily="49" charset="-120"/>
              </a:rPr>
              <a:t>學習目標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5613" y="1846263"/>
            <a:ext cx="8229600" cy="3017837"/>
          </a:xfrm>
        </p:spPr>
        <p:txBody>
          <a:bodyPr lIns="91440" tIns="45720" rIns="91440" bIns="45720"/>
          <a:lstStyle/>
          <a:p>
            <a:pPr eaLnBrk="1" hangingPunct="1"/>
            <a:r>
              <a:rPr lang="zh-TW" altLang="en-US" sz="3200" smtClean="0">
                <a:latin typeface="全真顏體" pitchFamily="49" charset="-120"/>
                <a:ea typeface="全真顏體" pitchFamily="49" charset="-120"/>
              </a:rPr>
              <a:t>瞭解領導發展訓練週期</a:t>
            </a:r>
            <a:r>
              <a:rPr lang="en-US" altLang="zh-TW" sz="3200" smtClean="0">
                <a:latin typeface="全真顏體" pitchFamily="49" charset="-120"/>
                <a:ea typeface="全真顏體" pitchFamily="49" charset="-120"/>
              </a:rPr>
              <a:t>.</a:t>
            </a:r>
          </a:p>
          <a:p>
            <a:pPr eaLnBrk="1" hangingPunct="1"/>
            <a:r>
              <a:rPr lang="zh-TW" altLang="en-US" sz="3200" smtClean="0">
                <a:latin typeface="全真顏體" pitchFamily="49" charset="-120"/>
                <a:ea typeface="全真顏體" pitchFamily="49" charset="-120"/>
              </a:rPr>
              <a:t>認識你的地區內各種訓練會議</a:t>
            </a:r>
            <a:r>
              <a:rPr lang="en-US" altLang="zh-TW" sz="3200" smtClean="0">
                <a:latin typeface="全真顏體" pitchFamily="49" charset="-120"/>
                <a:ea typeface="全真顏體" pitchFamily="49" charset="-120"/>
              </a:rPr>
              <a:t>.</a:t>
            </a:r>
          </a:p>
          <a:p>
            <a:pPr eaLnBrk="1" hangingPunct="1"/>
            <a:r>
              <a:rPr lang="zh-TW" altLang="en-US" sz="3200" smtClean="0">
                <a:latin typeface="全真顏體" pitchFamily="49" charset="-120"/>
                <a:ea typeface="全真顏體" pitchFamily="49" charset="-120"/>
              </a:rPr>
              <a:t>瞭解你作為訓練領導人的角色</a:t>
            </a:r>
            <a:r>
              <a:rPr lang="en-US" altLang="zh-TW" sz="3200" smtClean="0">
                <a:latin typeface="全真顏體" pitchFamily="49" charset="-120"/>
                <a:ea typeface="全真顏體" pitchFamily="49" charset="-12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906" y="962599"/>
            <a:ext cx="7043355" cy="471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50324" y="365126"/>
            <a:ext cx="5918887" cy="499847"/>
          </a:xfrm>
        </p:spPr>
        <p:txBody>
          <a:bodyPr lIns="91440" tIns="45720" rIns="91440" bIns="45720"/>
          <a:lstStyle/>
          <a:p>
            <a:pPr eaLnBrk="1" hangingPunct="1"/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領導發展訓練週期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549275"/>
            <a:ext cx="7772400" cy="1143000"/>
          </a:xfrm>
        </p:spPr>
        <p:txBody>
          <a:bodyPr lIns="91440" tIns="45720" rIns="91440" bIns="45720"/>
          <a:lstStyle/>
          <a:p>
            <a:pPr eaLnBrk="1" hangingPunct="1"/>
            <a:r>
              <a:rPr lang="zh-TW" altLang="en-US" smtClean="0">
                <a:ea typeface="全真顏體" pitchFamily="49" charset="-120"/>
              </a:rPr>
              <a:t>地區各項訓練會議</a:t>
            </a:r>
            <a:endParaRPr lang="en-US" altLang="zh-TW" smtClean="0">
              <a:ea typeface="全真顏體" pitchFamily="49" charset="-120"/>
            </a:endParaRPr>
          </a:p>
        </p:txBody>
      </p:sp>
      <p:graphicFrame>
        <p:nvGraphicFramePr>
          <p:cNvPr id="10276" name="Group 36"/>
          <p:cNvGraphicFramePr>
            <a:graphicFrameLocks noGrp="1"/>
          </p:cNvGraphicFramePr>
          <p:nvPr>
            <p:ph idx="4294967295"/>
          </p:nvPr>
        </p:nvGraphicFramePr>
        <p:xfrm>
          <a:off x="1042988" y="1700213"/>
          <a:ext cx="6918325" cy="3714115"/>
        </p:xfrm>
        <a:graphic>
          <a:graphicData uri="http://schemas.openxmlformats.org/drawingml/2006/table">
            <a:tbl>
              <a:tblPr/>
              <a:tblGrid>
                <a:gridCol w="4857750"/>
                <a:gridCol w="2060575"/>
              </a:tblGrid>
              <a:tr h="395288">
                <a:tc>
                  <a:txBody>
                    <a:bodyPr/>
                    <a:lstStyle>
                      <a:lvl1pPr marL="239713" indent="-239713"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520700" indent="-20002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801688" indent="-160338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123950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444625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9018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3590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8162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2734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239713" marR="0" lvl="0" indent="-239713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全真顏體" pitchFamily="49" charset="-120"/>
                          <a:ea typeface="全真顏體" pitchFamily="49" charset="-120"/>
                          <a:cs typeface="Times New Roman" pitchFamily="18" charset="0"/>
                        </a:rPr>
                        <a:t>會議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239713" indent="-239713"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520700" indent="-20002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801688" indent="-160338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123950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444625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9018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3590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8162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2734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239713" marR="0" lvl="0" indent="-239713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全真顏體" pitchFamily="49" charset="-120"/>
                          <a:ea typeface="全真顏體" pitchFamily="49" charset="-120"/>
                          <a:cs typeface="Times New Roman" pitchFamily="18" charset="0"/>
                        </a:rPr>
                        <a:t>召集人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95288">
                <a:tc>
                  <a:txBody>
                    <a:bodyPr/>
                    <a:lstStyle>
                      <a:lvl1pPr marL="239713" indent="-239713"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520700" indent="-20002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801688" indent="-160338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123950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444625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9018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3590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8162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2734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239713" marR="0" lvl="0" indent="-239713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全真顏體" pitchFamily="49" charset="-120"/>
                          <a:ea typeface="全真顏體" pitchFamily="49" charset="-120"/>
                          <a:cs typeface="Times New Roman" pitchFamily="18" charset="0"/>
                        </a:rPr>
                        <a:t>地區團隊訓練會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39713" indent="-239713"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520700" indent="-20002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801688" indent="-160338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123950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444625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9018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3590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8162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2734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239713" marR="0" lvl="0" indent="-239713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全真顏體" pitchFamily="49" charset="-120"/>
                          <a:ea typeface="Arial Unicode MS" pitchFamily="34" charset="-120"/>
                          <a:cs typeface="Arial Unicode MS" pitchFamily="34" charset="-120"/>
                        </a:rPr>
                        <a:t>總監當選人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>
                      <a:lvl1pPr marL="239713" indent="-239713"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520700" indent="-20002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801688" indent="-160338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123950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444625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9018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3590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8162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2734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239713" marR="0" lvl="0" indent="-239713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全真顏體" pitchFamily="49" charset="-120"/>
                          <a:ea typeface="全真顏體" pitchFamily="49" charset="-120"/>
                          <a:cs typeface="Times New Roman" pitchFamily="18" charset="0"/>
                        </a:rPr>
                        <a:t>社長當選人訓練會</a:t>
                      </a:r>
                      <a:r>
                        <a:rPr kumimoji="0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全真顏體" pitchFamily="49" charset="-120"/>
                          <a:ea typeface="全真顏體" pitchFamily="49" charset="-120"/>
                          <a:cs typeface="Times New Roman" pitchFamily="18" charset="0"/>
                        </a:rPr>
                        <a:t>(PETS)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39713" indent="-239713"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520700" indent="-20002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801688" indent="-160338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123950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444625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9018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3590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8162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2734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239713" marR="0" lvl="0" indent="-239713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全真顏體" pitchFamily="49" charset="-120"/>
                          <a:ea typeface="Arial Unicode MS" pitchFamily="34" charset="-120"/>
                          <a:cs typeface="Arial Unicode MS" pitchFamily="34" charset="-120"/>
                        </a:rPr>
                        <a:t>總監當選人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marL="239713" indent="-239713"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520700" indent="-20002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801688" indent="-160338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123950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444625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9018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3590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8162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2734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239713" marR="0" lvl="0" indent="-239713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全真顏體" pitchFamily="49" charset="-120"/>
                          <a:ea typeface="全真顏體" pitchFamily="49" charset="-120"/>
                          <a:cs typeface="Times New Roman" pitchFamily="18" charset="0"/>
                        </a:rPr>
                        <a:t>地區講習會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39713" indent="-239713"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520700" indent="-20002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801688" indent="-160338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123950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444625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9018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3590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8162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2734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239713" marR="0" lvl="0" indent="-239713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全真顏體" pitchFamily="49" charset="-120"/>
                          <a:ea typeface="Arial Unicode MS" pitchFamily="34" charset="-120"/>
                          <a:cs typeface="Arial Unicode MS" pitchFamily="34" charset="-120"/>
                        </a:rPr>
                        <a:t>總監當選人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marL="239713" indent="-239713"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520700" indent="-20002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801688" indent="-160338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123950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444625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9018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3590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8162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2734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239713" marR="0" lvl="0" indent="-239713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全真顏體" pitchFamily="49" charset="-120"/>
                          <a:ea typeface="全真顏體" pitchFamily="49" charset="-120"/>
                          <a:cs typeface="Times New Roman" pitchFamily="18" charset="0"/>
                        </a:rPr>
                        <a:t>地區社員講習會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39713" indent="-239713"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520700" indent="-20002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801688" indent="-160338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123950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444625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9018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3590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8162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2734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239713" marR="0" lvl="0" indent="-239713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全真顏體" pitchFamily="49" charset="-120"/>
                          <a:ea typeface="Arial Unicode MS" pitchFamily="34" charset="-120"/>
                          <a:cs typeface="Arial Unicode MS" pitchFamily="34" charset="-120"/>
                        </a:rPr>
                        <a:t>總監當選人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marL="239713" indent="-239713"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520700" indent="-20002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801688" indent="-160338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123950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444625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9018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3590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8162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2734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239713" marR="0" lvl="0" indent="-239713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全真顏體" pitchFamily="49" charset="-120"/>
                          <a:ea typeface="Arial Unicode MS" pitchFamily="34" charset="-120"/>
                          <a:cs typeface="Arial Unicode MS" pitchFamily="34" charset="-120"/>
                        </a:rPr>
                        <a:t>地區領導人</a:t>
                      </a:r>
                      <a:r>
                        <a:rPr kumimoji="0" lang="zh-TW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全真顏體" pitchFamily="49" charset="-120"/>
                          <a:ea typeface="全真顏體" pitchFamily="49" charset="-120"/>
                          <a:cs typeface="Times New Roman" pitchFamily="18" charset="0"/>
                        </a:rPr>
                        <a:t>講習</a:t>
                      </a:r>
                      <a:r>
                        <a:rPr kumimoji="0" lang="zh-TW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全真顏體" pitchFamily="49" charset="-120"/>
                          <a:ea typeface="Arial Unicode MS" pitchFamily="34" charset="-120"/>
                          <a:cs typeface="Arial Unicode MS" pitchFamily="34" charset="-120"/>
                        </a:rPr>
                        <a:t>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39713" indent="-239713"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520700" indent="-20002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801688" indent="-160338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123950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444625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9018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3590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8162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2734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239713" marR="0" lvl="0" indent="-239713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全真顏體" pitchFamily="49" charset="-120"/>
                          <a:ea typeface="Arial Unicode MS" pitchFamily="34" charset="-120"/>
                          <a:cs typeface="Arial Unicode MS" pitchFamily="34" charset="-120"/>
                        </a:rPr>
                        <a:t>總監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marL="239713" indent="-239713"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520700" indent="-20002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801688" indent="-160338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123950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444625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9018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3590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8162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2734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239713" marR="0" lvl="0" indent="-239713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全真顏體" pitchFamily="49" charset="-120"/>
                          <a:ea typeface="Arial Unicode MS" pitchFamily="34" charset="-120"/>
                          <a:cs typeface="Arial Unicode MS" pitchFamily="34" charset="-120"/>
                        </a:rPr>
                        <a:t>地區扶輪基金會</a:t>
                      </a:r>
                      <a:r>
                        <a:rPr kumimoji="0" lang="zh-TW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全真顏體" pitchFamily="49" charset="-120"/>
                          <a:ea typeface="全真顏體" pitchFamily="49" charset="-120"/>
                          <a:cs typeface="Times New Roman" pitchFamily="18" charset="0"/>
                        </a:rPr>
                        <a:t>講習</a:t>
                      </a:r>
                      <a:r>
                        <a:rPr kumimoji="0" lang="zh-TW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全真顏體" pitchFamily="49" charset="-120"/>
                          <a:ea typeface="Arial Unicode MS" pitchFamily="34" charset="-120"/>
                          <a:cs typeface="Arial Unicode MS" pitchFamily="34" charset="-120"/>
                        </a:rPr>
                        <a:t>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39713" indent="-239713"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520700" indent="-20002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801688" indent="-160338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123950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444625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9018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3590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8162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2734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239713" marR="0" lvl="0" indent="-239713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全真顏體" pitchFamily="49" charset="-120"/>
                          <a:ea typeface="Arial Unicode MS" pitchFamily="34" charset="-120"/>
                          <a:cs typeface="Arial Unicode MS" pitchFamily="34" charset="-120"/>
                        </a:rPr>
                        <a:t>總監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marL="239713" indent="-239713"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520700" indent="-20002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801688" indent="-160338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123950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444625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9018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3590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8162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2734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239713" marR="0" lvl="0" indent="-239713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全真顏體" pitchFamily="49" charset="-120"/>
                          <a:ea typeface="Arial Unicode MS" pitchFamily="34" charset="-120"/>
                          <a:cs typeface="Arial Unicode MS" pitchFamily="34" charset="-120"/>
                        </a:rPr>
                        <a:t>領導發展計畫</a:t>
                      </a:r>
                      <a:endParaRPr kumimoji="0" lang="en-US" altLang="zh-TW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全真顏體" pitchFamily="49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39713" indent="-239713"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520700" indent="-20002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801688" indent="-160338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123950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444625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9018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3590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8162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2734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239713" marR="0" lvl="0" indent="-239713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全真顏體" pitchFamily="49" charset="-120"/>
                          <a:ea typeface="Arial Unicode MS" pitchFamily="34" charset="-120"/>
                          <a:cs typeface="Arial Unicode MS" pitchFamily="34" charset="-120"/>
                        </a:rPr>
                        <a:t>總監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marL="239713" indent="-239713"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520700" indent="-20002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801688" indent="-160338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123950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444625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9018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3590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8162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2734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239713" marR="0" lvl="0" indent="-239713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全真顏體" pitchFamily="49" charset="-120"/>
                          <a:ea typeface="Arial Unicode MS" pitchFamily="34" charset="-120"/>
                          <a:cs typeface="Arial Unicode MS" pitchFamily="34" charset="-120"/>
                        </a:rPr>
                        <a:t>扶輪青年服務團領導人訓練會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39713" indent="-239713"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520700" indent="-20002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801688" indent="-160338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123950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444625" indent="-16033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9018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3590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8162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273425" indent="-16033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239713" marR="0" lvl="0" indent="-239713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全真顏體" pitchFamily="49" charset="-120"/>
                          <a:ea typeface="Arial Unicode MS" pitchFamily="34" charset="-120"/>
                          <a:cs typeface="Arial Unicode MS" pitchFamily="34" charset="-120"/>
                        </a:rPr>
                        <a:t>總監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86" name="Group 18"/>
          <p:cNvGraphicFramePr>
            <a:graphicFrameLocks noGrp="1"/>
          </p:cNvGraphicFramePr>
          <p:nvPr/>
        </p:nvGraphicFramePr>
        <p:xfrm>
          <a:off x="827088" y="1557338"/>
          <a:ext cx="7993062" cy="3897196"/>
        </p:xfrm>
        <a:graphic>
          <a:graphicData uri="http://schemas.openxmlformats.org/drawingml/2006/table">
            <a:tbl>
              <a:tblPr/>
              <a:tblGrid>
                <a:gridCol w="2801937"/>
                <a:gridCol w="5191125"/>
              </a:tblGrid>
              <a:tr h="50624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We tend to remember after 2 weeks……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317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           10%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of what we read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9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           20%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of what we hear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36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           30%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of what we see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36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           50%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of what we hear &amp; see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54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           70%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of what we say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53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           90%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of what we say &amp; do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328" name="矩形 4"/>
          <p:cNvSpPr>
            <a:spLocks noChangeArrowheads="1"/>
          </p:cNvSpPr>
          <p:nvPr/>
        </p:nvSpPr>
        <p:spPr bwMode="auto">
          <a:xfrm>
            <a:off x="0" y="5145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3600" b="1" dirty="0">
                <a:latin typeface="Calibri" pitchFamily="34" charset="0"/>
              </a:rPr>
              <a:t>Adult Learning(</a:t>
            </a:r>
            <a:r>
              <a:rPr kumimoji="0" lang="zh-TW" altLang="en-US" sz="3600" b="1" dirty="0">
                <a:latin typeface="Calibri" pitchFamily="34" charset="0"/>
              </a:rPr>
              <a:t>成人學習</a:t>
            </a:r>
            <a:r>
              <a:rPr kumimoji="0" lang="en-US" altLang="zh-TW" sz="3600" b="1" dirty="0">
                <a:latin typeface="Calibri" pitchFamily="34" charset="0"/>
              </a:rPr>
              <a:t>)</a:t>
            </a:r>
          </a:p>
          <a:p>
            <a:pPr algn="ctr"/>
            <a:r>
              <a:rPr kumimoji="0" lang="en-US" altLang="zh-TW" sz="3600" b="1" dirty="0">
                <a:latin typeface="Calibri" pitchFamily="34" charset="0"/>
              </a:rPr>
              <a:t>Rate of attention</a:t>
            </a:r>
            <a:endParaRPr kumimoji="0" lang="en-US" altLang="zh-TW" sz="3600" dirty="0">
              <a:latin typeface="Calibri" pitchFamily="34" charset="0"/>
            </a:endParaRPr>
          </a:p>
        </p:txBody>
      </p:sp>
      <p:graphicFrame>
        <p:nvGraphicFramePr>
          <p:cNvPr id="32825" name="Group 57"/>
          <p:cNvGraphicFramePr>
            <a:graphicFrameLocks noGrp="1"/>
          </p:cNvGraphicFramePr>
          <p:nvPr/>
        </p:nvGraphicFramePr>
        <p:xfrm>
          <a:off x="926757" y="1434885"/>
          <a:ext cx="7677493" cy="3841888"/>
        </p:xfrm>
        <a:graphic>
          <a:graphicData uri="http://schemas.openxmlformats.org/drawingml/2006/table">
            <a:tbl>
              <a:tblPr/>
              <a:tblGrid>
                <a:gridCol w="2512998"/>
                <a:gridCol w="5164495"/>
              </a:tblGrid>
              <a:tr h="708446">
                <a:tc gridSpan="2">
                  <a:txBody>
                    <a:bodyPr/>
                    <a:lstStyle>
                      <a:lvl1pPr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32067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641350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963613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28428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7414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1986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6558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1130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1614">
                <a:tc>
                  <a:txBody>
                    <a:bodyPr/>
                    <a:lstStyle>
                      <a:lvl1pPr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32067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641350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963613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28428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7414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1986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6558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1130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32067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641350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963613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28428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7414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1986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6558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1130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11">
                <a:tc>
                  <a:txBody>
                    <a:bodyPr/>
                    <a:lstStyle>
                      <a:lvl1pPr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32067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641350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963613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28428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7414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1986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6558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1130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32067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641350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963613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28428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7414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1986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6558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1130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22">
                <a:tc>
                  <a:txBody>
                    <a:bodyPr/>
                    <a:lstStyle>
                      <a:lvl1pPr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32067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641350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963613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28428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7414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1986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6558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1130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32067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641350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963613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28428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7414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1986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6558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1130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024">
                <a:tc>
                  <a:txBody>
                    <a:bodyPr/>
                    <a:lstStyle>
                      <a:lvl1pPr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32067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641350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963613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28428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7414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1986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6558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1130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32067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641350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963613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28428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7414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1986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6558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1130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556">
                <a:tc>
                  <a:txBody>
                    <a:bodyPr/>
                    <a:lstStyle>
                      <a:lvl1pPr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32067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641350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963613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28428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7414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1986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6558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1130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32067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641350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963613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28428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7414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1986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6558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1130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957">
                <a:tc>
                  <a:txBody>
                    <a:bodyPr/>
                    <a:lstStyle>
                      <a:lvl1pPr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32067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641350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963613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28428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7414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1986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6558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1130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4135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320675" defTabSz="6413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641350" defTabSz="64135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963613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284288" defTabSz="64135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7414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1986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6558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113088" defTabSz="641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641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tlantykron.org/reference/atlantykron-discussion-gr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141663"/>
            <a:ext cx="26304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矩形 1"/>
          <p:cNvSpPr>
            <a:spLocks noChangeArrowheads="1"/>
          </p:cNvSpPr>
          <p:nvPr/>
        </p:nvSpPr>
        <p:spPr bwMode="auto">
          <a:xfrm>
            <a:off x="0" y="263525"/>
            <a:ext cx="9144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5000" b="1">
                <a:latin typeface="Calibri" pitchFamily="34" charset="0"/>
              </a:rPr>
              <a:t>  I. Your Role- Facilitator</a:t>
            </a:r>
            <a:endParaRPr kumimoji="0" lang="en-US" altLang="zh-TW" sz="5000">
              <a:latin typeface="Calibri" pitchFamily="34" charset="0"/>
            </a:endParaRPr>
          </a:p>
        </p:txBody>
      </p:sp>
      <p:sp>
        <p:nvSpPr>
          <p:cNvPr id="14340" name="矩形 2"/>
          <p:cNvSpPr>
            <a:spLocks noChangeArrowheads="1"/>
          </p:cNvSpPr>
          <p:nvPr/>
        </p:nvSpPr>
        <p:spPr bwMode="auto">
          <a:xfrm>
            <a:off x="250825" y="1156083"/>
            <a:ext cx="669766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zh-TW" sz="3200" dirty="0">
                <a:latin typeface="Calibri" pitchFamily="34" charset="0"/>
              </a:rPr>
              <a:t>  </a:t>
            </a:r>
            <a:r>
              <a:rPr kumimoji="0" lang="en-US" altLang="zh-TW" sz="3000" dirty="0">
                <a:latin typeface="微軟正黑體" pitchFamily="34" charset="-120"/>
                <a:ea typeface="微軟正黑體" pitchFamily="34" charset="-120"/>
              </a:rPr>
              <a:t>Introduce and present the </a:t>
            </a:r>
          </a:p>
          <a:p>
            <a:r>
              <a:rPr kumimoji="0" lang="en-US" altLang="zh-TW" sz="3000" dirty="0">
                <a:latin typeface="微軟正黑體" pitchFamily="34" charset="-120"/>
                <a:ea typeface="微軟正黑體" pitchFamily="34" charset="-120"/>
              </a:rPr>
              <a:t>    topic for discussion</a:t>
            </a:r>
          </a:p>
          <a:p>
            <a:r>
              <a:rPr kumimoji="0" lang="en-US" altLang="zh-TW" sz="3000" dirty="0">
                <a:latin typeface="微軟正黑體" pitchFamily="34" charset="-120"/>
                <a:ea typeface="微軟正黑體" pitchFamily="34" charset="-120"/>
              </a:rPr>
              <a:t>    (</a:t>
            </a:r>
            <a:r>
              <a:rPr kumimoji="0" lang="zh-TW" altLang="en-US" sz="3000" dirty="0">
                <a:latin typeface="微軟正黑體" pitchFamily="34" charset="-120"/>
                <a:ea typeface="微軟正黑體" pitchFamily="34" charset="-120"/>
              </a:rPr>
              <a:t>介紹主題</a:t>
            </a:r>
            <a:r>
              <a:rPr kumimoji="0" lang="en-US" altLang="zh-TW" sz="3000" dirty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14341" name="矩形 4"/>
          <p:cNvSpPr>
            <a:spLocks noChangeArrowheads="1"/>
          </p:cNvSpPr>
          <p:nvPr/>
        </p:nvSpPr>
        <p:spPr bwMode="auto">
          <a:xfrm>
            <a:off x="250825" y="2498206"/>
            <a:ext cx="648176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zh-TW" sz="3800" dirty="0">
                <a:latin typeface="Calibri" pitchFamily="34" charset="0"/>
              </a:rPr>
              <a:t> </a:t>
            </a:r>
            <a:r>
              <a:rPr kumimoji="0" lang="en-US" altLang="zh-TW" sz="3000" dirty="0" smtClean="0">
                <a:latin typeface="微軟正黑體" pitchFamily="34" charset="-120"/>
                <a:ea typeface="微軟正黑體" pitchFamily="34" charset="-120"/>
              </a:rPr>
              <a:t>Facilitate </a:t>
            </a:r>
            <a:r>
              <a:rPr kumimoji="0" lang="en-US" altLang="zh-TW" sz="3000" dirty="0">
                <a:latin typeface="微軟正黑體" pitchFamily="34" charset="-120"/>
                <a:ea typeface="微軟正黑體" pitchFamily="34" charset="-120"/>
              </a:rPr>
              <a:t>the exchange of </a:t>
            </a:r>
          </a:p>
          <a:p>
            <a:r>
              <a:rPr kumimoji="0" lang="en-US" altLang="zh-TW" sz="3000" dirty="0">
                <a:latin typeface="微軟正黑體" pitchFamily="34" charset="-120"/>
                <a:ea typeface="微軟正黑體" pitchFamily="34" charset="-120"/>
              </a:rPr>
              <a:t>   knowledge and experience</a:t>
            </a:r>
          </a:p>
          <a:p>
            <a:r>
              <a:rPr kumimoji="0" lang="en-US" altLang="zh-TW" sz="3000" dirty="0">
                <a:latin typeface="微軟正黑體" pitchFamily="34" charset="-120"/>
                <a:ea typeface="微軟正黑體" pitchFamily="34" charset="-120"/>
              </a:rPr>
              <a:t>   (</a:t>
            </a:r>
            <a:r>
              <a:rPr kumimoji="0" lang="zh-TW" altLang="en-US" sz="3000" dirty="0">
                <a:latin typeface="微軟正黑體" pitchFamily="34" charset="-120"/>
                <a:ea typeface="微軟正黑體" pitchFamily="34" charset="-120"/>
              </a:rPr>
              <a:t>引導知識及經驗之交換</a:t>
            </a:r>
            <a:r>
              <a:rPr kumimoji="0" lang="en-US" altLang="zh-TW" sz="3000" dirty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14342" name="矩形 5"/>
          <p:cNvSpPr>
            <a:spLocks noChangeArrowheads="1"/>
          </p:cNvSpPr>
          <p:nvPr/>
        </p:nvSpPr>
        <p:spPr bwMode="auto">
          <a:xfrm>
            <a:off x="250825" y="4075280"/>
            <a:ext cx="648176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zh-TW" sz="3800" dirty="0">
                <a:latin typeface="Calibri" pitchFamily="34" charset="0"/>
              </a:rPr>
              <a:t>  </a:t>
            </a:r>
            <a:r>
              <a:rPr kumimoji="0" lang="en-US" altLang="zh-TW" sz="3000" dirty="0">
                <a:latin typeface="微軟正黑體" pitchFamily="34" charset="-120"/>
                <a:ea typeface="微軟正黑體" pitchFamily="34" charset="-120"/>
              </a:rPr>
              <a:t>Keep the discussion focused </a:t>
            </a:r>
          </a:p>
          <a:p>
            <a:r>
              <a:rPr kumimoji="0" lang="en-US" altLang="zh-TW" sz="3000" dirty="0">
                <a:latin typeface="微軟正黑體" pitchFamily="34" charset="-120"/>
                <a:ea typeface="微軟正黑體" pitchFamily="34" charset="-120"/>
              </a:rPr>
              <a:t>    on the learning objectives</a:t>
            </a:r>
          </a:p>
          <a:p>
            <a:r>
              <a:rPr kumimoji="0" lang="zh-TW" altLang="en-US" sz="3000" dirty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kumimoji="0" lang="en-US" altLang="zh-TW" sz="3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3000" dirty="0">
                <a:latin typeface="微軟正黑體" pitchFamily="34" charset="-120"/>
                <a:ea typeface="微軟正黑體" pitchFamily="34" charset="-120"/>
              </a:rPr>
              <a:t>依學習目標來討論</a:t>
            </a:r>
            <a:r>
              <a:rPr kumimoji="0" lang="en-US" altLang="zh-TW" sz="3000" dirty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onmywayflnotarysa.files.wordpress.com/2012/02/hearing-impair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989138"/>
            <a:ext cx="31686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矩形 3"/>
          <p:cNvSpPr>
            <a:spLocks noChangeArrowheads="1"/>
          </p:cNvSpPr>
          <p:nvPr/>
        </p:nvSpPr>
        <p:spPr bwMode="auto">
          <a:xfrm>
            <a:off x="383059" y="1721105"/>
            <a:ext cx="632666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TW" sz="3600" dirty="0">
                <a:latin typeface="微軟正黑體" pitchFamily="34" charset="-120"/>
                <a:ea typeface="微軟正黑體" pitchFamily="34" charset="-120"/>
              </a:rPr>
              <a:t>Listening(</a:t>
            </a:r>
            <a:r>
              <a:rPr kumimoji="0" lang="zh-TW" altLang="en-US" sz="3600" dirty="0">
                <a:latin typeface="微軟正黑體" pitchFamily="34" charset="-120"/>
                <a:ea typeface="微軟正黑體" pitchFamily="34" charset="-120"/>
              </a:rPr>
              <a:t>傾聽</a:t>
            </a:r>
            <a:r>
              <a:rPr kumimoji="0" lang="en-US" altLang="zh-TW" sz="3600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lnSpc>
                <a:spcPct val="130000"/>
              </a:lnSpc>
            </a:pPr>
            <a:r>
              <a:rPr kumimoji="0" lang="en-US" altLang="zh-TW" sz="3600" dirty="0">
                <a:latin typeface="微軟正黑體" pitchFamily="34" charset="-120"/>
                <a:ea typeface="微軟正黑體" pitchFamily="34" charset="-120"/>
              </a:rPr>
              <a:t>Questioning(</a:t>
            </a:r>
            <a:r>
              <a:rPr kumimoji="0" lang="zh-TW" altLang="en-US" sz="3600" dirty="0">
                <a:latin typeface="微軟正黑體" pitchFamily="34" charset="-120"/>
                <a:ea typeface="微軟正黑體" pitchFamily="34" charset="-120"/>
              </a:rPr>
              <a:t>提問</a:t>
            </a:r>
            <a:r>
              <a:rPr kumimoji="0" lang="en-US" altLang="zh-TW" sz="3600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lnSpc>
                <a:spcPct val="130000"/>
              </a:lnSpc>
            </a:pPr>
            <a:r>
              <a:rPr kumimoji="0" lang="en-US" altLang="zh-TW" sz="3600" dirty="0">
                <a:latin typeface="微軟正黑體" pitchFamily="34" charset="-120"/>
                <a:ea typeface="微軟正黑體" pitchFamily="34" charset="-120"/>
              </a:rPr>
              <a:t>Sharing(</a:t>
            </a:r>
            <a:r>
              <a:rPr kumimoji="0" lang="zh-TW" altLang="en-US" sz="3600" dirty="0">
                <a:latin typeface="微軟正黑體" pitchFamily="34" charset="-120"/>
                <a:ea typeface="微軟正黑體" pitchFamily="34" charset="-120"/>
              </a:rPr>
              <a:t>分享</a:t>
            </a:r>
            <a:r>
              <a:rPr kumimoji="0" lang="en-US" altLang="zh-TW" sz="3600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lnSpc>
                <a:spcPct val="130000"/>
              </a:lnSpc>
            </a:pPr>
            <a:r>
              <a:rPr kumimoji="0" lang="en-US" altLang="zh-TW" sz="3600" dirty="0">
                <a:latin typeface="微軟正黑體" pitchFamily="34" charset="-120"/>
                <a:ea typeface="微軟正黑體" pitchFamily="34" charset="-120"/>
              </a:rPr>
              <a:t>Problem solving(</a:t>
            </a:r>
            <a:r>
              <a:rPr kumimoji="0" lang="zh-TW" altLang="en-US" sz="3600" dirty="0">
                <a:latin typeface="微軟正黑體" pitchFamily="34" charset="-120"/>
                <a:ea typeface="微軟正黑體" pitchFamily="34" charset="-120"/>
              </a:rPr>
              <a:t>解決問題</a:t>
            </a:r>
            <a:r>
              <a:rPr kumimoji="0" lang="en-US" altLang="zh-TW" sz="3600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lnSpc>
                <a:spcPct val="130000"/>
              </a:lnSpc>
            </a:pPr>
            <a:r>
              <a:rPr kumimoji="0" lang="en-US" altLang="zh-TW" sz="3600" dirty="0">
                <a:latin typeface="微軟正黑體" pitchFamily="34" charset="-120"/>
                <a:ea typeface="微軟正黑體" pitchFamily="34" charset="-120"/>
              </a:rPr>
              <a:t>Resolving conflict(</a:t>
            </a:r>
            <a:r>
              <a:rPr kumimoji="0" lang="zh-TW" altLang="en-US" sz="3600" dirty="0">
                <a:latin typeface="微軟正黑體" pitchFamily="34" charset="-120"/>
                <a:ea typeface="微軟正黑體" pitchFamily="34" charset="-120"/>
              </a:rPr>
              <a:t>解決衝突</a:t>
            </a:r>
            <a:r>
              <a:rPr kumimoji="0" lang="en-US" altLang="zh-TW" sz="3600" dirty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15364" name="矩形 4"/>
          <p:cNvSpPr>
            <a:spLocks noChangeArrowheads="1"/>
          </p:cNvSpPr>
          <p:nvPr/>
        </p:nvSpPr>
        <p:spPr bwMode="auto">
          <a:xfrm>
            <a:off x="0" y="263525"/>
            <a:ext cx="756233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4000" b="1" dirty="0">
                <a:latin typeface="微軟正黑體" pitchFamily="34" charset="-120"/>
                <a:ea typeface="微軟正黑體" pitchFamily="34" charset="-120"/>
              </a:rPr>
              <a:t>Facilitation Skills Required-1</a:t>
            </a:r>
          </a:p>
          <a:p>
            <a:pPr algn="ctr"/>
            <a:r>
              <a:rPr kumimoji="0" lang="en-US" altLang="zh-TW" sz="4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4000" b="1" dirty="0">
                <a:latin typeface="微軟正黑體" pitchFamily="34" charset="-120"/>
                <a:ea typeface="微軟正黑體" pitchFamily="34" charset="-120"/>
              </a:rPr>
              <a:t>必要技巧</a:t>
            </a:r>
            <a:r>
              <a:rPr kumimoji="0" lang="en-US" altLang="zh-TW" sz="40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15365" name="AutoShape 2" descr="data:image/jpeg;base64,/9j/4AAQSkZJRgABAQAAAQABAAD/2wCEAAkGBhQSEBQUEBQUFRUUFBUUFBUVFBQQFBAUFRUVFBUUFBQXHCYeFxkjGRQUHy8gJCcpLCwsFR4xNTAqNSYrLCkBCQoKDgwOFw8PGDUgHyQpLCk1KTUpKSosKjUwKSkpNTUsKSkqLCk1LCwzKSkuLCosLC4sKikpNSkvKSkpKSwpMP/AABEIAMEBBQMBIgACEQEDEQH/xAAcAAADAAIDAQAAAAAAAAAAAAAAAQIDBwQFBgj/xABHEAABBAADBAcFBQUGAwkAAAABAAIDEQQSIQUxQVEGBxNhcYGRIjKhscEUUmJy8CNCgpLRFUNT0uHxMzSTCBclVHOjsrPC/8QAGgEBAAIDAQAAAAAAAAAAAAAAAAEGAgQFA//EACwRAQACAgEDAgMIAwAAAAAAAAABAgMRBBIhMQVBFKHwExUiUVKBwdEykbH/2gAMAwEAAhEDEQA/ANthNTaCeKkZAUWsBxjOLmjxIaR5HVOOTMbAIaN1ii486OoHjvv1DkWgM4jQ8xx8RxUWqBUhNxDgTbSWjTM3W+ZybwOHHceCzskBFggjmNUBQ+AE3qDzboT48D52gylNu5YQ133h45dfgaWRopELSUufW9UiQpj4+J+dfRMlTE7TzPzKDImptIlBVozLHmUlyCy/VPOsNpWgyulWMuUOPx0VFAWkhK1AaRRaRKBJFO0kAXKDKONjv4evBUUigaSTRogoBCSEFJqQVrHanXi2DEyYc4KVz45XRaTAF5Di0EN7O/a0IHeEG0ULW3SHrmGExTsO7BTOcMuU9qGdpmAIytMZJ1JHiFseN9tBqrANcrF0gtPtANSkEwECbixwD3d4bp6uq/JZopg7dvG8EFpHiCoC150n67MJhZzDFHJiJI3FrixzWMDrosDyCXG+QqxvUjZVota36H9czcfjWYUYV8TniQ5nSh2Xs2OeQW5Af3a81sdEGRe/+qxfZWfdb6V8lkzLXfTbrhbs3FHDvwkklNa4SdoI2vDgCcoLDdE1v4INgfZmfdHoskbQBoOfzWrtp9eIghw8r8BMBiIzI25Q0NqR7ALMdOtrWv8AB48V67oL0v8A7RwpxAhfCO0cxrXuz5w1rDna7KLbbiPFpUJekKh2gv8AWu5IlYqJcSeGje7mfG7HgO8oMmZIlJCAtCCokdQ01PAczyQUN/6/X+6FLTprofXXx4qrQS99DTfuHj3/AK4LH2F+8XE/mLR5BpH1WQoQQ0EcSR36kefEKk7SQCwRR37RJ190AkBo4aDeTv15rK46IYKA8B8kAkqSKBItIlJAWkgoQNal68+iQLG4+LR8ZbHNRouaTUcg/EHEN8C3ktsheW6xOiuI2hh2wYeZkTS65Q8OIkAosHsgnRwvgg1b0f2jNM3FbaxZEr8HHHFh2n3e3OSNjy3k3tA883PJ4KdlQ7Qx2Bxe0TtCdrsOXVGHvaH5GNkfWVwDAGuFANN1Wi910J6sZcLDicNi5o5sNiGUY4w4Fshy+3mc0UcrRXfWi6kdS+LjZLBhtoBuGmIMjHMe0uA3ZmtsE7hoRdKB0U3THE43Ycr5J5GzYLEQ3IwmN2IZNmY0Pc0jUEON8aF66rpsVtLE/wBjQYgYrEB32yeEjtZPaBiheCXZr0o0PxFbYb1URM2TLgYpSHSubI+dzbzSMc0i2A6M9mqvSydV5Y9RWJ+yiH7cw1L2gjyydg22lrnjS85po3AUCg9v0Ixsh2DFJmc+X7LO4Oc4vc57XTFtk6k2AFqrqHhY/arnSAOczDyvjvU580bbF8cjn6rcXQHo7NgcE3D4iVkpY52QsBDWxmiGe0AT7Wc/xLxm0+pJ7MUcRsvF/ZjZc1pDx2RdvDJGa5dSKI3aWVIw7E6w9nzbWbI3ZsrMXI8sdKZCXM9gxvLo92jAb04FdFsDaWP6QY+Vv22TCxsY6VrIy4MYM7WMYGtc3MbcLcTeh7gvWdDuqWfB7SjxkuKjmoTGUZXh7nyskaSCbDhbwSTXHRYsV1OzQYp8+ycZ9m7QOBY4O9hr9XMa9t226oEWKGpq0HE6m+nGKfjJMBjJHTANkLHvOd7HRGnNznVzCL37iBzXXf8AaM/5nCf+jJ/9i9r1f9WzNlufM95xE0jcpe1tCNpNkNZZc6yBbt+m7euj6yOr7E7TxfaRTtyNYGxROilb2egz28sDRbrOptQPCdPcbj37P2e3GQRRwtjb9nex2Z0rexjALxnNHIGHcN67jbPTefB7D2ZBhXmN00MrnyN0eGtmeA1jv3bJNka6DmV3u2OqraGMw2EhlxcIGFjLMrmuonM4Mc0sbqBEIma/cPieY7qafNs6PDYrEtM2HkkOHlY0ljIXhhMLmkNLhnDnXvGbjuQa9wvSnF4WaCXCYjHzjK107J2PyOdoXsaC5wcwjc7Q8Vy+kuJxkO33YfD4yZpfiouzLnvyRnE9m8AssgtaZaqtQ3dwXuMH1a7U/Ysm2s7sYS3KyMzXlbVN/dvQVqTS4W2+p/HT7QkxrcZA15mEsRLZM0YYR2INMq2tawcfd4oOq6cbVx2x8JFgxi3yS4h8s8mIBfnDCI2NiY55Jb7TXkkVvG6zfn8H0pxeEnglws+PnblY6dk7H5HOv22NaXODmkbnaFbh6f8AV2zacMQdJ2c0IOSTLnacwGZrm2LBIBvePguhwPVttS4Wz7Vd2MJblZGZbLW1TT7t6CtSaUjZ9rzO0usbZ0DyJsVGHN0ytzSEc/cBHd5L0pK4uL2bFMzJPFHI3iJGNkHo4FB5mLrc2W419qaPzRzNH/wXc7N6T4TEf8viYZD91sjS7+QnMF4zpP1G4Se3YQnDP5C5ISe9hNt8jXctM9KuhOK2e+sSymk0yVvtRSflfwPcaPcg+raPHgna+Wuj/WTj8HQinc5g/u5f20dcgHat/hIW2eiXXhhsQRHjG/ZpDpnvNA4/m3x+djvQbLB/XJBKxOY14B0NiwRyO4hw4KDhG/j/AOpIP/0gzSHQ+CpcZ2CaQQcxvTWST/MsjYGgABo0A4IMiRWMwN+6PRAjrdp3bx6cEFJEoWCXFgGgHuI35Wl2W+Z3A1w3oM1oXFO0Yx7zg08n3GfR1Wmg5ITtJCAYKFK8ykFCC7TzjmPVYpIg4U4Bwu6IBF+akYOP/DZ/I3+iDkDuTtcb7DH9xo8GhvxCysbWlk+Js+u8oMloUPkAFn6knuAG8qPtPNrx3lprzq680GdCljwRYII5jVVaBhFpWi0DRa1d086wsT9qdgtm010ek09Bxa/eWRg2BV6u11sCqs9Ps3bG18O4SOnOIbvdFKQ8PHEB29h7wfIrwvyMdJ1a2m1j4mbJXqpXcN0ItcbZu0GzQxysvLI0OAO8Xvae8GwfBci17eWtManUmhYpbJABriSN9ch5/JGo5kepH9fmpQyLjY7AxzMdFMxskbx7THDM0+XprwVnFN5knkASfSrVMB3nTkOQ7+9B88dZ3Ve7Z7u3w+Z+Fc6tdXYdx3MeeLTwd5HWidfL7Dx2CZNE+KVocyRpY9p3OaRRC+UulewTgsbNh3G+zeQ0/eYQHMd5tLSoHperrrRlwD2xTF0mFJ1ZvdBf70V8Obdx7jqvobBbQZNG2SJwcx7Q5jhdOadxFr49W5OobpU4mTAyG25TNDf7pB/aMHcbzeTuaDciAikLIO1NplRm1r071ApQP9UPcALOg4k6UscZuzuuqB0NDiRwuz8EGXMhShBVotSk8XX6ut367kFNkvcD8rVgpAoQNO0k0DtFqSk2QHcfHgR4jggsqguP2uY03UA+0RqNP3QeJv0WcFBLoQTY0PMaHz4HzXnMf1h4TD4s4XEy5XhrSX5T2bS7UMkcLyOqjy9obl2XSbboweElncLLG+w378jjljZ5uI8rWpcD0f7SNzsT7cszjJI47y5xs/NanJ5NcERMt7h8K3JmdTqI927YpQ5oc0hzXC2uaQ5rhzBGhHgrtaLwmBxmBcXbPnc1t2YjT43eMbvZ8xRXdxdc2IjblxOCzPHGOQxtcfyua6vUrLFysWWPwyjNwM2Ke9f3Zm7I7HEYou95+IleTxIe8vb8HBcoLrNlbWlxOeedoa6R5cGi6a2gGtF76AGvFep6LRsdP7dWG2wHi6+A4kDVVvJScvJmkT5nytFb/Y8aLzHisdv2el2LhTHBGwiiBZHIuJdXxXNtLMlatVKxSsVj27Kbe83tNp952L1PgPqqWMH2j5fJVazYGSuPh8cx75GtNmJ4Y/8AC4sZIB/K9qrFYpsbHPeaYxpe8/da0Fzj6ArV3U10ndisVtEvOs0jcS0H90EuYQO4AxjyCDay+cOurENdteXLvbHC135hGD8AQPJbs6bdNItnYcySEOkcCIYr9qV/0YOJ+pAXzBtDHPmlfLK7M+RznvPNzjZUDjr2PVE4jbGGy3/eXX3exkteOW3Oobo0TJLjXj2WtMMV/vPdRkcPBtD+M8kG6w5FpIUhlQ4XvTJSQR2Qu6F+teF7lRKEkBaEkIKtCkFO1Aq0s3chFoLtFqbQgu1L4mu95oPiAfmi07QUEWptFoOg6b7JdiII2tGYRzslc0b3Na140HGi4FdJBseV3uxu8xl+dL3YQVo8nhV5F4taZdLi+oX4+OaVrHne2vsVgnMNPaWnvG/wPFcR8QPAfNbEx+DEsbmO4jQ/ddwIWtxJa4XM4k8e0ancSsPA5nxVZ3GphlbouPtDDdrGW2WneHNJBaRqCCNQVkzKgtKJmJ3DoTWJjUvPuxG1maR46Yjhbg4+rgSsbtq7Z/8AOSf+3/lXr3bFmy32T6/KflvXDyrpzz+RT/KPk5ken8TJvp+Uu56uYMRLBKcbNO+Ttd/bPaMmRtCmkccy9Z/ZbOcv/Xm/zrqOhjajkPN4+Df9V2e29tRYTDyTzupkYs83HcGtHFxNADvXd4uScmKt7eZVnmY64s9qV8R/TXfXV0gGGwowsT5O0xHvgyOeGwNOthxJGZwA8GuWp+h/S6TZ075oWtc50T4qdeUZi0hxA30Wg0uN0n6QyY3FSYiXe86N3iNg0YwdwFDv1PFdUthqudtjbU2KldNiJHSSO3k8Bwa0DRrRwA0XBTC930F6qJ8cWyTZoMPoc5FPlHKJp4fiOnjuQdP0H6Ey7RxAYy2xNIM0tWI28hzeeA89wK+ltlbLjw0McMDcscbcrR8yTxJNkniSVj2RsSLCwthwzAyNu5u+zxc528uPElclmJbmy2M33eJ8OfkgzISRakcSWd7nFsQaMujnuBIB35WtBGZ26zYAvibAbY5W73tf3FgjPk4Gh5jzCzQMytA8SfEkkn1JV2glrrF/rzRaKStAEoWGaSq80IMgKq1IKYKgVaYKxyEjdqeA3f7KgUF2oleQPZqzoL3eJ7gmgIMIwV+++Rx/O6MDwawgD4+KzRtI0JJHAnf4E8fFWglAwUnvABJNAAknkBqT6IXV9KZsuBxThvEEteJYQPmkzpMRudNa/wDeDtOaYz4bs24fN+zhcxpEjAdC59Z8xHEEVei9xsfrHwczf2krcPKPfincIy08crzTXjvHoF4/CQhjGtG5oAHkFgx2xYpf+IwHv3H1XCp6pMXnqjss+T0ak0iKTqf+vS9LOsuBkbocDI2fESAsZ2ftshzaGRzxoSAbABOtXQXTYPD5I2tOtNA9BS4uz9jRQ6sYAee8+q7C1p83l/ETERGohucDhfC1nc7mTIC9R0PwLcrpTq7Nlb+GgCSO83v7l5NxXZ7D6VR4U5MQcsTzpJqWxPoD263NPPgRrvsY+n9MZ69X1J6lW88a3R9Q98up2n0djldmByO4kAEO7yOfes79uYcM7Q4iAMq8xljy145lx9j9K8Li3Obhp45XMFua2wQLrMA4CxdajmFZ8mKmWvTeNwqGLLkw26qTqWcviweHLnuDI4wXOe4+pNbyd1DuAWiOsLpRitqSgQwTjDRk9k0RvOc7u1fQ948BwBrmT9COAO9MuPM+qzrWKxER4YWtNpm1vMvkafY07Bb4ZWj8Ub2/MLiFq+xMy67H7Aw84qeGKQfjY1/oSLCli+cer3auGgx0bsbE2SI6ZnDMIHE+zKWbnAcbB32NQvp5jwQCCCCAQQbBB3EHiKXgdtdS2AmsxB+HdwMbi5l97H3p4ELsuhOx8XgW/ZZ3NngbfYTN9l0Y/wAKSN2oH3SC4DdyoPVSv003nQeJ/V+STsM0tyuALeR115+PG0Vr4A+pr6X6qrQcfsXt9x1j7sln0kHtDzzI+1Ee9G8HuAePItPzAXISQRCSRZFXwsEgcLrS1RKdqH6/rcpASptQQ7mD4gg/Ao17vigw4s7vP6JpYiBzqogVfC+XehByAUwpTKgNh4+nh+vorWLtB/pvKYkHePEEILpMJAp2gq0gUJoGF0fTd3/h84HFrW/zSMb9V3awYzCtkZlkAc0lttOoNOB18wsbRuJiGeO0VvFp9pa3a1VS2ENjwf4Uf8oSfsSA/wB0zyFfJcD7qyfqj5rN994v0z8mvSUWu76T7JjgyFhrOXAMJv3QCS3jWo9QuizLm5sNsN5pZ1sGemekXp4kEqZIg4EOAIO8FZ/sT6vI+ueV1etLGsJiYe0TE+HQu6E4cuvKR3Bet6DdH448UHxty5GPBOuocMtHz+S4IK9v0WwOSHMd8ntfw7m/U+a6XCtlzZoibTqO7keoxiwYLTFY3bt4dxaLQlasiomhK0AoC0WhK0ApI5pNeTwrz18+HknaCQ2t3mOHlyKyFQmSgZKlCxTvOjWUCeJFhgG81xOtAfQIMlotYG4QcXPJ5l7/AJNIA8grAI438/8AVBdoUEpIKBTtRaLQWmotMFBTVYKgJgoKtY34xoNEi+Q1I8QNQlOTVA0SQL5XvI76B+CqKMNFNFD68zzPeUFRyhwsEHwTedPMfMKXMvXjz+h5hJoN61pwF7+eqDNaxz4hrGOe801jXOceTWguJ9AVVrjbTwfbQSxXXaRvjvlnaW/VEx5aoj2jNjcQcXP7LSC3DxcIoib15uNAk8fABdph3hr2udqA5pI5gEErH2Bj9kii32SORGlLkYHBumkaxo37+4cSe4BVHLkvmy9Wu+/C+YsWPBh6Yn8MR5/lsu/13LrsfsGKWyW5Xfeb7J8+B81zmihQ4aeidq13x1yRq8bUbHkvjnqpOnkj0Tc2VoJBjJ1d7pA5Ec+HmvWjQUPLuCWZSW8tPl6LywcbHg30e725HLycjp+0nwu0ArHm5j01VArYaqlJdr5H6Ie+gTyF6cfBYYWnUvrMd9bmgbmjmBrrxJJ5ABmzKXnTxofFFpOO7xQZCVJSRaB2klaLQFpDffdX69UWkSgq0EqCTw/qoDTxc4+enoKCDJaFIKECtDVGZUCgtNRadoLtO1FpoG4X5GwmHJWhBWZO1jNcf0OKI9w8AgyWnahFoONjNlRSm5GAnnq0+ZG9ZMJgmRCo2ht763nxJ1KzItecY6Rbq6Y3+eu71nNkmvRNp1+W+3+lWglK1LtV6PJSa4X9mtPvukkHKSR7wPKxf8Vqm4Frf+H7B7ryn8zLoj0Peg5SFDXaap2gpJK0rQO1DzurmP6fVUokOnp8wgyWlaVoQFoWES27Tc2wTzduoeHHv051ktA0rSSQVaklLMgFBSSVpoMRbp5d39FUbdBZJ0Hnp3KS7RNh0HgEGTKjck1yxNfmN8AaHeRoT4bwPXkgzgp5lAKYCC7RanKkXVv9UBLrTeep/KP6mh6rKsEP3jvd8B+6Pr5lZbQO0WpVWgAVVqHnRO0FWkXJWlaCg5BKhBQVaLU2naCZZKG6zuA5k7gpEbuLjf4aAHhpZ803cO4/Qj6q7QSLHM+NX8EnG1VotA7SJStK0CY2gAOAVWlSEACi0rStBMh5b+HDVJtga694FfBMDW/IfX9dyq0CDr3JqS0cQhBj3rJai0WgyArHFuCYKK5ILBTa5YwOau0F5lJdZr1+gStTEdPHU+f6+CDMpLkBydoECrtRadoIzFzu5p/mI+g+fgstrFu3Ks3d8v6oLJSBWKSQ0aF6Hlr3b0McSAaqwDVixY3FBlRax5jy+IQHILtO1FotBRKVpWlakPMnmUkoUCrStK0rQVaCVNotA0krRmUhB1b0jN3H0RaSBskB3f7eISWN8YO8fRCgZEFCEDTCEIKQhCBoh90eCEIGEFNCBIQhAigpoQAQ3cmhAKTu80IUgQmhAikUIQCEIQCh6SECjVoQgEkkIGEihCBIQhE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5366" name="AutoShape 4" descr="data:image/jpeg;base64,/9j/4AAQSkZJRgABAQAAAQABAAD/2wCEAAkGBhQSEBQUEBQUFRUUFBUUFBUVFBQQFBAUFRUVFBUUFBQXHCYeFxkjGRQUHy8gJCcpLCwsFR4xNTAqNSYrLCkBCQoKDgwOFw8PGDUgHyQpLCk1KTUpKSosKjUwKSkpNTUsKSkqLCk1LCwzKSkuLCosLC4sKikpNSkvKSkpKSwpMP/AABEIAMEBBQMBIgACEQEDEQH/xAAcAAADAAIDAQAAAAAAAAAAAAAAAQIDBwQFBgj/xABHEAABBAADBAcFBQUGAwkAAAABAAIDEQQSIQUxQVEGBxNhcYGRIjKhscEUUmJy8CNCgpLRFUNT0uHxMzSTCBclVHOjsrPC/8QAGgEBAAIDAQAAAAAAAAAAAAAAAAEGAgQFA//EACwRAQACAgEDAgMIAwAAAAAAAAABAgMRBBIhMQVBFKHwExUiUVKBwdEykbH/2gAMAwEAAhEDEQA/ANthNTaCeKkZAUWsBxjOLmjxIaR5HVOOTMbAIaN1ii486OoHjvv1DkWgM4jQ8xx8RxUWqBUhNxDgTbSWjTM3W+ZybwOHHceCzskBFggjmNUBQ+AE3qDzboT48D52gylNu5YQ133h45dfgaWRopELSUufW9UiQpj4+J+dfRMlTE7TzPzKDImptIlBVozLHmUlyCy/VPOsNpWgyulWMuUOPx0VFAWkhK1AaRRaRKBJFO0kAXKDKONjv4evBUUigaSTRogoBCSEFJqQVrHanXi2DEyYc4KVz45XRaTAF5Di0EN7O/a0IHeEG0ULW3SHrmGExTsO7BTOcMuU9qGdpmAIytMZJ1JHiFseN9tBqrANcrF0gtPtANSkEwECbixwD3d4bp6uq/JZopg7dvG8EFpHiCoC150n67MJhZzDFHJiJI3FrixzWMDrosDyCXG+QqxvUjZVota36H9czcfjWYUYV8TniQ5nSh2Xs2OeQW5Af3a81sdEGRe/+qxfZWfdb6V8lkzLXfTbrhbs3FHDvwkklNa4SdoI2vDgCcoLDdE1v4INgfZmfdHoskbQBoOfzWrtp9eIghw8r8BMBiIzI25Q0NqR7ALMdOtrWv8AB48V67oL0v8A7RwpxAhfCO0cxrXuz5w1rDna7KLbbiPFpUJekKh2gv8AWu5IlYqJcSeGje7mfG7HgO8oMmZIlJCAtCCokdQ01PAczyQUN/6/X+6FLTprofXXx4qrQS99DTfuHj3/AK4LH2F+8XE/mLR5BpH1WQoQQ0EcSR36kefEKk7SQCwRR37RJ190AkBo4aDeTv15rK46IYKA8B8kAkqSKBItIlJAWkgoQNal68+iQLG4+LR8ZbHNRouaTUcg/EHEN8C3ktsheW6xOiuI2hh2wYeZkTS65Q8OIkAosHsgnRwvgg1b0f2jNM3FbaxZEr8HHHFh2n3e3OSNjy3k3tA883PJ4KdlQ7Qx2Bxe0TtCdrsOXVGHvaH5GNkfWVwDAGuFANN1Wi910J6sZcLDicNi5o5sNiGUY4w4Fshy+3mc0UcrRXfWi6kdS+LjZLBhtoBuGmIMjHMe0uA3ZmtsE7hoRdKB0U3THE43Ycr5J5GzYLEQ3IwmN2IZNmY0Pc0jUEON8aF66rpsVtLE/wBjQYgYrEB32yeEjtZPaBiheCXZr0o0PxFbYb1URM2TLgYpSHSubI+dzbzSMc0i2A6M9mqvSydV5Y9RWJ+yiH7cw1L2gjyydg22lrnjS85po3AUCg9v0Ixsh2DFJmc+X7LO4Oc4vc57XTFtk6k2AFqrqHhY/arnSAOczDyvjvU580bbF8cjn6rcXQHo7NgcE3D4iVkpY52QsBDWxmiGe0AT7Wc/xLxm0+pJ7MUcRsvF/ZjZc1pDx2RdvDJGa5dSKI3aWVIw7E6w9nzbWbI3ZsrMXI8sdKZCXM9gxvLo92jAb04FdFsDaWP6QY+Vv22TCxsY6VrIy4MYM7WMYGtc3MbcLcTeh7gvWdDuqWfB7SjxkuKjmoTGUZXh7nyskaSCbDhbwSTXHRYsV1OzQYp8+ycZ9m7QOBY4O9hr9XMa9t226oEWKGpq0HE6m+nGKfjJMBjJHTANkLHvOd7HRGnNznVzCL37iBzXXf8AaM/5nCf+jJ/9i9r1f9WzNlufM95xE0jcpe1tCNpNkNZZc6yBbt+m7euj6yOr7E7TxfaRTtyNYGxROilb2egz28sDRbrOptQPCdPcbj37P2e3GQRRwtjb9nex2Z0rexjALxnNHIGHcN67jbPTefB7D2ZBhXmN00MrnyN0eGtmeA1jv3bJNka6DmV3u2OqraGMw2EhlxcIGFjLMrmuonM4Mc0sbqBEIma/cPieY7qafNs6PDYrEtM2HkkOHlY0ljIXhhMLmkNLhnDnXvGbjuQa9wvSnF4WaCXCYjHzjK107J2PyOdoXsaC5wcwjc7Q8Vy+kuJxkO33YfD4yZpfiouzLnvyRnE9m8AssgtaZaqtQ3dwXuMH1a7U/Ysm2s7sYS3KyMzXlbVN/dvQVqTS4W2+p/HT7QkxrcZA15mEsRLZM0YYR2INMq2tawcfd4oOq6cbVx2x8JFgxi3yS4h8s8mIBfnDCI2NiY55Jb7TXkkVvG6zfn8H0pxeEnglws+PnblY6dk7H5HOv22NaXODmkbnaFbh6f8AV2zacMQdJ2c0IOSTLnacwGZrm2LBIBvePguhwPVttS4Wz7Vd2MJblZGZbLW1TT7t6CtSaUjZ9rzO0usbZ0DyJsVGHN0ytzSEc/cBHd5L0pK4uL2bFMzJPFHI3iJGNkHo4FB5mLrc2W419qaPzRzNH/wXc7N6T4TEf8viYZD91sjS7+QnMF4zpP1G4Se3YQnDP5C5ISe9hNt8jXctM9KuhOK2e+sSymk0yVvtRSflfwPcaPcg+raPHgna+Wuj/WTj8HQinc5g/u5f20dcgHat/hIW2eiXXhhsQRHjG/ZpDpnvNA4/m3x+djvQbLB/XJBKxOY14B0NiwRyO4hw4KDhG/j/AOpIP/0gzSHQ+CpcZ2CaQQcxvTWST/MsjYGgABo0A4IMiRWMwN+6PRAjrdp3bx6cEFJEoWCXFgGgHuI35Wl2W+Z3A1w3oM1oXFO0Yx7zg08n3GfR1Wmg5ITtJCAYKFK8ykFCC7TzjmPVYpIg4U4Bwu6IBF+akYOP/DZ/I3+iDkDuTtcb7DH9xo8GhvxCysbWlk+Js+u8oMloUPkAFn6knuAG8qPtPNrx3lprzq680GdCljwRYII5jVVaBhFpWi0DRa1d086wsT9qdgtm010ek09Bxa/eWRg2BV6u11sCqs9Ps3bG18O4SOnOIbvdFKQ8PHEB29h7wfIrwvyMdJ1a2m1j4mbJXqpXcN0ItcbZu0GzQxysvLI0OAO8Xvae8GwfBci17eWtManUmhYpbJABriSN9ch5/JGo5kepH9fmpQyLjY7AxzMdFMxskbx7THDM0+XprwVnFN5knkASfSrVMB3nTkOQ7+9B88dZ3Ve7Z7u3w+Z+Fc6tdXYdx3MeeLTwd5HWidfL7Dx2CZNE+KVocyRpY9p3OaRRC+UulewTgsbNh3G+zeQ0/eYQHMd5tLSoHperrrRlwD2xTF0mFJ1ZvdBf70V8Obdx7jqvobBbQZNG2SJwcx7Q5jhdOadxFr49W5OobpU4mTAyG25TNDf7pB/aMHcbzeTuaDciAikLIO1NplRm1r071ApQP9UPcALOg4k6UscZuzuuqB0NDiRwuz8EGXMhShBVotSk8XX6ut367kFNkvcD8rVgpAoQNO0k0DtFqSk2QHcfHgR4jggsqguP2uY03UA+0RqNP3QeJv0WcFBLoQTY0PMaHz4HzXnMf1h4TD4s4XEy5XhrSX5T2bS7UMkcLyOqjy9obl2XSbboweElncLLG+w378jjljZ5uI8rWpcD0f7SNzsT7cszjJI47y5xs/NanJ5NcERMt7h8K3JmdTqI927YpQ5oc0hzXC2uaQ5rhzBGhHgrtaLwmBxmBcXbPnc1t2YjT43eMbvZ8xRXdxdc2IjblxOCzPHGOQxtcfyua6vUrLFysWWPwyjNwM2Ke9f3Zm7I7HEYou95+IleTxIe8vb8HBcoLrNlbWlxOeedoa6R5cGi6a2gGtF76AGvFep6LRsdP7dWG2wHi6+A4kDVVvJScvJmkT5nytFb/Y8aLzHisdv2el2LhTHBGwiiBZHIuJdXxXNtLMlatVKxSsVj27Kbe83tNp952L1PgPqqWMH2j5fJVazYGSuPh8cx75GtNmJ4Y/8AC4sZIB/K9qrFYpsbHPeaYxpe8/da0Fzj6ArV3U10ndisVtEvOs0jcS0H90EuYQO4AxjyCDay+cOurENdteXLvbHC135hGD8AQPJbs6bdNItnYcySEOkcCIYr9qV/0YOJ+pAXzBtDHPmlfLK7M+RznvPNzjZUDjr2PVE4jbGGy3/eXX3exkteOW3Oobo0TJLjXj2WtMMV/vPdRkcPBtD+M8kG6w5FpIUhlQ4XvTJSQR2Qu6F+teF7lRKEkBaEkIKtCkFO1Aq0s3chFoLtFqbQgu1L4mu95oPiAfmi07QUEWptFoOg6b7JdiII2tGYRzslc0b3Na140HGi4FdJBseV3uxu8xl+dL3YQVo8nhV5F4taZdLi+oX4+OaVrHne2vsVgnMNPaWnvG/wPFcR8QPAfNbEx+DEsbmO4jQ/ddwIWtxJa4XM4k8e0ancSsPA5nxVZ3GphlbouPtDDdrGW2WneHNJBaRqCCNQVkzKgtKJmJ3DoTWJjUvPuxG1maR46Yjhbg4+rgSsbtq7Z/8AOSf+3/lXr3bFmy32T6/KflvXDyrpzz+RT/KPk5ken8TJvp+Uu56uYMRLBKcbNO+Ttd/bPaMmRtCmkccy9Z/ZbOcv/Xm/zrqOhjajkPN4+Df9V2e29tRYTDyTzupkYs83HcGtHFxNADvXd4uScmKt7eZVnmY64s9qV8R/TXfXV0gGGwowsT5O0xHvgyOeGwNOthxJGZwA8GuWp+h/S6TZ075oWtc50T4qdeUZi0hxA30Wg0uN0n6QyY3FSYiXe86N3iNg0YwdwFDv1PFdUthqudtjbU2KldNiJHSSO3k8Bwa0DRrRwA0XBTC930F6qJ8cWyTZoMPoc5FPlHKJp4fiOnjuQdP0H6Ey7RxAYy2xNIM0tWI28hzeeA89wK+ltlbLjw0McMDcscbcrR8yTxJNkniSVj2RsSLCwthwzAyNu5u+zxc528uPElclmJbmy2M33eJ8OfkgzISRakcSWd7nFsQaMujnuBIB35WtBGZ26zYAvibAbY5W73tf3FgjPk4Gh5jzCzQMytA8SfEkkn1JV2glrrF/rzRaKStAEoWGaSq80IMgKq1IKYKgVaYKxyEjdqeA3f7KgUF2oleQPZqzoL3eJ7gmgIMIwV+++Rx/O6MDwawgD4+KzRtI0JJHAnf4E8fFWglAwUnvABJNAAknkBqT6IXV9KZsuBxThvEEteJYQPmkzpMRudNa/wDeDtOaYz4bs24fN+zhcxpEjAdC59Z8xHEEVei9xsfrHwczf2krcPKPfincIy08crzTXjvHoF4/CQhjGtG5oAHkFgx2xYpf+IwHv3H1XCp6pMXnqjss+T0ak0iKTqf+vS9LOsuBkbocDI2fESAsZ2ftshzaGRzxoSAbABOtXQXTYPD5I2tOtNA9BS4uz9jRQ6sYAee8+q7C1p83l/ETERGohucDhfC1nc7mTIC9R0PwLcrpTq7Nlb+GgCSO83v7l5NxXZ7D6VR4U5MQcsTzpJqWxPoD263NPPgRrvsY+n9MZ69X1J6lW88a3R9Q98up2n0djldmByO4kAEO7yOfes79uYcM7Q4iAMq8xljy145lx9j9K8Li3Obhp45XMFua2wQLrMA4CxdajmFZ8mKmWvTeNwqGLLkw26qTqWcviweHLnuDI4wXOe4+pNbyd1DuAWiOsLpRitqSgQwTjDRk9k0RvOc7u1fQ948BwBrmT9COAO9MuPM+qzrWKxER4YWtNpm1vMvkafY07Bb4ZWj8Ub2/MLiFq+xMy67H7Aw84qeGKQfjY1/oSLCli+cer3auGgx0bsbE2SI6ZnDMIHE+zKWbnAcbB32NQvp5jwQCCCCAQQbBB3EHiKXgdtdS2AmsxB+HdwMbi5l97H3p4ELsuhOx8XgW/ZZ3NngbfYTN9l0Y/wAKSN2oH3SC4DdyoPVSv003nQeJ/V+STsM0tyuALeR115+PG0Vr4A+pr6X6qrQcfsXt9x1j7sln0kHtDzzI+1Ee9G8HuAePItPzAXISQRCSRZFXwsEgcLrS1RKdqH6/rcpASptQQ7mD4gg/Ao17vigw4s7vP6JpYiBzqogVfC+XehByAUwpTKgNh4+nh+vorWLtB/pvKYkHePEEILpMJAp2gq0gUJoGF0fTd3/h84HFrW/zSMb9V3awYzCtkZlkAc0lttOoNOB18wsbRuJiGeO0VvFp9pa3a1VS2ENjwf4Uf8oSfsSA/wB0zyFfJcD7qyfqj5rN994v0z8mvSUWu76T7JjgyFhrOXAMJv3QCS3jWo9QuizLm5sNsN5pZ1sGemekXp4kEqZIg4EOAIO8FZ/sT6vI+ueV1etLGsJiYe0TE+HQu6E4cuvKR3Bet6DdH448UHxty5GPBOuocMtHz+S4IK9v0WwOSHMd8ntfw7m/U+a6XCtlzZoibTqO7keoxiwYLTFY3bt4dxaLQlasiomhK0AoC0WhK0ApI5pNeTwrz18+HknaCQ2t3mOHlyKyFQmSgZKlCxTvOjWUCeJFhgG81xOtAfQIMlotYG4QcXPJ5l7/AJNIA8grAI438/8AVBdoUEpIKBTtRaLQWmotMFBTVYKgJgoKtY34xoNEi+Q1I8QNQlOTVA0SQL5XvI76B+CqKMNFNFD68zzPeUFRyhwsEHwTedPMfMKXMvXjz+h5hJoN61pwF7+eqDNaxz4hrGOe801jXOceTWguJ9AVVrjbTwfbQSxXXaRvjvlnaW/VEx5aoj2jNjcQcXP7LSC3DxcIoib15uNAk8fABdph3hr2udqA5pI5gEErH2Bj9kii32SORGlLkYHBumkaxo37+4cSe4BVHLkvmy9Wu+/C+YsWPBh6Yn8MR5/lsu/13LrsfsGKWyW5Xfeb7J8+B81zmihQ4aeidq13x1yRq8bUbHkvjnqpOnkj0Tc2VoJBjJ1d7pA5Ec+HmvWjQUPLuCWZSW8tPl6LywcbHg30e725HLycjp+0nwu0ArHm5j01VArYaqlJdr5H6Ie+gTyF6cfBYYWnUvrMd9bmgbmjmBrrxJJ5ABmzKXnTxofFFpOO7xQZCVJSRaB2klaLQFpDffdX69UWkSgq0EqCTw/qoDTxc4+enoKCDJaFIKECtDVGZUCgtNRadoLtO1FpoG4X5GwmHJWhBWZO1jNcf0OKI9w8AgyWnahFoONjNlRSm5GAnnq0+ZG9ZMJgmRCo2ht763nxJ1KzItecY6Rbq6Y3+eu71nNkmvRNp1+W+3+lWglK1LtV6PJSa4X9mtPvukkHKSR7wPKxf8Vqm4Frf+H7B7ryn8zLoj0Peg5SFDXaap2gpJK0rQO1DzurmP6fVUokOnp8wgyWlaVoQFoWES27Tc2wTzduoeHHv051ktA0rSSQVaklLMgFBSSVpoMRbp5d39FUbdBZJ0Hnp3KS7RNh0HgEGTKjck1yxNfmN8AaHeRoT4bwPXkgzgp5lAKYCC7RanKkXVv9UBLrTeep/KP6mh6rKsEP3jvd8B+6Pr5lZbQO0WpVWgAVVqHnRO0FWkXJWlaCg5BKhBQVaLU2naCZZKG6zuA5k7gpEbuLjf4aAHhpZ803cO4/Qj6q7QSLHM+NX8EnG1VotA7SJStK0CY2gAOAVWlSEACi0rStBMh5b+HDVJtga694FfBMDW/IfX9dyq0CDr3JqS0cQhBj3rJai0WgyArHFuCYKK5ILBTa5YwOau0F5lJdZr1+gStTEdPHU+f6+CDMpLkBydoECrtRadoIzFzu5p/mI+g+fgstrFu3Ks3d8v6oLJSBWKSQ0aF6Hlr3b0McSAaqwDVixY3FBlRax5jy+IQHILtO1FotBRKVpWlakPMnmUkoUCrStK0rQVaCVNotA0krRmUhB1b0jN3H0RaSBskB3f7eISWN8YO8fRCgZEFCEDTCEIKQhCBoh90eCEIGEFNCBIQhAigpoQAQ3cmhAKTu80IUgQmhAikUIQCEIQCh6SECjVoQgEkkIGEihCBIQhE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5367" name="AutoShape 6" descr="data:image/jpeg;base64,/9j/4AAQSkZJRgABAQAAAQABAAD/2wCEAAkGBhQSEBQUEBQUFRUUFBUUFBUVFBQQFBAUFRUVFBUUFBQXHCYeFxkjGRQUHy8gJCcpLCwsFR4xNTAqNSYrLCkBCQoKDgwOFw8PGDUgHyQpLCk1KTUpKSosKjUwKSkpNTUsKSkqLCk1LCwzKSkuLCosLC4sKikpNSkvKSkpKSwpMP/AABEIAMEBBQMBIgACEQEDEQH/xAAcAAADAAIDAQAAAAAAAAAAAAAAAQIDBwQFBgj/xABHEAABBAADBAcFBQUGAwkAAAABAAIDEQQSIQUxQVEGBxNhcYGRIjKhscEUUmJy8CNCgpLRFUNT0uHxMzSTCBclVHOjsrPC/8QAGgEBAAIDAQAAAAAAAAAAAAAAAAEGAgQFA//EACwRAQACAgEDAgMIAwAAAAAAAAABAgMRBBIhMQVBFKHwExUiUVKBwdEykbH/2gAMAwEAAhEDEQA/ANthNTaCeKkZAUWsBxjOLmjxIaR5HVOOTMbAIaN1ii486OoHjvv1DkWgM4jQ8xx8RxUWqBUhNxDgTbSWjTM3W+ZybwOHHceCzskBFggjmNUBQ+AE3qDzboT48D52gylNu5YQ133h45dfgaWRopELSUufW9UiQpj4+J+dfRMlTE7TzPzKDImptIlBVozLHmUlyCy/VPOsNpWgyulWMuUOPx0VFAWkhK1AaRRaRKBJFO0kAXKDKONjv4evBUUigaSTRogoBCSEFJqQVrHanXi2DEyYc4KVz45XRaTAF5Di0EN7O/a0IHeEG0ULW3SHrmGExTsO7BTOcMuU9qGdpmAIytMZJ1JHiFseN9tBqrANcrF0gtPtANSkEwECbixwD3d4bp6uq/JZopg7dvG8EFpHiCoC150n67MJhZzDFHJiJI3FrixzWMDrosDyCXG+QqxvUjZVota36H9czcfjWYUYV8TniQ5nSh2Xs2OeQW5Af3a81sdEGRe/+qxfZWfdb6V8lkzLXfTbrhbs3FHDvwkklNa4SdoI2vDgCcoLDdE1v4INgfZmfdHoskbQBoOfzWrtp9eIghw8r8BMBiIzI25Q0NqR7ALMdOtrWv8AB48V67oL0v8A7RwpxAhfCO0cxrXuz5w1rDna7KLbbiPFpUJekKh2gv8AWu5IlYqJcSeGje7mfG7HgO8oMmZIlJCAtCCokdQ01PAczyQUN/6/X+6FLTprofXXx4qrQS99DTfuHj3/AK4LH2F+8XE/mLR5BpH1WQoQQ0EcSR36kefEKk7SQCwRR37RJ190AkBo4aDeTv15rK46IYKA8B8kAkqSKBItIlJAWkgoQNal68+iQLG4+LR8ZbHNRouaTUcg/EHEN8C3ktsheW6xOiuI2hh2wYeZkTS65Q8OIkAosHsgnRwvgg1b0f2jNM3FbaxZEr8HHHFh2n3e3OSNjy3k3tA883PJ4KdlQ7Qx2Bxe0TtCdrsOXVGHvaH5GNkfWVwDAGuFANN1Wi910J6sZcLDicNi5o5sNiGUY4w4Fshy+3mc0UcrRXfWi6kdS+LjZLBhtoBuGmIMjHMe0uA3ZmtsE7hoRdKB0U3THE43Ycr5J5GzYLEQ3IwmN2IZNmY0Pc0jUEON8aF66rpsVtLE/wBjQYgYrEB32yeEjtZPaBiheCXZr0o0PxFbYb1URM2TLgYpSHSubI+dzbzSMc0i2A6M9mqvSydV5Y9RWJ+yiH7cw1L2gjyydg22lrnjS85po3AUCg9v0Ixsh2DFJmc+X7LO4Oc4vc57XTFtk6k2AFqrqHhY/arnSAOczDyvjvU580bbF8cjn6rcXQHo7NgcE3D4iVkpY52QsBDWxmiGe0AT7Wc/xLxm0+pJ7MUcRsvF/ZjZc1pDx2RdvDJGa5dSKI3aWVIw7E6w9nzbWbI3ZsrMXI8sdKZCXM9gxvLo92jAb04FdFsDaWP6QY+Vv22TCxsY6VrIy4MYM7WMYGtc3MbcLcTeh7gvWdDuqWfB7SjxkuKjmoTGUZXh7nyskaSCbDhbwSTXHRYsV1OzQYp8+ycZ9m7QOBY4O9hr9XMa9t226oEWKGpq0HE6m+nGKfjJMBjJHTANkLHvOd7HRGnNznVzCL37iBzXXf8AaM/5nCf+jJ/9i9r1f9WzNlufM95xE0jcpe1tCNpNkNZZc6yBbt+m7euj6yOr7E7TxfaRTtyNYGxROilb2egz28sDRbrOptQPCdPcbj37P2e3GQRRwtjb9nex2Z0rexjALxnNHIGHcN67jbPTefB7D2ZBhXmN00MrnyN0eGtmeA1jv3bJNka6DmV3u2OqraGMw2EhlxcIGFjLMrmuonM4Mc0sbqBEIma/cPieY7qafNs6PDYrEtM2HkkOHlY0ljIXhhMLmkNLhnDnXvGbjuQa9wvSnF4WaCXCYjHzjK107J2PyOdoXsaC5wcwjc7Q8Vy+kuJxkO33YfD4yZpfiouzLnvyRnE9m8AssgtaZaqtQ3dwXuMH1a7U/Ysm2s7sYS3KyMzXlbVN/dvQVqTS4W2+p/HT7QkxrcZA15mEsRLZM0YYR2INMq2tawcfd4oOq6cbVx2x8JFgxi3yS4h8s8mIBfnDCI2NiY55Jb7TXkkVvG6zfn8H0pxeEnglws+PnblY6dk7H5HOv22NaXODmkbnaFbh6f8AV2zacMQdJ2c0IOSTLnacwGZrm2LBIBvePguhwPVttS4Wz7Vd2MJblZGZbLW1TT7t6CtSaUjZ9rzO0usbZ0DyJsVGHN0ytzSEc/cBHd5L0pK4uL2bFMzJPFHI3iJGNkHo4FB5mLrc2W419qaPzRzNH/wXc7N6T4TEf8viYZD91sjS7+QnMF4zpP1G4Se3YQnDP5C5ISe9hNt8jXctM9KuhOK2e+sSymk0yVvtRSflfwPcaPcg+raPHgna+Wuj/WTj8HQinc5g/u5f20dcgHat/hIW2eiXXhhsQRHjG/ZpDpnvNA4/m3x+djvQbLB/XJBKxOY14B0NiwRyO4hw4KDhG/j/AOpIP/0gzSHQ+CpcZ2CaQQcxvTWST/MsjYGgABo0A4IMiRWMwN+6PRAjrdp3bx6cEFJEoWCXFgGgHuI35Wl2W+Z3A1w3oM1oXFO0Yx7zg08n3GfR1Wmg5ITtJCAYKFK8ykFCC7TzjmPVYpIg4U4Bwu6IBF+akYOP/DZ/I3+iDkDuTtcb7DH9xo8GhvxCysbWlk+Js+u8oMloUPkAFn6knuAG8qPtPNrx3lprzq680GdCljwRYII5jVVaBhFpWi0DRa1d086wsT9qdgtm010ek09Bxa/eWRg2BV6u11sCqs9Ps3bG18O4SOnOIbvdFKQ8PHEB29h7wfIrwvyMdJ1a2m1j4mbJXqpXcN0ItcbZu0GzQxysvLI0OAO8Xvae8GwfBci17eWtManUmhYpbJABriSN9ch5/JGo5kepH9fmpQyLjY7AxzMdFMxskbx7THDM0+XprwVnFN5knkASfSrVMB3nTkOQ7+9B88dZ3Ve7Z7u3w+Z+Fc6tdXYdx3MeeLTwd5HWidfL7Dx2CZNE+KVocyRpY9p3OaRRC+UulewTgsbNh3G+zeQ0/eYQHMd5tLSoHperrrRlwD2xTF0mFJ1ZvdBf70V8Obdx7jqvobBbQZNG2SJwcx7Q5jhdOadxFr49W5OobpU4mTAyG25TNDf7pB/aMHcbzeTuaDciAikLIO1NplRm1r071ApQP9UPcALOg4k6UscZuzuuqB0NDiRwuz8EGXMhShBVotSk8XX6ut367kFNkvcD8rVgpAoQNO0k0DtFqSk2QHcfHgR4jggsqguP2uY03UA+0RqNP3QeJv0WcFBLoQTY0PMaHz4HzXnMf1h4TD4s4XEy5XhrSX5T2bS7UMkcLyOqjy9obl2XSbboweElncLLG+w378jjljZ5uI8rWpcD0f7SNzsT7cszjJI47y5xs/NanJ5NcERMt7h8K3JmdTqI927YpQ5oc0hzXC2uaQ5rhzBGhHgrtaLwmBxmBcXbPnc1t2YjT43eMbvZ8xRXdxdc2IjblxOCzPHGOQxtcfyua6vUrLFysWWPwyjNwM2Ke9f3Zm7I7HEYou95+IleTxIe8vb8HBcoLrNlbWlxOeedoa6R5cGi6a2gGtF76AGvFep6LRsdP7dWG2wHi6+A4kDVVvJScvJmkT5nytFb/Y8aLzHisdv2el2LhTHBGwiiBZHIuJdXxXNtLMlatVKxSsVj27Kbe83tNp952L1PgPqqWMH2j5fJVazYGSuPh8cx75GtNmJ4Y/8AC4sZIB/K9qrFYpsbHPeaYxpe8/da0Fzj6ArV3U10ndisVtEvOs0jcS0H90EuYQO4AxjyCDay+cOurENdteXLvbHC135hGD8AQPJbs6bdNItnYcySEOkcCIYr9qV/0YOJ+pAXzBtDHPmlfLK7M+RznvPNzjZUDjr2PVE4jbGGy3/eXX3exkteOW3Oobo0TJLjXj2WtMMV/vPdRkcPBtD+M8kG6w5FpIUhlQ4XvTJSQR2Qu6F+teF7lRKEkBaEkIKtCkFO1Aq0s3chFoLtFqbQgu1L4mu95oPiAfmi07QUEWptFoOg6b7JdiII2tGYRzslc0b3Na140HGi4FdJBseV3uxu8xl+dL3YQVo8nhV5F4taZdLi+oX4+OaVrHne2vsVgnMNPaWnvG/wPFcR8QPAfNbEx+DEsbmO4jQ/ddwIWtxJa4XM4k8e0ancSsPA5nxVZ3GphlbouPtDDdrGW2WneHNJBaRqCCNQVkzKgtKJmJ3DoTWJjUvPuxG1maR46Yjhbg4+rgSsbtq7Z/8AOSf+3/lXr3bFmy32T6/KflvXDyrpzz+RT/KPk5ken8TJvp+Uu56uYMRLBKcbNO+Ttd/bPaMmRtCmkccy9Z/ZbOcv/Xm/zrqOhjajkPN4+Df9V2e29tRYTDyTzupkYs83HcGtHFxNADvXd4uScmKt7eZVnmY64s9qV8R/TXfXV0gGGwowsT5O0xHvgyOeGwNOthxJGZwA8GuWp+h/S6TZ075oWtc50T4qdeUZi0hxA30Wg0uN0n6QyY3FSYiXe86N3iNg0YwdwFDv1PFdUthqudtjbU2KldNiJHSSO3k8Bwa0DRrRwA0XBTC930F6qJ8cWyTZoMPoc5FPlHKJp4fiOnjuQdP0H6Ey7RxAYy2xNIM0tWI28hzeeA89wK+ltlbLjw0McMDcscbcrR8yTxJNkniSVj2RsSLCwthwzAyNu5u+zxc528uPElclmJbmy2M33eJ8OfkgzISRakcSWd7nFsQaMujnuBIB35WtBGZ26zYAvibAbY5W73tf3FgjPk4Gh5jzCzQMytA8SfEkkn1JV2glrrF/rzRaKStAEoWGaSq80IMgKq1IKYKgVaYKxyEjdqeA3f7KgUF2oleQPZqzoL3eJ7gmgIMIwV+++Rx/O6MDwawgD4+KzRtI0JJHAnf4E8fFWglAwUnvABJNAAknkBqT6IXV9KZsuBxThvEEteJYQPmkzpMRudNa/wDeDtOaYz4bs24fN+zhcxpEjAdC59Z8xHEEVei9xsfrHwczf2krcPKPfincIy08crzTXjvHoF4/CQhjGtG5oAHkFgx2xYpf+IwHv3H1XCp6pMXnqjss+T0ak0iKTqf+vS9LOsuBkbocDI2fESAsZ2ftshzaGRzxoSAbABOtXQXTYPD5I2tOtNA9BS4uz9jRQ6sYAee8+q7C1p83l/ETERGohucDhfC1nc7mTIC9R0PwLcrpTq7Nlb+GgCSO83v7l5NxXZ7D6VR4U5MQcsTzpJqWxPoD263NPPgRrvsY+n9MZ69X1J6lW88a3R9Q98up2n0djldmByO4kAEO7yOfes79uYcM7Q4iAMq8xljy145lx9j9K8Li3Obhp45XMFua2wQLrMA4CxdajmFZ8mKmWvTeNwqGLLkw26qTqWcviweHLnuDI4wXOe4+pNbyd1DuAWiOsLpRitqSgQwTjDRk9k0RvOc7u1fQ948BwBrmT9COAO9MuPM+qzrWKxER4YWtNpm1vMvkafY07Bb4ZWj8Ub2/MLiFq+xMy67H7Aw84qeGKQfjY1/oSLCli+cer3auGgx0bsbE2SI6ZnDMIHE+zKWbnAcbB32NQvp5jwQCCCCAQQbBB3EHiKXgdtdS2AmsxB+HdwMbi5l97H3p4ELsuhOx8XgW/ZZ3NngbfYTN9l0Y/wAKSN2oH3SC4DdyoPVSv003nQeJ/V+STsM0tyuALeR115+PG0Vr4A+pr6X6qrQcfsXt9x1j7sln0kHtDzzI+1Ee9G8HuAePItPzAXISQRCSRZFXwsEgcLrS1RKdqH6/rcpASptQQ7mD4gg/Ao17vigw4s7vP6JpYiBzqogVfC+XehByAUwpTKgNh4+nh+vorWLtB/pvKYkHePEEILpMJAp2gq0gUJoGF0fTd3/h84HFrW/zSMb9V3awYzCtkZlkAc0lttOoNOB18wsbRuJiGeO0VvFp9pa3a1VS2ENjwf4Uf8oSfsSA/wB0zyFfJcD7qyfqj5rN994v0z8mvSUWu76T7JjgyFhrOXAMJv3QCS3jWo9QuizLm5sNsN5pZ1sGemekXp4kEqZIg4EOAIO8FZ/sT6vI+ueV1etLGsJiYe0TE+HQu6E4cuvKR3Bet6DdH448UHxty5GPBOuocMtHz+S4IK9v0WwOSHMd8ntfw7m/U+a6XCtlzZoibTqO7keoxiwYLTFY3bt4dxaLQlasiomhK0AoC0WhK0ApI5pNeTwrz18+HknaCQ2t3mOHlyKyFQmSgZKlCxTvOjWUCeJFhgG81xOtAfQIMlotYG4QcXPJ5l7/AJNIA8grAI438/8AVBdoUEpIKBTtRaLQWmotMFBTVYKgJgoKtY34xoNEi+Q1I8QNQlOTVA0SQL5XvI76B+CqKMNFNFD68zzPeUFRyhwsEHwTedPMfMKXMvXjz+h5hJoN61pwF7+eqDNaxz4hrGOe801jXOceTWguJ9AVVrjbTwfbQSxXXaRvjvlnaW/VEx5aoj2jNjcQcXP7LSC3DxcIoib15uNAk8fABdph3hr2udqA5pI5gEErH2Bj9kii32SORGlLkYHBumkaxo37+4cSe4BVHLkvmy9Wu+/C+YsWPBh6Yn8MR5/lsu/13LrsfsGKWyW5Xfeb7J8+B81zmihQ4aeidq13x1yRq8bUbHkvjnqpOnkj0Tc2VoJBjJ1d7pA5Ec+HmvWjQUPLuCWZSW8tPl6LywcbHg30e725HLycjp+0nwu0ArHm5j01VArYaqlJdr5H6Ie+gTyF6cfBYYWnUvrMd9bmgbmjmBrrxJJ5ABmzKXnTxofFFpOO7xQZCVJSRaB2klaLQFpDffdX69UWkSgq0EqCTw/qoDTxc4+enoKCDJaFIKECtDVGZUCgtNRadoLtO1FpoG4X5GwmHJWhBWZO1jNcf0OKI9w8AgyWnahFoONjNlRSm5GAnnq0+ZG9ZMJgmRCo2ht763nxJ1KzItecY6Rbq6Y3+eu71nNkmvRNp1+W+3+lWglK1LtV6PJSa4X9mtPvukkHKSR7wPKxf8Vqm4Frf+H7B7ryn8zLoj0Peg5SFDXaap2gpJK0rQO1DzurmP6fVUokOnp8wgyWlaVoQFoWES27Tc2wTzduoeHHv051ktA0rSSQVaklLMgFBSSVpoMRbp5d39FUbdBZJ0Hnp3KS7RNh0HgEGTKjck1yxNfmN8AaHeRoT4bwPXkgzgp5lAKYCC7RanKkXVv9UBLrTeep/KP6mh6rKsEP3jvd8B+6Pr5lZbQO0WpVWgAVVqHnRO0FWkXJWlaCg5BKhBQVaLU2naCZZKG6zuA5k7gpEbuLjf4aAHhpZ803cO4/Qj6q7QSLHM+NX8EnG1VotA7SJStK0CY2gAOAVWlSEACi0rStBMh5b+HDVJtga694FfBMDW/IfX9dyq0CDr3JqS0cQhBj3rJai0WgyArHFuCYKK5ILBTa5YwOau0F5lJdZr1+gStTEdPHU+f6+CDMpLkBydoECrtRadoIzFzu5p/mI+g+fgstrFu3Ks3d8v6oLJSBWKSQ0aF6Hlr3b0McSAaqwDVixY3FBlRax5jy+IQHILtO1FotBRKVpWlakPMnmUkoUCrStK0rQVaCVNotA0krRmUhB1b0jN3H0RaSBskB3f7eISWN8YO8fRCgZEFCEDTCEIKQhCBoh90eCEIGEFNCBIQhAigpoQAQ3cmhAKTu80IUgQmhAikUIQCEIQCh6SECjVoQgEkkIGEihCBIQhE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3"/>
          <p:cNvSpPr>
            <a:spLocks noChangeArrowheads="1"/>
          </p:cNvSpPr>
          <p:nvPr/>
        </p:nvSpPr>
        <p:spPr bwMode="auto">
          <a:xfrm>
            <a:off x="469556" y="1200102"/>
            <a:ext cx="7438767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TW" sz="3800">
                <a:latin typeface="Calibri" pitchFamily="34" charset="0"/>
              </a:rPr>
              <a:t>Using a participative style(</a:t>
            </a:r>
            <a:r>
              <a:rPr kumimoji="0" lang="zh-TW" altLang="en-US" sz="3800">
                <a:latin typeface="Calibri" pitchFamily="34" charset="0"/>
              </a:rPr>
              <a:t>鼓勵參與</a:t>
            </a:r>
            <a:r>
              <a:rPr kumimoji="0" lang="en-US" altLang="zh-TW" sz="3800">
                <a:latin typeface="Calibri" pitchFamily="34" charset="0"/>
              </a:rPr>
              <a:t>)</a:t>
            </a:r>
          </a:p>
          <a:p>
            <a:pPr>
              <a:lnSpc>
                <a:spcPct val="140000"/>
              </a:lnSpc>
            </a:pPr>
            <a:r>
              <a:rPr kumimoji="0" lang="en-US" altLang="zh-TW" sz="3800">
                <a:latin typeface="Calibri" pitchFamily="34" charset="0"/>
              </a:rPr>
              <a:t>Accepting others(</a:t>
            </a:r>
            <a:r>
              <a:rPr kumimoji="0" lang="zh-TW" altLang="en-US" sz="3800">
                <a:latin typeface="Calibri" pitchFamily="34" charset="0"/>
              </a:rPr>
              <a:t>接受他人</a:t>
            </a:r>
            <a:r>
              <a:rPr kumimoji="0" lang="en-US" altLang="zh-TW" sz="3800">
                <a:latin typeface="Calibri" pitchFamily="34" charset="0"/>
              </a:rPr>
              <a:t>)</a:t>
            </a:r>
          </a:p>
          <a:p>
            <a:pPr>
              <a:lnSpc>
                <a:spcPct val="140000"/>
              </a:lnSpc>
            </a:pPr>
            <a:r>
              <a:rPr kumimoji="0" lang="en-US" altLang="zh-TW" sz="3800">
                <a:latin typeface="Calibri" pitchFamily="34" charset="0"/>
              </a:rPr>
              <a:t>Empathizing(</a:t>
            </a:r>
            <a:r>
              <a:rPr kumimoji="0" lang="zh-TW" altLang="en-US" sz="3800">
                <a:latin typeface="Calibri" pitchFamily="34" charset="0"/>
              </a:rPr>
              <a:t>同理心</a:t>
            </a:r>
            <a:r>
              <a:rPr kumimoji="0" lang="en-US" altLang="zh-TW" sz="3800">
                <a:latin typeface="Calibri" pitchFamily="34" charset="0"/>
              </a:rPr>
              <a:t>)</a:t>
            </a:r>
          </a:p>
          <a:p>
            <a:pPr>
              <a:lnSpc>
                <a:spcPct val="140000"/>
              </a:lnSpc>
            </a:pPr>
            <a:r>
              <a:rPr kumimoji="0" lang="en-US" altLang="zh-TW" sz="3800">
                <a:latin typeface="Calibri" pitchFamily="34" charset="0"/>
              </a:rPr>
              <a:t>Leading(</a:t>
            </a:r>
            <a:r>
              <a:rPr kumimoji="0" lang="zh-TW" altLang="en-US" sz="3800">
                <a:latin typeface="Calibri" pitchFamily="34" charset="0"/>
              </a:rPr>
              <a:t>引導</a:t>
            </a:r>
            <a:r>
              <a:rPr kumimoji="0" lang="en-US" altLang="zh-TW" sz="3800">
                <a:latin typeface="Calibri" pitchFamily="34" charset="0"/>
              </a:rPr>
              <a:t>)</a:t>
            </a:r>
          </a:p>
          <a:p>
            <a:pPr>
              <a:lnSpc>
                <a:spcPct val="140000"/>
              </a:lnSpc>
            </a:pPr>
            <a:r>
              <a:rPr kumimoji="0" lang="en-US" altLang="zh-TW" sz="3800">
                <a:latin typeface="Calibri" pitchFamily="34" charset="0"/>
              </a:rPr>
              <a:t>Time management(</a:t>
            </a:r>
            <a:r>
              <a:rPr kumimoji="0" lang="zh-TW" altLang="en-US" sz="3800">
                <a:latin typeface="Calibri" pitchFamily="34" charset="0"/>
              </a:rPr>
              <a:t>時間管理</a:t>
            </a:r>
            <a:r>
              <a:rPr kumimoji="0" lang="en-US" altLang="zh-TW" sz="3800">
                <a:latin typeface="Calibri" pitchFamily="34" charset="0"/>
              </a:rPr>
              <a:t>)</a:t>
            </a:r>
            <a:endParaRPr kumimoji="0" lang="zh-TW" altLang="en-US" sz="3800">
              <a:latin typeface="Calibri" pitchFamily="34" charset="0"/>
            </a:endParaRPr>
          </a:p>
        </p:txBody>
      </p:sp>
      <p:sp>
        <p:nvSpPr>
          <p:cNvPr id="16387" name="AutoShape 2" descr="data:image/jpeg;base64,/9j/4AAQSkZJRgABAQAAAQABAAD/2wCEAAkGBhQSEBQUEBQUFRUUFBUUFBUVFBQQFBAUFRUVFBUUFBQXHCYeFxkjGRQUHy8gJCcpLCwsFR4xNTAqNSYrLCkBCQoKDgwOFw8PGDUgHyQpLCk1KTUpKSosKjUwKSkpNTUsKSkqLCk1LCwzKSkuLCosLC4sKikpNSkvKSkpKSwpMP/AABEIAMEBBQMBIgACEQEDEQH/xAAcAAADAAIDAQAAAAAAAAAAAAAAAQIDBwQFBgj/xABHEAABBAADBAcFBQUGAwkAAAABAAIDEQQSIQUxQVEGBxNhcYGRIjKhscEUUmJy8CNCgpLRFUNT0uHxMzSTCBclVHOjsrPC/8QAGgEBAAIDAQAAAAAAAAAAAAAAAAEGAgQFA//EACwRAQACAgEDAgMIAwAAAAAAAAABAgMRBBIhMQVBFKHwExUiUVKBwdEykbH/2gAMAwEAAhEDEQA/ANthNTaCeKkZAUWsBxjOLmjxIaR5HVOOTMbAIaN1ii486OoHjvv1DkWgM4jQ8xx8RxUWqBUhNxDgTbSWjTM3W+ZybwOHHceCzskBFggjmNUBQ+AE3qDzboT48D52gylNu5YQ133h45dfgaWRopELSUufW9UiQpj4+J+dfRMlTE7TzPzKDImptIlBVozLHmUlyCy/VPOsNpWgyulWMuUOPx0VFAWkhK1AaRRaRKBJFO0kAXKDKONjv4evBUUigaSTRogoBCSEFJqQVrHanXi2DEyYc4KVz45XRaTAF5Di0EN7O/a0IHeEG0ULW3SHrmGExTsO7BTOcMuU9qGdpmAIytMZJ1JHiFseN9tBqrANcrF0gtPtANSkEwECbixwD3d4bp6uq/JZopg7dvG8EFpHiCoC150n67MJhZzDFHJiJI3FrixzWMDrosDyCXG+QqxvUjZVota36H9czcfjWYUYV8TniQ5nSh2Xs2OeQW5Af3a81sdEGRe/+qxfZWfdb6V8lkzLXfTbrhbs3FHDvwkklNa4SdoI2vDgCcoLDdE1v4INgfZmfdHoskbQBoOfzWrtp9eIghw8r8BMBiIzI25Q0NqR7ALMdOtrWv8AB48V67oL0v8A7RwpxAhfCO0cxrXuz5w1rDna7KLbbiPFpUJekKh2gv8AWu5IlYqJcSeGje7mfG7HgO8oMmZIlJCAtCCokdQ01PAczyQUN/6/X+6FLTprofXXx4qrQS99DTfuHj3/AK4LH2F+8XE/mLR5BpH1WQoQQ0EcSR36kefEKk7SQCwRR37RJ190AkBo4aDeTv15rK46IYKA8B8kAkqSKBItIlJAWkgoQNal68+iQLG4+LR8ZbHNRouaTUcg/EHEN8C3ktsheW6xOiuI2hh2wYeZkTS65Q8OIkAosHsgnRwvgg1b0f2jNM3FbaxZEr8HHHFh2n3e3OSNjy3k3tA883PJ4KdlQ7Qx2Bxe0TtCdrsOXVGHvaH5GNkfWVwDAGuFANN1Wi910J6sZcLDicNi5o5sNiGUY4w4Fshy+3mc0UcrRXfWi6kdS+LjZLBhtoBuGmIMjHMe0uA3ZmtsE7hoRdKB0U3THE43Ycr5J5GzYLEQ3IwmN2IZNmY0Pc0jUEON8aF66rpsVtLE/wBjQYgYrEB32yeEjtZPaBiheCXZr0o0PxFbYb1URM2TLgYpSHSubI+dzbzSMc0i2A6M9mqvSydV5Y9RWJ+yiH7cw1L2gjyydg22lrnjS85po3AUCg9v0Ixsh2DFJmc+X7LO4Oc4vc57XTFtk6k2AFqrqHhY/arnSAOczDyvjvU580bbF8cjn6rcXQHo7NgcE3D4iVkpY52QsBDWxmiGe0AT7Wc/xLxm0+pJ7MUcRsvF/ZjZc1pDx2RdvDJGa5dSKI3aWVIw7E6w9nzbWbI3ZsrMXI8sdKZCXM9gxvLo92jAb04FdFsDaWP6QY+Vv22TCxsY6VrIy4MYM7WMYGtc3MbcLcTeh7gvWdDuqWfB7SjxkuKjmoTGUZXh7nyskaSCbDhbwSTXHRYsV1OzQYp8+ycZ9m7QOBY4O9hr9XMa9t226oEWKGpq0HE6m+nGKfjJMBjJHTANkLHvOd7HRGnNznVzCL37iBzXXf8AaM/5nCf+jJ/9i9r1f9WzNlufM95xE0jcpe1tCNpNkNZZc6yBbt+m7euj6yOr7E7TxfaRTtyNYGxROilb2egz28sDRbrOptQPCdPcbj37P2e3GQRRwtjb9nex2Z0rexjALxnNHIGHcN67jbPTefB7D2ZBhXmN00MrnyN0eGtmeA1jv3bJNka6DmV3u2OqraGMw2EhlxcIGFjLMrmuonM4Mc0sbqBEIma/cPieY7qafNs6PDYrEtM2HkkOHlY0ljIXhhMLmkNLhnDnXvGbjuQa9wvSnF4WaCXCYjHzjK107J2PyOdoXsaC5wcwjc7Q8Vy+kuJxkO33YfD4yZpfiouzLnvyRnE9m8AssgtaZaqtQ3dwXuMH1a7U/Ysm2s7sYS3KyMzXlbVN/dvQVqTS4W2+p/HT7QkxrcZA15mEsRLZM0YYR2INMq2tawcfd4oOq6cbVx2x8JFgxi3yS4h8s8mIBfnDCI2NiY55Jb7TXkkVvG6zfn8H0pxeEnglws+PnblY6dk7H5HOv22NaXODmkbnaFbh6f8AV2zacMQdJ2c0IOSTLnacwGZrm2LBIBvePguhwPVttS4Wz7Vd2MJblZGZbLW1TT7t6CtSaUjZ9rzO0usbZ0DyJsVGHN0ytzSEc/cBHd5L0pK4uL2bFMzJPFHI3iJGNkHo4FB5mLrc2W419qaPzRzNH/wXc7N6T4TEf8viYZD91sjS7+QnMF4zpP1G4Se3YQnDP5C5ISe9hNt8jXctM9KuhOK2e+sSymk0yVvtRSflfwPcaPcg+raPHgna+Wuj/WTj8HQinc5g/u5f20dcgHat/hIW2eiXXhhsQRHjG/ZpDpnvNA4/m3x+djvQbLB/XJBKxOY14B0NiwRyO4hw4KDhG/j/AOpIP/0gzSHQ+CpcZ2CaQQcxvTWST/MsjYGgABo0A4IMiRWMwN+6PRAjrdp3bx6cEFJEoWCXFgGgHuI35Wl2W+Z3A1w3oM1oXFO0Yx7zg08n3GfR1Wmg5ITtJCAYKFK8ykFCC7TzjmPVYpIg4U4Bwu6IBF+akYOP/DZ/I3+iDkDuTtcb7DH9xo8GhvxCysbWlk+Js+u8oMloUPkAFn6knuAG8qPtPNrx3lprzq680GdCljwRYII5jVVaBhFpWi0DRa1d086wsT9qdgtm010ek09Bxa/eWRg2BV6u11sCqs9Ps3bG18O4SOnOIbvdFKQ8PHEB29h7wfIrwvyMdJ1a2m1j4mbJXqpXcN0ItcbZu0GzQxysvLI0OAO8Xvae8GwfBci17eWtManUmhYpbJABriSN9ch5/JGo5kepH9fmpQyLjY7AxzMdFMxskbx7THDM0+XprwVnFN5knkASfSrVMB3nTkOQ7+9B88dZ3Ve7Z7u3w+Z+Fc6tdXYdx3MeeLTwd5HWidfL7Dx2CZNE+KVocyRpY9p3OaRRC+UulewTgsbNh3G+zeQ0/eYQHMd5tLSoHperrrRlwD2xTF0mFJ1ZvdBf70V8Obdx7jqvobBbQZNG2SJwcx7Q5jhdOadxFr49W5OobpU4mTAyG25TNDf7pB/aMHcbzeTuaDciAikLIO1NplRm1r071ApQP9UPcALOg4k6UscZuzuuqB0NDiRwuz8EGXMhShBVotSk8XX6ut367kFNkvcD8rVgpAoQNO0k0DtFqSk2QHcfHgR4jggsqguP2uY03UA+0RqNP3QeJv0WcFBLoQTY0PMaHz4HzXnMf1h4TD4s4XEy5XhrSX5T2bS7UMkcLyOqjy9obl2XSbboweElncLLG+w378jjljZ5uI8rWpcD0f7SNzsT7cszjJI47y5xs/NanJ5NcERMt7h8K3JmdTqI927YpQ5oc0hzXC2uaQ5rhzBGhHgrtaLwmBxmBcXbPnc1t2YjT43eMbvZ8xRXdxdc2IjblxOCzPHGOQxtcfyua6vUrLFysWWPwyjNwM2Ke9f3Zm7I7HEYou95+IleTxIe8vb8HBcoLrNlbWlxOeedoa6R5cGi6a2gGtF76AGvFep6LRsdP7dWG2wHi6+A4kDVVvJScvJmkT5nytFb/Y8aLzHisdv2el2LhTHBGwiiBZHIuJdXxXNtLMlatVKxSsVj27Kbe83tNp952L1PgPqqWMH2j5fJVazYGSuPh8cx75GtNmJ4Y/8AC4sZIB/K9qrFYpsbHPeaYxpe8/da0Fzj6ArV3U10ndisVtEvOs0jcS0H90EuYQO4AxjyCDay+cOurENdteXLvbHC135hGD8AQPJbs6bdNItnYcySEOkcCIYr9qV/0YOJ+pAXzBtDHPmlfLK7M+RznvPNzjZUDjr2PVE4jbGGy3/eXX3exkteOW3Oobo0TJLjXj2WtMMV/vPdRkcPBtD+M8kG6w5FpIUhlQ4XvTJSQR2Qu6F+teF7lRKEkBaEkIKtCkFO1Aq0s3chFoLtFqbQgu1L4mu95oPiAfmi07QUEWptFoOg6b7JdiII2tGYRzslc0b3Na140HGi4FdJBseV3uxu8xl+dL3YQVo8nhV5F4taZdLi+oX4+OaVrHne2vsVgnMNPaWnvG/wPFcR8QPAfNbEx+DEsbmO4jQ/ddwIWtxJa4XM4k8e0ancSsPA5nxVZ3GphlbouPtDDdrGW2WneHNJBaRqCCNQVkzKgtKJmJ3DoTWJjUvPuxG1maR46Yjhbg4+rgSsbtq7Z/8AOSf+3/lXr3bFmy32T6/KflvXDyrpzz+RT/KPk5ken8TJvp+Uu56uYMRLBKcbNO+Ttd/bPaMmRtCmkccy9Z/ZbOcv/Xm/zrqOhjajkPN4+Df9V2e29tRYTDyTzupkYs83HcGtHFxNADvXd4uScmKt7eZVnmY64s9qV8R/TXfXV0gGGwowsT5O0xHvgyOeGwNOthxJGZwA8GuWp+h/S6TZ075oWtc50T4qdeUZi0hxA30Wg0uN0n6QyY3FSYiXe86N3iNg0YwdwFDv1PFdUthqudtjbU2KldNiJHSSO3k8Bwa0DRrRwA0XBTC930F6qJ8cWyTZoMPoc5FPlHKJp4fiOnjuQdP0H6Ey7RxAYy2xNIM0tWI28hzeeA89wK+ltlbLjw0McMDcscbcrR8yTxJNkniSVj2RsSLCwthwzAyNu5u+zxc528uPElclmJbmy2M33eJ8OfkgzISRakcSWd7nFsQaMujnuBIB35WtBGZ26zYAvibAbY5W73tf3FgjPk4Gh5jzCzQMytA8SfEkkn1JV2glrrF/rzRaKStAEoWGaSq80IMgKq1IKYKgVaYKxyEjdqeA3f7KgUF2oleQPZqzoL3eJ7gmgIMIwV+++Rx/O6MDwawgD4+KzRtI0JJHAnf4E8fFWglAwUnvABJNAAknkBqT6IXV9KZsuBxThvEEteJYQPmkzpMRudNa/wDeDtOaYz4bs24fN+zhcxpEjAdC59Z8xHEEVei9xsfrHwczf2krcPKPfincIy08crzTXjvHoF4/CQhjGtG5oAHkFgx2xYpf+IwHv3H1XCp6pMXnqjss+T0ak0iKTqf+vS9LOsuBkbocDI2fESAsZ2ftshzaGRzxoSAbABOtXQXTYPD5I2tOtNA9BS4uz9jRQ6sYAee8+q7C1p83l/ETERGohucDhfC1nc7mTIC9R0PwLcrpTq7Nlb+GgCSO83v7l5NxXZ7D6VR4U5MQcsTzpJqWxPoD263NPPgRrvsY+n9MZ69X1J6lW88a3R9Q98up2n0djldmByO4kAEO7yOfes79uYcM7Q4iAMq8xljy145lx9j9K8Li3Obhp45XMFua2wQLrMA4CxdajmFZ8mKmWvTeNwqGLLkw26qTqWcviweHLnuDI4wXOe4+pNbyd1DuAWiOsLpRitqSgQwTjDRk9k0RvOc7u1fQ948BwBrmT9COAO9MuPM+qzrWKxER4YWtNpm1vMvkafY07Bb4ZWj8Ub2/MLiFq+xMy67H7Aw84qeGKQfjY1/oSLCli+cer3auGgx0bsbE2SI6ZnDMIHE+zKWbnAcbB32NQvp5jwQCCCCAQQbBB3EHiKXgdtdS2AmsxB+HdwMbi5l97H3p4ELsuhOx8XgW/ZZ3NngbfYTN9l0Y/wAKSN2oH3SC4DdyoPVSv003nQeJ/V+STsM0tyuALeR115+PG0Vr4A+pr6X6qrQcfsXt9x1j7sln0kHtDzzI+1Ee9G8HuAePItPzAXISQRCSRZFXwsEgcLrS1RKdqH6/rcpASptQQ7mD4gg/Ao17vigw4s7vP6JpYiBzqogVfC+XehByAUwpTKgNh4+nh+vorWLtB/pvKYkHePEEILpMJAp2gq0gUJoGF0fTd3/h84HFrW/zSMb9V3awYzCtkZlkAc0lttOoNOB18wsbRuJiGeO0VvFp9pa3a1VS2ENjwf4Uf8oSfsSA/wB0zyFfJcD7qyfqj5rN994v0z8mvSUWu76T7JjgyFhrOXAMJv3QCS3jWo9QuizLm5sNsN5pZ1sGemekXp4kEqZIg4EOAIO8FZ/sT6vI+ueV1etLGsJiYe0TE+HQu6E4cuvKR3Bet6DdH448UHxty5GPBOuocMtHz+S4IK9v0WwOSHMd8ntfw7m/U+a6XCtlzZoibTqO7keoxiwYLTFY3bt4dxaLQlasiomhK0AoC0WhK0ApI5pNeTwrz18+HknaCQ2t3mOHlyKyFQmSgZKlCxTvOjWUCeJFhgG81xOtAfQIMlotYG4QcXPJ5l7/AJNIA8grAI438/8AVBdoUEpIKBTtRaLQWmotMFBTVYKgJgoKtY34xoNEi+Q1I8QNQlOTVA0SQL5XvI76B+CqKMNFNFD68zzPeUFRyhwsEHwTedPMfMKXMvXjz+h5hJoN61pwF7+eqDNaxz4hrGOe801jXOceTWguJ9AVVrjbTwfbQSxXXaRvjvlnaW/VEx5aoj2jNjcQcXP7LSC3DxcIoib15uNAk8fABdph3hr2udqA5pI5gEErH2Bj9kii32SORGlLkYHBumkaxo37+4cSe4BVHLkvmy9Wu+/C+YsWPBh6Yn8MR5/lsu/13LrsfsGKWyW5Xfeb7J8+B81zmihQ4aeidq13x1yRq8bUbHkvjnqpOnkj0Tc2VoJBjJ1d7pA5Ec+HmvWjQUPLuCWZSW8tPl6LywcbHg30e725HLycjp+0nwu0ArHm5j01VArYaqlJdr5H6Ie+gTyF6cfBYYWnUvrMd9bmgbmjmBrrxJJ5ABmzKXnTxofFFpOO7xQZCVJSRaB2klaLQFpDffdX69UWkSgq0EqCTw/qoDTxc4+enoKCDJaFIKECtDVGZUCgtNRadoLtO1FpoG4X5GwmHJWhBWZO1jNcf0OKI9w8AgyWnahFoONjNlRSm5GAnnq0+ZG9ZMJgmRCo2ht763nxJ1KzItecY6Rbq6Y3+eu71nNkmvRNp1+W+3+lWglK1LtV6PJSa4X9mtPvukkHKSR7wPKxf8Vqm4Frf+H7B7ryn8zLoj0Peg5SFDXaap2gpJK0rQO1DzurmP6fVUokOnp8wgyWlaVoQFoWES27Tc2wTzduoeHHv051ktA0rSSQVaklLMgFBSSVpoMRbp5d39FUbdBZJ0Hnp3KS7RNh0HgEGTKjck1yxNfmN8AaHeRoT4bwPXkgzgp5lAKYCC7RanKkXVv9UBLrTeep/KP6mh6rKsEP3jvd8B+6Pr5lZbQO0WpVWgAVVqHnRO0FWkXJWlaCg5BKhBQVaLU2naCZZKG6zuA5k7gpEbuLjf4aAHhpZ803cO4/Qj6q7QSLHM+NX8EnG1VotA7SJStK0CY2gAOAVWlSEACi0rStBMh5b+HDVJtga694FfBMDW/IfX9dyq0CDr3JqS0cQhBj3rJai0WgyArHFuCYKK5ILBTa5YwOau0F5lJdZr1+gStTEdPHU+f6+CDMpLkBydoECrtRadoIzFzu5p/mI+g+fgstrFu3Ks3d8v6oLJSBWKSQ0aF6Hlr3b0McSAaqwDVixY3FBlRax5jy+IQHILtO1FotBRKVpWlakPMnmUkoUCrStK0rQVaCVNotA0krRmUhB1b0jN3H0RaSBskB3f7eISWN8YO8fRCgZEFCEDTCEIKQhCBoh90eCEIGEFNCBIQhAigpoQAQ3cmhAKTu80IUgQmhAikUIQCEIQCh6SECjVoQgEkkIGEihCBIQhE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6388" name="AutoShape 4" descr="data:image/jpeg;base64,/9j/4AAQSkZJRgABAQAAAQABAAD/2wCEAAkGBhQSEBQUEBQUFRUUFBUUFBUVFBQQFBAUFRUVFBUUFBQXHCYeFxkjGRQUHy8gJCcpLCwsFR4xNTAqNSYrLCkBCQoKDgwOFw8PGDUgHyQpLCk1KTUpKSosKjUwKSkpNTUsKSkqLCk1LCwzKSkuLCosLC4sKikpNSkvKSkpKSwpMP/AABEIAMEBBQMBIgACEQEDEQH/xAAcAAADAAIDAQAAAAAAAAAAAAAAAQIDBwQFBgj/xABHEAABBAADBAcFBQUGAwkAAAABAAIDEQQSIQUxQVEGBxNhcYGRIjKhscEUUmJy8CNCgpLRFUNT0uHxMzSTCBclVHOjsrPC/8QAGgEBAAIDAQAAAAAAAAAAAAAAAAEGAgQFA//EACwRAQACAgEDAgMIAwAAAAAAAAABAgMRBBIhMQVBFKHwExUiUVKBwdEykbH/2gAMAwEAAhEDEQA/ANthNTaCeKkZAUWsBxjOLmjxIaR5HVOOTMbAIaN1ii486OoHjvv1DkWgM4jQ8xx8RxUWqBUhNxDgTbSWjTM3W+ZybwOHHceCzskBFggjmNUBQ+AE3qDzboT48D52gylNu5YQ133h45dfgaWRopELSUufW9UiQpj4+J+dfRMlTE7TzPzKDImptIlBVozLHmUlyCy/VPOsNpWgyulWMuUOPx0VFAWkhK1AaRRaRKBJFO0kAXKDKONjv4evBUUigaSTRogoBCSEFJqQVrHanXi2DEyYc4KVz45XRaTAF5Di0EN7O/a0IHeEG0ULW3SHrmGExTsO7BTOcMuU9qGdpmAIytMZJ1JHiFseN9tBqrANcrF0gtPtANSkEwECbixwD3d4bp6uq/JZopg7dvG8EFpHiCoC150n67MJhZzDFHJiJI3FrixzWMDrosDyCXG+QqxvUjZVota36H9czcfjWYUYV8TniQ5nSh2Xs2OeQW5Af3a81sdEGRe/+qxfZWfdb6V8lkzLXfTbrhbs3FHDvwkklNa4SdoI2vDgCcoLDdE1v4INgfZmfdHoskbQBoOfzWrtp9eIghw8r8BMBiIzI25Q0NqR7ALMdOtrWv8AB48V67oL0v8A7RwpxAhfCO0cxrXuz5w1rDna7KLbbiPFpUJekKh2gv8AWu5IlYqJcSeGje7mfG7HgO8oMmZIlJCAtCCokdQ01PAczyQUN/6/X+6FLTprofXXx4qrQS99DTfuHj3/AK4LH2F+8XE/mLR5BpH1WQoQQ0EcSR36kefEKk7SQCwRR37RJ190AkBo4aDeTv15rK46IYKA8B8kAkqSKBItIlJAWkgoQNal68+iQLG4+LR8ZbHNRouaTUcg/EHEN8C3ktsheW6xOiuI2hh2wYeZkTS65Q8OIkAosHsgnRwvgg1b0f2jNM3FbaxZEr8HHHFh2n3e3OSNjy3k3tA883PJ4KdlQ7Qx2Bxe0TtCdrsOXVGHvaH5GNkfWVwDAGuFANN1Wi910J6sZcLDicNi5o5sNiGUY4w4Fshy+3mc0UcrRXfWi6kdS+LjZLBhtoBuGmIMjHMe0uA3ZmtsE7hoRdKB0U3THE43Ycr5J5GzYLEQ3IwmN2IZNmY0Pc0jUEON8aF66rpsVtLE/wBjQYgYrEB32yeEjtZPaBiheCXZr0o0PxFbYb1URM2TLgYpSHSubI+dzbzSMc0i2A6M9mqvSydV5Y9RWJ+yiH7cw1L2gjyydg22lrnjS85po3AUCg9v0Ixsh2DFJmc+X7LO4Oc4vc57XTFtk6k2AFqrqHhY/arnSAOczDyvjvU580bbF8cjn6rcXQHo7NgcE3D4iVkpY52QsBDWxmiGe0AT7Wc/xLxm0+pJ7MUcRsvF/ZjZc1pDx2RdvDJGa5dSKI3aWVIw7E6w9nzbWbI3ZsrMXI8sdKZCXM9gxvLo92jAb04FdFsDaWP6QY+Vv22TCxsY6VrIy4MYM7WMYGtc3MbcLcTeh7gvWdDuqWfB7SjxkuKjmoTGUZXh7nyskaSCbDhbwSTXHRYsV1OzQYp8+ycZ9m7QOBY4O9hr9XMa9t226oEWKGpq0HE6m+nGKfjJMBjJHTANkLHvOd7HRGnNznVzCL37iBzXXf8AaM/5nCf+jJ/9i9r1f9WzNlufM95xE0jcpe1tCNpNkNZZc6yBbt+m7euj6yOr7E7TxfaRTtyNYGxROilb2egz28sDRbrOptQPCdPcbj37P2e3GQRRwtjb9nex2Z0rexjALxnNHIGHcN67jbPTefB7D2ZBhXmN00MrnyN0eGtmeA1jv3bJNka6DmV3u2OqraGMw2EhlxcIGFjLMrmuonM4Mc0sbqBEIma/cPieY7qafNs6PDYrEtM2HkkOHlY0ljIXhhMLmkNLhnDnXvGbjuQa9wvSnF4WaCXCYjHzjK107J2PyOdoXsaC5wcwjc7Q8Vy+kuJxkO33YfD4yZpfiouzLnvyRnE9m8AssgtaZaqtQ3dwXuMH1a7U/Ysm2s7sYS3KyMzXlbVN/dvQVqTS4W2+p/HT7QkxrcZA15mEsRLZM0YYR2INMq2tawcfd4oOq6cbVx2x8JFgxi3yS4h8s8mIBfnDCI2NiY55Jb7TXkkVvG6zfn8H0pxeEnglws+PnblY6dk7H5HOv22NaXODmkbnaFbh6f8AV2zacMQdJ2c0IOSTLnacwGZrm2LBIBvePguhwPVttS4Wz7Vd2MJblZGZbLW1TT7t6CtSaUjZ9rzO0usbZ0DyJsVGHN0ytzSEc/cBHd5L0pK4uL2bFMzJPFHI3iJGNkHo4FB5mLrc2W419qaPzRzNH/wXc7N6T4TEf8viYZD91sjS7+QnMF4zpP1G4Se3YQnDP5C5ISe9hNt8jXctM9KuhOK2e+sSymk0yVvtRSflfwPcaPcg+raPHgna+Wuj/WTj8HQinc5g/u5f20dcgHat/hIW2eiXXhhsQRHjG/ZpDpnvNA4/m3x+djvQbLB/XJBKxOY14B0NiwRyO4hw4KDhG/j/AOpIP/0gzSHQ+CpcZ2CaQQcxvTWST/MsjYGgABo0A4IMiRWMwN+6PRAjrdp3bx6cEFJEoWCXFgGgHuI35Wl2W+Z3A1w3oM1oXFO0Yx7zg08n3GfR1Wmg5ITtJCAYKFK8ykFCC7TzjmPVYpIg4U4Bwu6IBF+akYOP/DZ/I3+iDkDuTtcb7DH9xo8GhvxCysbWlk+Js+u8oMloUPkAFn6knuAG8qPtPNrx3lprzq680GdCljwRYII5jVVaBhFpWi0DRa1d086wsT9qdgtm010ek09Bxa/eWRg2BV6u11sCqs9Ps3bG18O4SOnOIbvdFKQ8PHEB29h7wfIrwvyMdJ1a2m1j4mbJXqpXcN0ItcbZu0GzQxysvLI0OAO8Xvae8GwfBci17eWtManUmhYpbJABriSN9ch5/JGo5kepH9fmpQyLjY7AxzMdFMxskbx7THDM0+XprwVnFN5knkASfSrVMB3nTkOQ7+9B88dZ3Ve7Z7u3w+Z+Fc6tdXYdx3MeeLTwd5HWidfL7Dx2CZNE+KVocyRpY9p3OaRRC+UulewTgsbNh3G+zeQ0/eYQHMd5tLSoHperrrRlwD2xTF0mFJ1ZvdBf70V8Obdx7jqvobBbQZNG2SJwcx7Q5jhdOadxFr49W5OobpU4mTAyG25TNDf7pB/aMHcbzeTuaDciAikLIO1NplRm1r071ApQP9UPcALOg4k6UscZuzuuqB0NDiRwuz8EGXMhShBVotSk8XX6ut367kFNkvcD8rVgpAoQNO0k0DtFqSk2QHcfHgR4jggsqguP2uY03UA+0RqNP3QeJv0WcFBLoQTY0PMaHz4HzXnMf1h4TD4s4XEy5XhrSX5T2bS7UMkcLyOqjy9obl2XSbboweElncLLG+w378jjljZ5uI8rWpcD0f7SNzsT7cszjJI47y5xs/NanJ5NcERMt7h8K3JmdTqI927YpQ5oc0hzXC2uaQ5rhzBGhHgrtaLwmBxmBcXbPnc1t2YjT43eMbvZ8xRXdxdc2IjblxOCzPHGOQxtcfyua6vUrLFysWWPwyjNwM2Ke9f3Zm7I7HEYou95+IleTxIe8vb8HBcoLrNlbWlxOeedoa6R5cGi6a2gGtF76AGvFep6LRsdP7dWG2wHi6+A4kDVVvJScvJmkT5nytFb/Y8aLzHisdv2el2LhTHBGwiiBZHIuJdXxXNtLMlatVKxSsVj27Kbe83tNp952L1PgPqqWMH2j5fJVazYGSuPh8cx75GtNmJ4Y/8AC4sZIB/K9qrFYpsbHPeaYxpe8/da0Fzj6ArV3U10ndisVtEvOs0jcS0H90EuYQO4AxjyCDay+cOurENdteXLvbHC135hGD8AQPJbs6bdNItnYcySEOkcCIYr9qV/0YOJ+pAXzBtDHPmlfLK7M+RznvPNzjZUDjr2PVE4jbGGy3/eXX3exkteOW3Oobo0TJLjXj2WtMMV/vPdRkcPBtD+M8kG6w5FpIUhlQ4XvTJSQR2Qu6F+teF7lRKEkBaEkIKtCkFO1Aq0s3chFoLtFqbQgu1L4mu95oPiAfmi07QUEWptFoOg6b7JdiII2tGYRzslc0b3Na140HGi4FdJBseV3uxu8xl+dL3YQVo8nhV5F4taZdLi+oX4+OaVrHne2vsVgnMNPaWnvG/wPFcR8QPAfNbEx+DEsbmO4jQ/ddwIWtxJa4XM4k8e0ancSsPA5nxVZ3GphlbouPtDDdrGW2WneHNJBaRqCCNQVkzKgtKJmJ3DoTWJjUvPuxG1maR46Yjhbg4+rgSsbtq7Z/8AOSf+3/lXr3bFmy32T6/KflvXDyrpzz+RT/KPk5ken8TJvp+Uu56uYMRLBKcbNO+Ttd/bPaMmRtCmkccy9Z/ZbOcv/Xm/zrqOhjajkPN4+Df9V2e29tRYTDyTzupkYs83HcGtHFxNADvXd4uScmKt7eZVnmY64s9qV8R/TXfXV0gGGwowsT5O0xHvgyOeGwNOthxJGZwA8GuWp+h/S6TZ075oWtc50T4qdeUZi0hxA30Wg0uN0n6QyY3FSYiXe86N3iNg0YwdwFDv1PFdUthqudtjbU2KldNiJHSSO3k8Bwa0DRrRwA0XBTC930F6qJ8cWyTZoMPoc5FPlHKJp4fiOnjuQdP0H6Ey7RxAYy2xNIM0tWI28hzeeA89wK+ltlbLjw0McMDcscbcrR8yTxJNkniSVj2RsSLCwthwzAyNu5u+zxc528uPElclmJbmy2M33eJ8OfkgzISRakcSWd7nFsQaMujnuBIB35WtBGZ26zYAvibAbY5W73tf3FgjPk4Gh5jzCzQMytA8SfEkkn1JV2glrrF/rzRaKStAEoWGaSq80IMgKq1IKYKgVaYKxyEjdqeA3f7KgUF2oleQPZqzoL3eJ7gmgIMIwV+++Rx/O6MDwawgD4+KzRtI0JJHAnf4E8fFWglAwUnvABJNAAknkBqT6IXV9KZsuBxThvEEteJYQPmkzpMRudNa/wDeDtOaYz4bs24fN+zhcxpEjAdC59Z8xHEEVei9xsfrHwczf2krcPKPfincIy08crzTXjvHoF4/CQhjGtG5oAHkFgx2xYpf+IwHv3H1XCp6pMXnqjss+T0ak0iKTqf+vS9LOsuBkbocDI2fESAsZ2ftshzaGRzxoSAbABOtXQXTYPD5I2tOtNA9BS4uz9jRQ6sYAee8+q7C1p83l/ETERGohucDhfC1nc7mTIC9R0PwLcrpTq7Nlb+GgCSO83v7l5NxXZ7D6VR4U5MQcsTzpJqWxPoD263NPPgRrvsY+n9MZ69X1J6lW88a3R9Q98up2n0djldmByO4kAEO7yOfes79uYcM7Q4iAMq8xljy145lx9j9K8Li3Obhp45XMFua2wQLrMA4CxdajmFZ8mKmWvTeNwqGLLkw26qTqWcviweHLnuDI4wXOe4+pNbyd1DuAWiOsLpRitqSgQwTjDRk9k0RvOc7u1fQ948BwBrmT9COAO9MuPM+qzrWKxER4YWtNpm1vMvkafY07Bb4ZWj8Ub2/MLiFq+xMy67H7Aw84qeGKQfjY1/oSLCli+cer3auGgx0bsbE2SI6ZnDMIHE+zKWbnAcbB32NQvp5jwQCCCCAQQbBB3EHiKXgdtdS2AmsxB+HdwMbi5l97H3p4ELsuhOx8XgW/ZZ3NngbfYTN9l0Y/wAKSN2oH3SC4DdyoPVSv003nQeJ/V+STsM0tyuALeR115+PG0Vr4A+pr6X6qrQcfsXt9x1j7sln0kHtDzzI+1Ee9G8HuAePItPzAXISQRCSRZFXwsEgcLrS1RKdqH6/rcpASptQQ7mD4gg/Ao17vigw4s7vP6JpYiBzqogVfC+XehByAUwpTKgNh4+nh+vorWLtB/pvKYkHePEEILpMJAp2gq0gUJoGF0fTd3/h84HFrW/zSMb9V3awYzCtkZlkAc0lttOoNOB18wsbRuJiGeO0VvFp9pa3a1VS2ENjwf4Uf8oSfsSA/wB0zyFfJcD7qyfqj5rN994v0z8mvSUWu76T7JjgyFhrOXAMJv3QCS3jWo9QuizLm5sNsN5pZ1sGemekXp4kEqZIg4EOAIO8FZ/sT6vI+ueV1etLGsJiYe0TE+HQu6E4cuvKR3Bet6DdH448UHxty5GPBOuocMtHz+S4IK9v0WwOSHMd8ntfw7m/U+a6XCtlzZoibTqO7keoxiwYLTFY3bt4dxaLQlasiomhK0AoC0WhK0ApI5pNeTwrz18+HknaCQ2t3mOHlyKyFQmSgZKlCxTvOjWUCeJFhgG81xOtAfQIMlotYG4QcXPJ5l7/AJNIA8grAI438/8AVBdoUEpIKBTtRaLQWmotMFBTVYKgJgoKtY34xoNEi+Q1I8QNQlOTVA0SQL5XvI76B+CqKMNFNFD68zzPeUFRyhwsEHwTedPMfMKXMvXjz+h5hJoN61pwF7+eqDNaxz4hrGOe801jXOceTWguJ9AVVrjbTwfbQSxXXaRvjvlnaW/VEx5aoj2jNjcQcXP7LSC3DxcIoib15uNAk8fABdph3hr2udqA5pI5gEErH2Bj9kii32SORGlLkYHBumkaxo37+4cSe4BVHLkvmy9Wu+/C+YsWPBh6Yn8MR5/lsu/13LrsfsGKWyW5Xfeb7J8+B81zmihQ4aeidq13x1yRq8bUbHkvjnqpOnkj0Tc2VoJBjJ1d7pA5Ec+HmvWjQUPLuCWZSW8tPl6LywcbHg30e725HLycjp+0nwu0ArHm5j01VArYaqlJdr5H6Ie+gTyF6cfBYYWnUvrMd9bmgbmjmBrrxJJ5ABmzKXnTxofFFpOO7xQZCVJSRaB2klaLQFpDffdX69UWkSgq0EqCTw/qoDTxc4+enoKCDJaFIKECtDVGZUCgtNRadoLtO1FpoG4X5GwmHJWhBWZO1jNcf0OKI9w8AgyWnahFoONjNlRSm5GAnnq0+ZG9ZMJgmRCo2ht763nxJ1KzItecY6Rbq6Y3+eu71nNkmvRNp1+W+3+lWglK1LtV6PJSa4X9mtPvukkHKSR7wPKxf8Vqm4Frf+H7B7ryn8zLoj0Peg5SFDXaap2gpJK0rQO1DzurmP6fVUokOnp8wgyWlaVoQFoWES27Tc2wTzduoeHHv051ktA0rSSQVaklLMgFBSSVpoMRbp5d39FUbdBZJ0Hnp3KS7RNh0HgEGTKjck1yxNfmN8AaHeRoT4bwPXkgzgp5lAKYCC7RanKkXVv9UBLrTeep/KP6mh6rKsEP3jvd8B+6Pr5lZbQO0WpVWgAVVqHnRO0FWkXJWlaCg5BKhBQVaLU2naCZZKG6zuA5k7gpEbuLjf4aAHhpZ803cO4/Qj6q7QSLHM+NX8EnG1VotA7SJStK0CY2gAOAVWlSEACi0rStBMh5b+HDVJtga694FfBMDW/IfX9dyq0CDr3JqS0cQhBj3rJai0WgyArHFuCYKK5ILBTa5YwOau0F5lJdZr1+gStTEdPHU+f6+CDMpLkBydoECrtRadoIzFzu5p/mI+g+fgstrFu3Ks3d8v6oLJSBWKSQ0aF6Hlr3b0McSAaqwDVixY3FBlRax5jy+IQHILtO1FotBRKVpWlakPMnmUkoUCrStK0rQVaCVNotA0krRmUhB1b0jN3H0RaSBskB3f7eISWN8YO8fRCgZEFCEDTCEIKQhCBoh90eCEIGEFNCBIQhAigpoQAQ3cmhAKTu80IUgQmhAikUIQCEIQCh6SECjVoQgEkkIGEihCBIQhE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6389" name="AutoShape 6" descr="data:image/jpeg;base64,/9j/4AAQSkZJRgABAQAAAQABAAD/2wCEAAkGBhQSEBQUEBQUFRUUFBUUFBUVFBQQFBAUFRUVFBUUFBQXHCYeFxkjGRQUHy8gJCcpLCwsFR4xNTAqNSYrLCkBCQoKDgwOFw8PGDUgHyQpLCk1KTUpKSosKjUwKSkpNTUsKSkqLCk1LCwzKSkuLCosLC4sKikpNSkvKSkpKSwpMP/AABEIAMEBBQMBIgACEQEDEQH/xAAcAAADAAIDAQAAAAAAAAAAAAAAAQIDBwQFBgj/xABHEAABBAADBAcFBQUGAwkAAAABAAIDEQQSIQUxQVEGBxNhcYGRIjKhscEUUmJy8CNCgpLRFUNT0uHxMzSTCBclVHOjsrPC/8QAGgEBAAIDAQAAAAAAAAAAAAAAAAEGAgQFA//EACwRAQACAgEDAgMIAwAAAAAAAAABAgMRBBIhMQVBFKHwExUiUVKBwdEykbH/2gAMAwEAAhEDEQA/ANthNTaCeKkZAUWsBxjOLmjxIaR5HVOOTMbAIaN1ii486OoHjvv1DkWgM4jQ8xx8RxUWqBUhNxDgTbSWjTM3W+ZybwOHHceCzskBFggjmNUBQ+AE3qDzboT48D52gylNu5YQ133h45dfgaWRopELSUufW9UiQpj4+J+dfRMlTE7TzPzKDImptIlBVozLHmUlyCy/VPOsNpWgyulWMuUOPx0VFAWkhK1AaRRaRKBJFO0kAXKDKONjv4evBUUigaSTRogoBCSEFJqQVrHanXi2DEyYc4KVz45XRaTAF5Di0EN7O/a0IHeEG0ULW3SHrmGExTsO7BTOcMuU9qGdpmAIytMZJ1JHiFseN9tBqrANcrF0gtPtANSkEwECbixwD3d4bp6uq/JZopg7dvG8EFpHiCoC150n67MJhZzDFHJiJI3FrixzWMDrosDyCXG+QqxvUjZVota36H9czcfjWYUYV8TniQ5nSh2Xs2OeQW5Af3a81sdEGRe/+qxfZWfdb6V8lkzLXfTbrhbs3FHDvwkklNa4SdoI2vDgCcoLDdE1v4INgfZmfdHoskbQBoOfzWrtp9eIghw8r8BMBiIzI25Q0NqR7ALMdOtrWv8AB48V67oL0v8A7RwpxAhfCO0cxrXuz5w1rDna7KLbbiPFpUJekKh2gv8AWu5IlYqJcSeGje7mfG7HgO8oMmZIlJCAtCCokdQ01PAczyQUN/6/X+6FLTprofXXx4qrQS99DTfuHj3/AK4LH2F+8XE/mLR5BpH1WQoQQ0EcSR36kefEKk7SQCwRR37RJ190AkBo4aDeTv15rK46IYKA8B8kAkqSKBItIlJAWkgoQNal68+iQLG4+LR8ZbHNRouaTUcg/EHEN8C3ktsheW6xOiuI2hh2wYeZkTS65Q8OIkAosHsgnRwvgg1b0f2jNM3FbaxZEr8HHHFh2n3e3OSNjy3k3tA883PJ4KdlQ7Qx2Bxe0TtCdrsOXVGHvaH5GNkfWVwDAGuFANN1Wi910J6sZcLDicNi5o5sNiGUY4w4Fshy+3mc0UcrRXfWi6kdS+LjZLBhtoBuGmIMjHMe0uA3ZmtsE7hoRdKB0U3THE43Ycr5J5GzYLEQ3IwmN2IZNmY0Pc0jUEON8aF66rpsVtLE/wBjQYgYrEB32yeEjtZPaBiheCXZr0o0PxFbYb1URM2TLgYpSHSubI+dzbzSMc0i2A6M9mqvSydV5Y9RWJ+yiH7cw1L2gjyydg22lrnjS85po3AUCg9v0Ixsh2DFJmc+X7LO4Oc4vc57XTFtk6k2AFqrqHhY/arnSAOczDyvjvU580bbF8cjn6rcXQHo7NgcE3D4iVkpY52QsBDWxmiGe0AT7Wc/xLxm0+pJ7MUcRsvF/ZjZc1pDx2RdvDJGa5dSKI3aWVIw7E6w9nzbWbI3ZsrMXI8sdKZCXM9gxvLo92jAb04FdFsDaWP6QY+Vv22TCxsY6VrIy4MYM7WMYGtc3MbcLcTeh7gvWdDuqWfB7SjxkuKjmoTGUZXh7nyskaSCbDhbwSTXHRYsV1OzQYp8+ycZ9m7QOBY4O9hr9XMa9t226oEWKGpq0HE6m+nGKfjJMBjJHTANkLHvOd7HRGnNznVzCL37iBzXXf8AaM/5nCf+jJ/9i9r1f9WzNlufM95xE0jcpe1tCNpNkNZZc6yBbt+m7euj6yOr7E7TxfaRTtyNYGxROilb2egz28sDRbrOptQPCdPcbj37P2e3GQRRwtjb9nex2Z0rexjALxnNHIGHcN67jbPTefB7D2ZBhXmN00MrnyN0eGtmeA1jv3bJNka6DmV3u2OqraGMw2EhlxcIGFjLMrmuonM4Mc0sbqBEIma/cPieY7qafNs6PDYrEtM2HkkOHlY0ljIXhhMLmkNLhnDnXvGbjuQa9wvSnF4WaCXCYjHzjK107J2PyOdoXsaC5wcwjc7Q8Vy+kuJxkO33YfD4yZpfiouzLnvyRnE9m8AssgtaZaqtQ3dwXuMH1a7U/Ysm2s7sYS3KyMzXlbVN/dvQVqTS4W2+p/HT7QkxrcZA15mEsRLZM0YYR2INMq2tawcfd4oOq6cbVx2x8JFgxi3yS4h8s8mIBfnDCI2NiY55Jb7TXkkVvG6zfn8H0pxeEnglws+PnblY6dk7H5HOv22NaXODmkbnaFbh6f8AV2zacMQdJ2c0IOSTLnacwGZrm2LBIBvePguhwPVttS4Wz7Vd2MJblZGZbLW1TT7t6CtSaUjZ9rzO0usbZ0DyJsVGHN0ytzSEc/cBHd5L0pK4uL2bFMzJPFHI3iJGNkHo4FB5mLrc2W419qaPzRzNH/wXc7N6T4TEf8viYZD91sjS7+QnMF4zpP1G4Se3YQnDP5C5ISe9hNt8jXctM9KuhOK2e+sSymk0yVvtRSflfwPcaPcg+raPHgna+Wuj/WTj8HQinc5g/u5f20dcgHat/hIW2eiXXhhsQRHjG/ZpDpnvNA4/m3x+djvQbLB/XJBKxOY14B0NiwRyO4hw4KDhG/j/AOpIP/0gzSHQ+CpcZ2CaQQcxvTWST/MsjYGgABo0A4IMiRWMwN+6PRAjrdp3bx6cEFJEoWCXFgGgHuI35Wl2W+Z3A1w3oM1oXFO0Yx7zg08n3GfR1Wmg5ITtJCAYKFK8ykFCC7TzjmPVYpIg4U4Bwu6IBF+akYOP/DZ/I3+iDkDuTtcb7DH9xo8GhvxCysbWlk+Js+u8oMloUPkAFn6knuAG8qPtPNrx3lprzq680GdCljwRYII5jVVaBhFpWi0DRa1d086wsT9qdgtm010ek09Bxa/eWRg2BV6u11sCqs9Ps3bG18O4SOnOIbvdFKQ8PHEB29h7wfIrwvyMdJ1a2m1j4mbJXqpXcN0ItcbZu0GzQxysvLI0OAO8Xvae8GwfBci17eWtManUmhYpbJABriSN9ch5/JGo5kepH9fmpQyLjY7AxzMdFMxskbx7THDM0+XprwVnFN5knkASfSrVMB3nTkOQ7+9B88dZ3Ve7Z7u3w+Z+Fc6tdXYdx3MeeLTwd5HWidfL7Dx2CZNE+KVocyRpY9p3OaRRC+UulewTgsbNh3G+zeQ0/eYQHMd5tLSoHperrrRlwD2xTF0mFJ1ZvdBf70V8Obdx7jqvobBbQZNG2SJwcx7Q5jhdOadxFr49W5OobpU4mTAyG25TNDf7pB/aMHcbzeTuaDciAikLIO1NplRm1r071ApQP9UPcALOg4k6UscZuzuuqB0NDiRwuz8EGXMhShBVotSk8XX6ut367kFNkvcD8rVgpAoQNO0k0DtFqSk2QHcfHgR4jggsqguP2uY03UA+0RqNP3QeJv0WcFBLoQTY0PMaHz4HzXnMf1h4TD4s4XEy5XhrSX5T2bS7UMkcLyOqjy9obl2XSbboweElncLLG+w378jjljZ5uI8rWpcD0f7SNzsT7cszjJI47y5xs/NanJ5NcERMt7h8K3JmdTqI927YpQ5oc0hzXC2uaQ5rhzBGhHgrtaLwmBxmBcXbPnc1t2YjT43eMbvZ8xRXdxdc2IjblxOCzPHGOQxtcfyua6vUrLFysWWPwyjNwM2Ke9f3Zm7I7HEYou95+IleTxIe8vb8HBcoLrNlbWlxOeedoa6R5cGi6a2gGtF76AGvFep6LRsdP7dWG2wHi6+A4kDVVvJScvJmkT5nytFb/Y8aLzHisdv2el2LhTHBGwiiBZHIuJdXxXNtLMlatVKxSsVj27Kbe83tNp952L1PgPqqWMH2j5fJVazYGSuPh8cx75GtNmJ4Y/8AC4sZIB/K9qrFYpsbHPeaYxpe8/da0Fzj6ArV3U10ndisVtEvOs0jcS0H90EuYQO4AxjyCDay+cOurENdteXLvbHC135hGD8AQPJbs6bdNItnYcySEOkcCIYr9qV/0YOJ+pAXzBtDHPmlfLK7M+RznvPNzjZUDjr2PVE4jbGGy3/eXX3exkteOW3Oobo0TJLjXj2WtMMV/vPdRkcPBtD+M8kG6w5FpIUhlQ4XvTJSQR2Qu6F+teF7lRKEkBaEkIKtCkFO1Aq0s3chFoLtFqbQgu1L4mu95oPiAfmi07QUEWptFoOg6b7JdiII2tGYRzslc0b3Na140HGi4FdJBseV3uxu8xl+dL3YQVo8nhV5F4taZdLi+oX4+OaVrHne2vsVgnMNPaWnvG/wPFcR8QPAfNbEx+DEsbmO4jQ/ddwIWtxJa4XM4k8e0ancSsPA5nxVZ3GphlbouPtDDdrGW2WneHNJBaRqCCNQVkzKgtKJmJ3DoTWJjUvPuxG1maR46Yjhbg4+rgSsbtq7Z/8AOSf+3/lXr3bFmy32T6/KflvXDyrpzz+RT/KPk5ken8TJvp+Uu56uYMRLBKcbNO+Ttd/bPaMmRtCmkccy9Z/ZbOcv/Xm/zrqOhjajkPN4+Df9V2e29tRYTDyTzupkYs83HcGtHFxNADvXd4uScmKt7eZVnmY64s9qV8R/TXfXV0gGGwowsT5O0xHvgyOeGwNOthxJGZwA8GuWp+h/S6TZ075oWtc50T4qdeUZi0hxA30Wg0uN0n6QyY3FSYiXe86N3iNg0YwdwFDv1PFdUthqudtjbU2KldNiJHSSO3k8Bwa0DRrRwA0XBTC930F6qJ8cWyTZoMPoc5FPlHKJp4fiOnjuQdP0H6Ey7RxAYy2xNIM0tWI28hzeeA89wK+ltlbLjw0McMDcscbcrR8yTxJNkniSVj2RsSLCwthwzAyNu5u+zxc528uPElclmJbmy2M33eJ8OfkgzISRakcSWd7nFsQaMujnuBIB35WtBGZ26zYAvibAbY5W73tf3FgjPk4Gh5jzCzQMytA8SfEkkn1JV2glrrF/rzRaKStAEoWGaSq80IMgKq1IKYKgVaYKxyEjdqeA3f7KgUF2oleQPZqzoL3eJ7gmgIMIwV+++Rx/O6MDwawgD4+KzRtI0JJHAnf4E8fFWglAwUnvABJNAAknkBqT6IXV9KZsuBxThvEEteJYQPmkzpMRudNa/wDeDtOaYz4bs24fN+zhcxpEjAdC59Z8xHEEVei9xsfrHwczf2krcPKPfincIy08crzTXjvHoF4/CQhjGtG5oAHkFgx2xYpf+IwHv3H1XCp6pMXnqjss+T0ak0iKTqf+vS9LOsuBkbocDI2fESAsZ2ftshzaGRzxoSAbABOtXQXTYPD5I2tOtNA9BS4uz9jRQ6sYAee8+q7C1p83l/ETERGohucDhfC1nc7mTIC9R0PwLcrpTq7Nlb+GgCSO83v7l5NxXZ7D6VR4U5MQcsTzpJqWxPoD263NPPgRrvsY+n9MZ69X1J6lW88a3R9Q98up2n0djldmByO4kAEO7yOfes79uYcM7Q4iAMq8xljy145lx9j9K8Li3Obhp45XMFua2wQLrMA4CxdajmFZ8mKmWvTeNwqGLLkw26qTqWcviweHLnuDI4wXOe4+pNbyd1DuAWiOsLpRitqSgQwTjDRk9k0RvOc7u1fQ948BwBrmT9COAO9MuPM+qzrWKxER4YWtNpm1vMvkafY07Bb4ZWj8Ub2/MLiFq+xMy67H7Aw84qeGKQfjY1/oSLCli+cer3auGgx0bsbE2SI6ZnDMIHE+zKWbnAcbB32NQvp5jwQCCCCAQQbBB3EHiKXgdtdS2AmsxB+HdwMbi5l97H3p4ELsuhOx8XgW/ZZ3NngbfYTN9l0Y/wAKSN2oH3SC4DdyoPVSv003nQeJ/V+STsM0tyuALeR115+PG0Vr4A+pr6X6qrQcfsXt9x1j7sln0kHtDzzI+1Ee9G8HuAePItPzAXISQRCSRZFXwsEgcLrS1RKdqH6/rcpASptQQ7mD4gg/Ao17vigw4s7vP6JpYiBzqogVfC+XehByAUwpTKgNh4+nh+vorWLtB/pvKYkHePEEILpMJAp2gq0gUJoGF0fTd3/h84HFrW/zSMb9V3awYzCtkZlkAc0lttOoNOB18wsbRuJiGeO0VvFp9pa3a1VS2ENjwf4Uf8oSfsSA/wB0zyFfJcD7qyfqj5rN994v0z8mvSUWu76T7JjgyFhrOXAMJv3QCS3jWo9QuizLm5sNsN5pZ1sGemekXp4kEqZIg4EOAIO8FZ/sT6vI+ueV1etLGsJiYe0TE+HQu6E4cuvKR3Bet6DdH448UHxty5GPBOuocMtHz+S4IK9v0WwOSHMd8ntfw7m/U+a6XCtlzZoibTqO7keoxiwYLTFY3bt4dxaLQlasiomhK0AoC0WhK0ApI5pNeTwrz18+HknaCQ2t3mOHlyKyFQmSgZKlCxTvOjWUCeJFhgG81xOtAfQIMlotYG4QcXPJ5l7/AJNIA8grAI438/8AVBdoUEpIKBTtRaLQWmotMFBTVYKgJgoKtY34xoNEi+Q1I8QNQlOTVA0SQL5XvI76B+CqKMNFNFD68zzPeUFRyhwsEHwTedPMfMKXMvXjz+h5hJoN61pwF7+eqDNaxz4hrGOe801jXOceTWguJ9AVVrjbTwfbQSxXXaRvjvlnaW/VEx5aoj2jNjcQcXP7LSC3DxcIoib15uNAk8fABdph3hr2udqA5pI5gEErH2Bj9kii32SORGlLkYHBumkaxo37+4cSe4BVHLkvmy9Wu+/C+YsWPBh6Yn8MR5/lsu/13LrsfsGKWyW5Xfeb7J8+B81zmihQ4aeidq13x1yRq8bUbHkvjnqpOnkj0Tc2VoJBjJ1d7pA5Ec+HmvWjQUPLuCWZSW8tPl6LywcbHg30e725HLycjp+0nwu0ArHm5j01VArYaqlJdr5H6Ie+gTyF6cfBYYWnUvrMd9bmgbmjmBrrxJJ5ABmzKXnTxofFFpOO7xQZCVJSRaB2klaLQFpDffdX69UWkSgq0EqCTw/qoDTxc4+enoKCDJaFIKECtDVGZUCgtNRadoLtO1FpoG4X5GwmHJWhBWZO1jNcf0OKI9w8AgyWnahFoONjNlRSm5GAnnq0+ZG9ZMJgmRCo2ht763nxJ1KzItecY6Rbq6Y3+eu71nNkmvRNp1+W+3+lWglK1LtV6PJSa4X9mtPvukkHKSR7wPKxf8Vqm4Frf+H7B7ryn8zLoj0Peg5SFDXaap2gpJK0rQO1DzurmP6fVUokOnp8wgyWlaVoQFoWES27Tc2wTzduoeHHv051ktA0rSSQVaklLMgFBSSVpoMRbp5d39FUbdBZJ0Hnp3KS7RNh0HgEGTKjck1yxNfmN8AaHeRoT4bwPXkgzgp5lAKYCC7RanKkXVv9UBLrTeep/KP6mh6rKsEP3jvd8B+6Pr5lZbQO0WpVWgAVVqHnRO0FWkXJWlaCg5BKhBQVaLU2naCZZKG6zuA5k7gpEbuLjf4aAHhpZ803cO4/Qj6q7QSLHM+NX8EnG1VotA7SJStK0CY2gAOAVWlSEACi0rStBMh5b+HDVJtga694FfBMDW/IfX9dyq0CDr3JqS0cQhBj3rJai0WgyArHFuCYKK5ILBTa5YwOau0F5lJdZr1+gStTEdPHU+f6+CDMpLkBydoECrtRadoIzFzu5p/mI+g+fgstrFu3Ks3d8v6oLJSBWKSQ0aF6Hlr3b0McSAaqwDVixY3FBlRax5jy+IQHILtO1FotBRKVpWlakPMnmUkoUCrStK0rQVaCVNotA0krRmUhB1b0jN3H0RaSBskB3f7eISWN8YO8fRCgZEFCEDTCEIKQhCBoh90eCEIGEFNCBIQhAigpoQAQ3cmhAKTu80IUgQmhAikUIQCEIQCh6SECjVoQgEkkIGEihCBIQhE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8198" name="Picture 6" descr="http://4.bp.blogspot.com/-yDgZo19WrgM/TZvc6n2KoUI/AAAAAAAAAF0/wx-D2AuupdU/s1600/puzz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4518" y="2355909"/>
            <a:ext cx="2471850" cy="3090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1" name="矩形 6"/>
          <p:cNvSpPr>
            <a:spLocks noChangeArrowheads="1"/>
          </p:cNvSpPr>
          <p:nvPr/>
        </p:nvSpPr>
        <p:spPr bwMode="auto">
          <a:xfrm>
            <a:off x="0" y="263525"/>
            <a:ext cx="74881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4400" b="1" dirty="0">
                <a:latin typeface="Calibri" pitchFamily="34" charset="0"/>
              </a:rPr>
              <a:t>Facilitation Skills Required-2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925</Words>
  <Application>Microsoft Office PowerPoint</Application>
  <PresentationFormat>如螢幕大小 (4:3)</PresentationFormat>
  <Paragraphs>158</Paragraphs>
  <Slides>21</Slides>
  <Notes>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3" baseType="lpstr">
      <vt:lpstr>Office 佈景主題</vt:lpstr>
      <vt:lpstr>Microsoft Excel 圖表</vt:lpstr>
      <vt:lpstr>Preparing for your role </vt:lpstr>
      <vt:lpstr>1.扶輪 領導發展訓練週期 </vt:lpstr>
      <vt:lpstr>學習目標</vt:lpstr>
      <vt:lpstr>領導發展訓練週期</vt:lpstr>
      <vt:lpstr>地區各項訓練會議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Ko Edward</dc:creator>
  <cp:lastModifiedBy>Dens</cp:lastModifiedBy>
  <cp:revision>16</cp:revision>
  <dcterms:created xsi:type="dcterms:W3CDTF">2016-01-27T11:14:27Z</dcterms:created>
  <dcterms:modified xsi:type="dcterms:W3CDTF">2016-06-22T14:44:46Z</dcterms:modified>
</cp:coreProperties>
</file>