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3" r:id="rId2"/>
    <p:sldId id="257" r:id="rId3"/>
    <p:sldId id="258" r:id="rId4"/>
    <p:sldId id="259" r:id="rId5"/>
    <p:sldId id="261" r:id="rId6"/>
    <p:sldId id="262" r:id="rId7"/>
    <p:sldId id="260" r:id="rId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170" autoAdjust="0"/>
  </p:normalViewPr>
  <p:slideViewPr>
    <p:cSldViewPr>
      <p:cViewPr varScale="1">
        <p:scale>
          <a:sx n="70" d="100"/>
          <a:sy n="70" d="100"/>
        </p:scale>
        <p:origin x="-13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395172-C5F6-4B7C-A715-14CAD3C73F81}" type="datetimeFigureOut">
              <a:rPr lang="zh-TW" altLang="en-US" smtClean="0"/>
              <a:pPr/>
              <a:t>2012/2/12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FA899-47B7-44C1-B9E0-7A9EC4C045E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在上任前一年，我們的總監，注意到社會上許多弱勢家庭，大都是隔代教養及單親家庭的小孩，由於政府的法令無法照顧到全部的弱勢家庭，所以，針對這些政府無法照顧到的小孩，由我們來盡一份心力去照顧，這些孩子我們稱他們為扶輪之子。</a:t>
            </a:r>
          </a:p>
          <a:p>
            <a:r>
              <a:rPr lang="en-US" altLang="zh-TW" sz="1200" kern="1200" dirty="0" smtClean="0">
                <a:solidFill>
                  <a:schemeClr val="tx1"/>
                </a:solidFill>
                <a:latin typeface="+mn-lt"/>
                <a:ea typeface="+mn-ea"/>
                <a:cs typeface="+mn-cs"/>
              </a:rPr>
              <a:t>A year before Jeffrey taking his post as District Governor for 2011~12, our DG Jeffrey noticed that there are many indigent families in our society. Most of these families' children are raised by either single parent or grandparent(s). Since current legislation is not able to take care of all these indigent families, we want to show our effort and concentrate to these children who our government is not able to reach, and named these children as the Children of Rotary.</a:t>
            </a:r>
            <a:endParaRPr lang="zh-TW" altLang="zh-TW" sz="1200" kern="120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AE4FA899-47B7-44C1-B9E0-7A9EC4C045E0}" type="slidenum">
              <a:rPr lang="zh-TW" altLang="en-US" smtClean="0"/>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扶輪之子委員會親自拜訪各轉介機關或學校</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尋找扶輪之子。</a:t>
            </a:r>
          </a:p>
          <a:p>
            <a:r>
              <a:rPr lang="en-US" altLang="zh-TW" sz="1200" kern="1200" dirty="0" smtClean="0">
                <a:solidFill>
                  <a:schemeClr val="tx1"/>
                </a:solidFill>
                <a:latin typeface="+mn-lt"/>
                <a:ea typeface="+mn-ea"/>
                <a:cs typeface="+mn-cs"/>
              </a:rPr>
              <a:t>The Children of Rotary Committee visited several inter-medium agents and schools to look for Children of Rotary. </a:t>
            </a:r>
            <a:endParaRPr lang="zh-TW" altLang="zh-TW" sz="1200" kern="120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AE4FA899-47B7-44C1-B9E0-7A9EC4C045E0}" type="slidenum">
              <a:rPr lang="zh-TW" altLang="en-US" smtClean="0"/>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從</a:t>
            </a:r>
            <a:r>
              <a:rPr lang="en-US" altLang="zh-TW" sz="1200" kern="1200" dirty="0" smtClean="0">
                <a:solidFill>
                  <a:schemeClr val="tx1"/>
                </a:solidFill>
                <a:latin typeface="+mn-lt"/>
                <a:ea typeface="+mn-ea"/>
                <a:cs typeface="+mn-cs"/>
              </a:rPr>
              <a:t>2010</a:t>
            </a:r>
            <a:r>
              <a:rPr lang="zh-TW" altLang="zh-TW" sz="1200" kern="1200" dirty="0" smtClean="0">
                <a:solidFill>
                  <a:schemeClr val="tx1"/>
                </a:solidFill>
                <a:latin typeface="+mn-lt"/>
                <a:ea typeface="+mn-ea"/>
                <a:cs typeface="+mn-cs"/>
              </a:rPr>
              <a:t>年</a:t>
            </a:r>
            <a:r>
              <a:rPr lang="en-US" altLang="zh-TW" sz="1200" kern="1200" dirty="0" smtClean="0">
                <a:solidFill>
                  <a:schemeClr val="tx1"/>
                </a:solidFill>
                <a:latin typeface="+mn-lt"/>
                <a:ea typeface="+mn-ea"/>
                <a:cs typeface="+mn-cs"/>
              </a:rPr>
              <a:t>10</a:t>
            </a:r>
            <a:r>
              <a:rPr lang="zh-TW" altLang="zh-TW" sz="1200" kern="1200" dirty="0" smtClean="0">
                <a:solidFill>
                  <a:schemeClr val="tx1"/>
                </a:solidFill>
                <a:latin typeface="+mn-lt"/>
                <a:ea typeface="+mn-ea"/>
                <a:cs typeface="+mn-cs"/>
              </a:rPr>
              <a:t>月到</a:t>
            </a:r>
            <a:r>
              <a:rPr lang="en-US" altLang="zh-TW" sz="1200" kern="1200" dirty="0" smtClean="0">
                <a:solidFill>
                  <a:schemeClr val="tx1"/>
                </a:solidFill>
                <a:latin typeface="+mn-lt"/>
                <a:ea typeface="+mn-ea"/>
                <a:cs typeface="+mn-cs"/>
              </a:rPr>
              <a:t>2011</a:t>
            </a:r>
            <a:r>
              <a:rPr lang="zh-TW" altLang="zh-TW" sz="1200" kern="1200" dirty="0" smtClean="0">
                <a:solidFill>
                  <a:schemeClr val="tx1"/>
                </a:solidFill>
                <a:latin typeface="+mn-lt"/>
                <a:ea typeface="+mn-ea"/>
                <a:cs typeface="+mn-cs"/>
              </a:rPr>
              <a:t>年</a:t>
            </a:r>
            <a:r>
              <a:rPr lang="en-US" altLang="zh-TW" sz="1200" kern="1200" dirty="0" smtClean="0">
                <a:solidFill>
                  <a:schemeClr val="tx1"/>
                </a:solidFill>
                <a:latin typeface="+mn-lt"/>
                <a:ea typeface="+mn-ea"/>
                <a:cs typeface="+mn-cs"/>
              </a:rPr>
              <a:t>4</a:t>
            </a:r>
            <a:r>
              <a:rPr lang="zh-TW" altLang="zh-TW" sz="1200" kern="1200" dirty="0" smtClean="0">
                <a:solidFill>
                  <a:schemeClr val="tx1"/>
                </a:solidFill>
                <a:latin typeface="+mn-lt"/>
                <a:ea typeface="+mn-ea"/>
                <a:cs typeface="+mn-cs"/>
              </a:rPr>
              <a:t>月，扶輪之子委員會在經過半年的一一訪視拜訪後</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開放一百名學生及</a:t>
            </a:r>
            <a:r>
              <a:rPr lang="en-US" altLang="zh-TW" sz="1200" kern="1200" dirty="0" smtClean="0">
                <a:solidFill>
                  <a:schemeClr val="tx1"/>
                </a:solidFill>
                <a:latin typeface="+mn-lt"/>
                <a:ea typeface="+mn-ea"/>
                <a:cs typeface="+mn-cs"/>
              </a:rPr>
              <a:t>7</a:t>
            </a:r>
            <a:r>
              <a:rPr lang="zh-TW" altLang="zh-TW" sz="1200" kern="1200" dirty="0" smtClean="0">
                <a:solidFill>
                  <a:schemeClr val="tx1"/>
                </a:solidFill>
                <a:latin typeface="+mn-lt"/>
                <a:ea typeface="+mn-ea"/>
                <a:cs typeface="+mn-cs"/>
              </a:rPr>
              <a:t>個學校專案</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共</a:t>
            </a:r>
            <a:r>
              <a:rPr lang="en-US" altLang="zh-TW" sz="1200" kern="1200" dirty="0" smtClean="0">
                <a:solidFill>
                  <a:schemeClr val="tx1"/>
                </a:solidFill>
                <a:latin typeface="+mn-lt"/>
                <a:ea typeface="+mn-ea"/>
                <a:cs typeface="+mn-cs"/>
              </a:rPr>
              <a:t>153</a:t>
            </a:r>
            <a:r>
              <a:rPr lang="zh-TW" altLang="zh-TW" sz="1200" kern="1200" dirty="0" smtClean="0">
                <a:solidFill>
                  <a:schemeClr val="tx1"/>
                </a:solidFill>
                <a:latin typeface="+mn-lt"/>
                <a:ea typeface="+mn-ea"/>
                <a:cs typeface="+mn-cs"/>
              </a:rPr>
              <a:t>名學生給社友自由認養</a:t>
            </a:r>
            <a:r>
              <a:rPr lang="en-US" altLang="zh-TW" sz="1200" kern="1200" dirty="0" smtClean="0">
                <a:solidFill>
                  <a:schemeClr val="tx1"/>
                </a:solidFill>
                <a:latin typeface="+mn-lt"/>
                <a:ea typeface="+mn-ea"/>
                <a:cs typeface="+mn-cs"/>
              </a:rPr>
              <a:t>, </a:t>
            </a:r>
            <a:r>
              <a:rPr lang="zh-TW" altLang="zh-TW" sz="1200" kern="1200" dirty="0" smtClean="0">
                <a:solidFill>
                  <a:schemeClr val="tx1"/>
                </a:solidFill>
                <a:latin typeface="+mn-lt"/>
                <a:ea typeface="+mn-ea"/>
                <a:cs typeface="+mn-cs"/>
              </a:rPr>
              <a:t>這些孩子將收到扶輪社友贊助獎學金</a:t>
            </a:r>
            <a:r>
              <a:rPr lang="en-US" altLang="zh-TW" sz="1200" kern="1200" dirty="0" smtClean="0">
                <a:solidFill>
                  <a:schemeClr val="tx1"/>
                </a:solidFill>
                <a:latin typeface="+mn-lt"/>
                <a:ea typeface="+mn-ea"/>
                <a:cs typeface="+mn-cs"/>
              </a:rPr>
              <a:t>NT$12,000</a:t>
            </a:r>
            <a:r>
              <a:rPr lang="zh-TW" altLang="zh-TW" sz="1200" kern="1200" dirty="0" smtClean="0">
                <a:solidFill>
                  <a:schemeClr val="tx1"/>
                </a:solidFill>
                <a:latin typeface="+mn-lt"/>
                <a:ea typeface="+mn-ea"/>
                <a:cs typeface="+mn-cs"/>
              </a:rPr>
              <a:t>。由於社友認養踴躍</a:t>
            </a:r>
            <a:r>
              <a:rPr lang="en-US" altLang="zh-TW" sz="1200" kern="1200" dirty="0" smtClean="0">
                <a:solidFill>
                  <a:schemeClr val="tx1"/>
                </a:solidFill>
                <a:latin typeface="+mn-lt"/>
                <a:ea typeface="+mn-ea"/>
                <a:cs typeface="+mn-cs"/>
              </a:rPr>
              <a:t>; </a:t>
            </a:r>
            <a:r>
              <a:rPr lang="zh-TW" altLang="zh-TW" sz="1200" kern="1200" dirty="0" smtClean="0">
                <a:solidFill>
                  <a:schemeClr val="tx1"/>
                </a:solidFill>
                <a:latin typeface="+mn-lt"/>
                <a:ea typeface="+mn-ea"/>
                <a:cs typeface="+mn-cs"/>
              </a:rPr>
              <a:t>總監辦事處再開放登記</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於截止日</a:t>
            </a:r>
            <a:r>
              <a:rPr lang="en-US" altLang="zh-TW" sz="1200" kern="1200" dirty="0" smtClean="0">
                <a:solidFill>
                  <a:schemeClr val="tx1"/>
                </a:solidFill>
                <a:latin typeface="+mn-lt"/>
                <a:ea typeface="+mn-ea"/>
                <a:cs typeface="+mn-cs"/>
              </a:rPr>
              <a:t>8</a:t>
            </a:r>
            <a:r>
              <a:rPr lang="zh-TW" altLang="zh-TW" sz="1200" kern="1200" dirty="0" smtClean="0">
                <a:solidFill>
                  <a:schemeClr val="tx1"/>
                </a:solidFill>
                <a:latin typeface="+mn-lt"/>
                <a:ea typeface="+mn-ea"/>
                <a:cs typeface="+mn-cs"/>
              </a:rPr>
              <a:t>月</a:t>
            </a:r>
            <a:r>
              <a:rPr lang="en-US" altLang="zh-TW" sz="1200" kern="1200" dirty="0" smtClean="0">
                <a:solidFill>
                  <a:schemeClr val="tx1"/>
                </a:solidFill>
                <a:latin typeface="+mn-lt"/>
                <a:ea typeface="+mn-ea"/>
                <a:cs typeface="+mn-cs"/>
              </a:rPr>
              <a:t>15</a:t>
            </a:r>
            <a:r>
              <a:rPr lang="zh-TW" altLang="zh-TW" sz="1200" kern="1200" dirty="0" smtClean="0">
                <a:solidFill>
                  <a:schemeClr val="tx1"/>
                </a:solidFill>
                <a:latin typeface="+mn-lt"/>
                <a:ea typeface="+mn-ea"/>
                <a:cs typeface="+mn-cs"/>
              </a:rPr>
              <a:t>日前登記人數已達</a:t>
            </a:r>
            <a:r>
              <a:rPr lang="en-US" altLang="zh-TW" sz="1200" kern="1200" dirty="0" smtClean="0">
                <a:solidFill>
                  <a:schemeClr val="tx1"/>
                </a:solidFill>
                <a:latin typeface="+mn-lt"/>
                <a:ea typeface="+mn-ea"/>
                <a:cs typeface="+mn-cs"/>
              </a:rPr>
              <a:t>229</a:t>
            </a:r>
            <a:r>
              <a:rPr lang="zh-TW" altLang="zh-TW" sz="1200" kern="1200" dirty="0" smtClean="0">
                <a:solidFill>
                  <a:schemeClr val="tx1"/>
                </a:solidFill>
                <a:latin typeface="+mn-lt"/>
                <a:ea typeface="+mn-ea"/>
                <a:cs typeface="+mn-cs"/>
              </a:rPr>
              <a:t>人</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總共有</a:t>
            </a:r>
            <a:r>
              <a:rPr lang="en-US" altLang="zh-TW" sz="1200" kern="1200" dirty="0" smtClean="0">
                <a:solidFill>
                  <a:schemeClr val="tx1"/>
                </a:solidFill>
                <a:latin typeface="+mn-lt"/>
                <a:ea typeface="+mn-ea"/>
                <a:cs typeface="+mn-cs"/>
              </a:rPr>
              <a:t>158</a:t>
            </a:r>
            <a:r>
              <a:rPr lang="zh-TW" altLang="zh-TW" sz="1200" kern="1200" dirty="0" smtClean="0">
                <a:solidFill>
                  <a:schemeClr val="tx1"/>
                </a:solidFill>
                <a:latin typeface="+mn-lt"/>
                <a:ea typeface="+mn-ea"/>
                <a:cs typeface="+mn-cs"/>
              </a:rPr>
              <a:t>個學生及</a:t>
            </a:r>
            <a:r>
              <a:rPr lang="en-US" altLang="zh-TW" sz="1200" kern="1200" dirty="0" smtClean="0">
                <a:solidFill>
                  <a:schemeClr val="tx1"/>
                </a:solidFill>
                <a:latin typeface="+mn-lt"/>
                <a:ea typeface="+mn-ea"/>
                <a:cs typeface="+mn-cs"/>
              </a:rPr>
              <a:t>9</a:t>
            </a:r>
            <a:r>
              <a:rPr lang="zh-TW" altLang="zh-TW" sz="1200" kern="1200" dirty="0" smtClean="0">
                <a:solidFill>
                  <a:schemeClr val="tx1"/>
                </a:solidFill>
                <a:latin typeface="+mn-lt"/>
                <a:ea typeface="+mn-ea"/>
                <a:cs typeface="+mn-cs"/>
              </a:rPr>
              <a:t>個學校專案</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a:t>
            </a:r>
          </a:p>
          <a:p>
            <a:r>
              <a:rPr lang="en-US" altLang="zh-TW" sz="1200" kern="1200" dirty="0" smtClean="0">
                <a:solidFill>
                  <a:schemeClr val="tx1"/>
                </a:solidFill>
                <a:latin typeface="+mn-lt"/>
                <a:ea typeface="+mn-ea"/>
                <a:cs typeface="+mn-cs"/>
              </a:rPr>
              <a:t>From Oct., 2010~Apr., 2011, Committee found 100 children and another 53 students who were recommended by seven participated schools (those students were proved to be well performed; however financially in need student).  Together, a total of 153 students were freely chosen to be The Children of Rotary, and each of them had received NT$12,000 in supporting their tuition fee. Due to a sufficient amount of members supported this project, Rotary international 3510 district office had to find more children and reopen for more registration. Up to August 15</a:t>
            </a:r>
            <a:r>
              <a:rPr lang="en-US" altLang="zh-TW" sz="1200" kern="1200" baseline="30000" dirty="0" smtClean="0">
                <a:solidFill>
                  <a:schemeClr val="tx1"/>
                </a:solidFill>
                <a:latin typeface="+mn-lt"/>
                <a:ea typeface="+mn-ea"/>
                <a:cs typeface="+mn-cs"/>
              </a:rPr>
              <a:t>th</a:t>
            </a:r>
            <a:r>
              <a:rPr lang="en-US" altLang="zh-TW" sz="1200" kern="1200" dirty="0" smtClean="0">
                <a:solidFill>
                  <a:schemeClr val="tx1"/>
                </a:solidFill>
                <a:latin typeface="+mn-lt"/>
                <a:ea typeface="+mn-ea"/>
                <a:cs typeface="+mn-cs"/>
              </a:rPr>
              <a:t>, registrations had reached 299, including 158 students and nine participated schools.</a:t>
            </a:r>
            <a:endParaRPr lang="zh-TW" altLang="zh-TW" sz="1200" kern="120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AE4FA899-47B7-44C1-B9E0-7A9EC4C045E0}" type="slidenum">
              <a:rPr lang="zh-TW" altLang="en-US" smtClean="0"/>
              <a:pPr/>
              <a:t>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dirty="0" smtClean="0">
                <a:solidFill>
                  <a:schemeClr val="tx1"/>
                </a:solidFill>
                <a:latin typeface="+mn-lt"/>
                <a:ea typeface="+mn-ea"/>
                <a:cs typeface="+mn-cs"/>
              </a:rPr>
              <a:t>3510</a:t>
            </a:r>
            <a:r>
              <a:rPr lang="zh-TW" altLang="zh-TW" sz="1200" kern="1200" dirty="0" smtClean="0">
                <a:solidFill>
                  <a:schemeClr val="tx1"/>
                </a:solidFill>
                <a:latin typeface="+mn-lt"/>
                <a:ea typeface="+mn-ea"/>
                <a:cs typeface="+mn-cs"/>
              </a:rPr>
              <a:t>地區總監辦事處於</a:t>
            </a:r>
            <a:r>
              <a:rPr lang="en-US" altLang="zh-TW" sz="1200" kern="1200" dirty="0" smtClean="0">
                <a:solidFill>
                  <a:schemeClr val="tx1"/>
                </a:solidFill>
                <a:latin typeface="+mn-lt"/>
                <a:ea typeface="+mn-ea"/>
                <a:cs typeface="+mn-cs"/>
              </a:rPr>
              <a:t>10</a:t>
            </a:r>
            <a:r>
              <a:rPr lang="zh-TW" altLang="zh-TW" sz="1200" kern="1200" dirty="0" smtClean="0">
                <a:solidFill>
                  <a:schemeClr val="tx1"/>
                </a:solidFill>
                <a:latin typeface="+mn-lt"/>
                <a:ea typeface="+mn-ea"/>
                <a:cs typeface="+mn-cs"/>
              </a:rPr>
              <a:t>月底前共舉辦了</a:t>
            </a:r>
            <a:r>
              <a:rPr lang="en-US" altLang="zh-TW" sz="1200" kern="1200" dirty="0" smtClean="0">
                <a:solidFill>
                  <a:schemeClr val="tx1"/>
                </a:solidFill>
                <a:latin typeface="+mn-lt"/>
                <a:ea typeface="+mn-ea"/>
                <a:cs typeface="+mn-cs"/>
              </a:rPr>
              <a:t>13</a:t>
            </a:r>
            <a:r>
              <a:rPr lang="zh-TW" altLang="zh-TW" sz="1200" kern="1200" dirty="0" smtClean="0">
                <a:solidFill>
                  <a:schemeClr val="tx1"/>
                </a:solidFill>
                <a:latin typeface="+mn-lt"/>
                <a:ea typeface="+mn-ea"/>
                <a:cs typeface="+mn-cs"/>
              </a:rPr>
              <a:t>場捐贈儀式</a:t>
            </a:r>
            <a:r>
              <a:rPr lang="en-US" altLang="zh-TW" sz="1200" kern="1200" dirty="0" smtClean="0">
                <a:solidFill>
                  <a:schemeClr val="tx1"/>
                </a:solidFill>
                <a:latin typeface="+mn-lt"/>
                <a:ea typeface="+mn-ea"/>
                <a:cs typeface="+mn-cs"/>
              </a:rPr>
              <a:t>, DG Jeffrey</a:t>
            </a:r>
            <a:r>
              <a:rPr lang="zh-TW" altLang="zh-TW" sz="1200" kern="1200" dirty="0" smtClean="0">
                <a:solidFill>
                  <a:schemeClr val="tx1"/>
                </a:solidFill>
                <a:latin typeface="+mn-lt"/>
                <a:ea typeface="+mn-ea"/>
                <a:cs typeface="+mn-cs"/>
              </a:rPr>
              <a:t>帶著社友與扶輪之子親切互動。</a:t>
            </a:r>
          </a:p>
          <a:p>
            <a:r>
              <a:rPr lang="en-US" altLang="zh-TW" sz="1200" kern="1200" dirty="0" smtClean="0">
                <a:solidFill>
                  <a:schemeClr val="tx1"/>
                </a:solidFill>
                <a:latin typeface="+mn-lt"/>
                <a:ea typeface="+mn-ea"/>
                <a:cs typeface="+mn-cs"/>
              </a:rPr>
              <a:t>RI 3510 district had held 13 dedication ceremonies by end of October. DG Jeffery and fellow Rotarian had meet and interact with The Children of Rotary.</a:t>
            </a:r>
            <a:endParaRPr lang="zh-TW" altLang="zh-TW" sz="1200" kern="120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AE4FA899-47B7-44C1-B9E0-7A9EC4C045E0}" type="slidenum">
              <a:rPr lang="zh-TW" altLang="en-US" smtClean="0"/>
              <a:pPr/>
              <a:t>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除了扶輪之子委員會提供的</a:t>
            </a:r>
            <a:r>
              <a:rPr lang="en-US" altLang="zh-TW" sz="1200" kern="1200" dirty="0" smtClean="0">
                <a:solidFill>
                  <a:schemeClr val="tx1"/>
                </a:solidFill>
                <a:latin typeface="+mn-lt"/>
                <a:ea typeface="+mn-ea"/>
                <a:cs typeface="+mn-cs"/>
              </a:rPr>
              <a:t>229</a:t>
            </a:r>
            <a:r>
              <a:rPr lang="zh-TW" altLang="zh-TW" sz="1200" kern="1200" dirty="0" smtClean="0">
                <a:solidFill>
                  <a:schemeClr val="tx1"/>
                </a:solidFill>
                <a:latin typeface="+mn-lt"/>
                <a:ea typeface="+mn-ea"/>
                <a:cs typeface="+mn-cs"/>
              </a:rPr>
              <a:t>名選定扶輪之子外</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各社自行尋找的扶輪之子人數也達</a:t>
            </a:r>
            <a:r>
              <a:rPr lang="en-US" altLang="zh-TW" sz="1200" kern="1200" dirty="0" smtClean="0">
                <a:solidFill>
                  <a:schemeClr val="tx1"/>
                </a:solidFill>
                <a:latin typeface="+mn-lt"/>
                <a:ea typeface="+mn-ea"/>
                <a:cs typeface="+mn-cs"/>
              </a:rPr>
              <a:t>274</a:t>
            </a:r>
            <a:r>
              <a:rPr lang="zh-TW" altLang="zh-TW" sz="1200" kern="1200" dirty="0" smtClean="0">
                <a:solidFill>
                  <a:schemeClr val="tx1"/>
                </a:solidFill>
                <a:latin typeface="+mn-lt"/>
                <a:ea typeface="+mn-ea"/>
                <a:cs typeface="+mn-cs"/>
              </a:rPr>
              <a:t>人。配合了國際扶輪六大焦點領域的基礎教育和識字計劃，社友們的愛心及總監的指導，總計</a:t>
            </a:r>
            <a:r>
              <a:rPr lang="en-US" altLang="zh-TW" sz="1200" kern="1200" dirty="0" smtClean="0">
                <a:solidFill>
                  <a:schemeClr val="tx1"/>
                </a:solidFill>
                <a:latin typeface="+mn-lt"/>
                <a:ea typeface="+mn-ea"/>
                <a:cs typeface="+mn-cs"/>
              </a:rPr>
              <a:t>503</a:t>
            </a:r>
            <a:r>
              <a:rPr lang="zh-TW" altLang="zh-TW" sz="1200" kern="1200" dirty="0" smtClean="0">
                <a:solidFill>
                  <a:schemeClr val="tx1"/>
                </a:solidFill>
                <a:latin typeface="+mn-lt"/>
                <a:ea typeface="+mn-ea"/>
                <a:cs typeface="+mn-cs"/>
              </a:rPr>
              <a:t>位扶輪之子，在今年，可以開開心心上學去。</a:t>
            </a:r>
          </a:p>
          <a:p>
            <a:r>
              <a:rPr lang="en-US" altLang="zh-TW" sz="1200" kern="1200" dirty="0" smtClean="0">
                <a:solidFill>
                  <a:schemeClr val="tx1"/>
                </a:solidFill>
                <a:latin typeface="+mn-lt"/>
                <a:ea typeface="+mn-ea"/>
                <a:cs typeface="+mn-cs"/>
              </a:rPr>
              <a:t>Besides 229 children selected by the Children of Rotary Committee, additional 274 children were also reported to be supported by Rotarian own as will.  For meeting RI’s Area of Focus, with our Rotarian’s love and DG Jeffrey’s guidance, 503 children of Rotary can happily go to school.</a:t>
            </a:r>
            <a:endParaRPr lang="zh-TW" altLang="zh-TW" sz="1200" kern="1200" dirty="0" smtClean="0">
              <a:solidFill>
                <a:schemeClr val="tx1"/>
              </a:solidFill>
              <a:latin typeface="+mn-lt"/>
              <a:ea typeface="+mn-ea"/>
              <a:cs typeface="+mn-cs"/>
            </a:endParaRPr>
          </a:p>
          <a:p>
            <a:r>
              <a:rPr lang="en-US" altLang="zh-TW" sz="1200" kern="1200" dirty="0" smtClean="0">
                <a:solidFill>
                  <a:schemeClr val="tx1"/>
                </a:solidFill>
                <a:latin typeface="+mn-lt"/>
                <a:ea typeface="+mn-ea"/>
                <a:cs typeface="+mn-cs"/>
              </a:rPr>
              <a:t>.</a:t>
            </a:r>
            <a:endParaRPr lang="zh-TW"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AE4FA899-47B7-44C1-B9E0-7A9EC4C045E0}" type="slidenum">
              <a:rPr lang="zh-TW" altLang="en-US" smtClean="0"/>
              <a:pPr/>
              <a:t>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107504" y="81368"/>
            <a:ext cx="8928000" cy="66600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4565104"/>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lvl1pPr>
              <a:defRPr>
                <a:latin typeface="Arial" pitchFamily="34" charset="0"/>
                <a:cs typeface="Arial" pitchFamily="34" charset="0"/>
              </a:defRPr>
            </a:lvl1pPr>
          </a:lstStyle>
          <a:p>
            <a:r>
              <a:rPr lang="en-US" altLang="zh-TW" smtClean="0"/>
              <a:t>20120215</a:t>
            </a:r>
            <a:endParaRPr lang="zh-TW" altLang="en-US" dirty="0"/>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8339932B-C43B-4229-81D1-33B306A349EE}" type="slidenum">
              <a:rPr lang="zh-TW" altLang="en-US" smtClean="0"/>
              <a:pPr/>
              <a:t>‹#›</a:t>
            </a:fld>
            <a:endParaRPr lang="zh-TW" altLang="en-US"/>
          </a:p>
        </p:txBody>
      </p:sp>
      <p:sp>
        <p:nvSpPr>
          <p:cNvPr id="7" name="矩形 6"/>
          <p:cNvSpPr/>
          <p:nvPr/>
        </p:nvSpPr>
        <p:spPr>
          <a:xfrm>
            <a:off x="-36512" y="2348880"/>
            <a:ext cx="9180000" cy="1944216"/>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36513" y="2156292"/>
            <a:ext cx="9180000"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36512" y="4254572"/>
            <a:ext cx="9180000"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1475656" y="2420888"/>
            <a:ext cx="6336704" cy="1656184"/>
          </a:xfrm>
        </p:spPr>
        <p:txBody>
          <a:bodyPr anchor="ctr"/>
          <a:lstStyle>
            <a:lvl1pPr algn="ctr">
              <a:defRPr lang="en-US" dirty="0">
                <a:solidFill>
                  <a:srgbClr val="FFFFFF"/>
                </a:solidFill>
              </a:defRPr>
            </a:lvl1pPr>
          </a:lstStyle>
          <a:p>
            <a:r>
              <a:rPr kumimoji="0" lang="zh-TW" altLang="en-US" dirty="0" smtClean="0"/>
              <a:t>按一下以編輯母片標題樣式</a:t>
            </a:r>
            <a:endParaRPr kumimoji="0" lang="en-US" dirty="0"/>
          </a:p>
        </p:txBody>
      </p:sp>
      <p:pic>
        <p:nvPicPr>
          <p:cNvPr id="1026" name="Picture 2" descr="C:\Documents and Settings\Dens\My Documents\Documents\0-圖片\RI-TRF\riemblem_c_large.tif"/>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3707904" y="260648"/>
            <a:ext cx="1836000" cy="1836000"/>
          </a:xfrm>
          <a:prstGeom prst="rect">
            <a:avLst/>
          </a:prstGeom>
          <a:noFill/>
        </p:spPr>
      </p:pic>
      <p:sp>
        <p:nvSpPr>
          <p:cNvPr id="14" name="矩形 13"/>
          <p:cNvSpPr/>
          <p:nvPr userDrawn="1"/>
        </p:nvSpPr>
        <p:spPr>
          <a:xfrm>
            <a:off x="-36512" y="2242595"/>
            <a:ext cx="9180000"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p:nvPr userDrawn="1"/>
        </p:nvSpPr>
        <p:spPr>
          <a:xfrm>
            <a:off x="-36512" y="4365104"/>
            <a:ext cx="9180000"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28" name="Picture 4" descr="C:\Documents and Settings\Dens\My Documents\Documents\18RI資料\2011-12RI社長資料\Logo &amp; Photos\11-12_LOGO-ENG.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83568" y="332656"/>
            <a:ext cx="1828800" cy="1663700"/>
          </a:xfrm>
          <a:prstGeom prst="rect">
            <a:avLst/>
          </a:prstGeom>
          <a:noFill/>
        </p:spPr>
      </p:pic>
      <p:pic>
        <p:nvPicPr>
          <p:cNvPr id="16" name="Picture 3" descr="C:\Documents and Settings\Dens\My Documents\Documents\05會議\2011-12國際會議\2012 Bangkok Convention\2012Bangkok_Convention-300.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6588424" y="188640"/>
            <a:ext cx="1800000" cy="1902386"/>
          </a:xfrm>
          <a:prstGeom prst="rect">
            <a:avLst/>
          </a:prstGeom>
          <a:noFill/>
        </p:spPr>
      </p:pic>
      <p:pic>
        <p:nvPicPr>
          <p:cNvPr id="2052" name="Picture 4" descr="C:\Documents and Settings\Dens\My Documents\Documents\05會議\2011-12國際會議\2012 Bangkok Convention\台灣館\工作委員會\台灣英文字圖稿.jpg"/>
          <p:cNvPicPr>
            <a:picLocks noChangeAspect="1" noChangeArrowheads="1"/>
          </p:cNvPicPr>
          <p:nvPr userDrawn="1"/>
        </p:nvPicPr>
        <p:blipFill>
          <a:blip r:embed="rId5" cstate="print">
            <a:clrChange>
              <a:clrFrom>
                <a:srgbClr val="221356"/>
              </a:clrFrom>
              <a:clrTo>
                <a:srgbClr val="221356">
                  <a:alpha val="0"/>
                </a:srgbClr>
              </a:clrTo>
            </a:clrChange>
          </a:blip>
          <a:srcRect/>
          <a:stretch>
            <a:fillRect/>
          </a:stretch>
        </p:blipFill>
        <p:spPr bwMode="auto">
          <a:xfrm>
            <a:off x="6876496" y="3261026"/>
            <a:ext cx="2160000" cy="1032070"/>
          </a:xfrm>
          <a:prstGeom prst="rect">
            <a:avLst/>
          </a:prstGeom>
          <a:noFill/>
        </p:spPr>
      </p:pic>
      <p:pic>
        <p:nvPicPr>
          <p:cNvPr id="2053" name="Picture 5" descr="C:\Documents and Settings\Dens\My Documents\Documents\05會議\2011-12國際會議\2012 Bangkok Convention\台灣館\工作委員會\台灣7地區圖稿.jpg"/>
          <p:cNvPicPr>
            <a:picLocks noChangeAspect="1" noChangeArrowheads="1"/>
          </p:cNvPicPr>
          <p:nvPr userDrawn="1"/>
        </p:nvPicPr>
        <p:blipFill>
          <a:blip r:embed="rId6" cstate="print">
            <a:clrChange>
              <a:clrFrom>
                <a:srgbClr val="221356"/>
              </a:clrFrom>
              <a:clrTo>
                <a:srgbClr val="221356">
                  <a:alpha val="0"/>
                </a:srgbClr>
              </a:clrTo>
            </a:clrChange>
          </a:blip>
          <a:srcRect/>
          <a:stretch>
            <a:fillRect/>
          </a:stretch>
        </p:blipFill>
        <p:spPr bwMode="auto">
          <a:xfrm>
            <a:off x="179664" y="2348880"/>
            <a:ext cx="1368000" cy="1866248"/>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3F05B82-1A24-46A0-876B-C952F6EF6FCD}" type="datetimeFigureOut">
              <a:rPr lang="zh-TW" altLang="en-US" smtClean="0"/>
              <a:pPr/>
              <a:t>2012/2/12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39932B-C43B-4229-81D1-33B306A349EE}"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A3F05B82-1A24-46A0-876B-C952F6EF6FCD}" type="datetimeFigureOut">
              <a:rPr lang="zh-TW" altLang="en-US" smtClean="0"/>
              <a:pPr/>
              <a:t>2012/2/12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39932B-C43B-4229-81D1-33B306A349EE}"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A3F05B82-1A24-46A0-876B-C952F6EF6FCD}" type="datetimeFigureOut">
              <a:rPr lang="zh-TW" altLang="en-US" smtClean="0"/>
              <a:pPr/>
              <a:t>2012/2/12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339932B-C43B-4229-81D1-33B306A349EE}"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A3F05B82-1A24-46A0-876B-C952F6EF6FCD}" type="datetimeFigureOut">
              <a:rPr lang="zh-TW" altLang="en-US" smtClean="0"/>
              <a:pPr/>
              <a:t>2012/2/12</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8339932B-C43B-4229-81D1-33B306A349EE}"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A3F05B82-1A24-46A0-876B-C952F6EF6FCD}" type="datetimeFigureOut">
              <a:rPr lang="zh-TW" altLang="en-US" smtClean="0"/>
              <a:pPr/>
              <a:t>2012/2/12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339932B-C43B-4229-81D1-33B306A349EE}"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A3F05B82-1A24-46A0-876B-C952F6EF6FCD}" type="datetimeFigureOut">
              <a:rPr lang="zh-TW" altLang="en-US" smtClean="0"/>
              <a:pPr/>
              <a:t>2012/2/12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339932B-C43B-4229-81D1-33B306A349EE}"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A3F05B82-1A24-46A0-876B-C952F6EF6FCD}" type="datetimeFigureOut">
              <a:rPr lang="zh-TW" altLang="en-US" smtClean="0"/>
              <a:pPr/>
              <a:t>2012/2/12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339932B-C43B-4229-81D1-33B306A349EE}"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3F05B82-1A24-46A0-876B-C952F6EF6FCD}" type="datetimeFigureOut">
              <a:rPr lang="zh-TW" altLang="en-US" smtClean="0"/>
              <a:pPr/>
              <a:t>2012/2/12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339932B-C43B-4229-81D1-33B306A349EE}"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108496" y="188640"/>
            <a:ext cx="8928000" cy="64800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A3F05B82-1A24-46A0-876B-C952F6EF6FCD}" type="datetimeFigureOut">
              <a:rPr lang="zh-TW" altLang="en-US" smtClean="0"/>
              <a:pPr/>
              <a:t>2012/2/12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339932B-C43B-4229-81D1-33B306A349EE}"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A3F05B82-1A24-46A0-876B-C952F6EF6FCD}" type="datetimeFigureOut">
              <a:rPr lang="zh-TW" altLang="en-US" smtClean="0"/>
              <a:pPr/>
              <a:t>2012/2/12</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8339932B-C43B-4229-81D1-33B306A349EE}"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1" name="矩形 10"/>
          <p:cNvSpPr/>
          <p:nvPr userDrawn="1"/>
        </p:nvSpPr>
        <p:spPr>
          <a:xfrm>
            <a:off x="-36512" y="-65115"/>
            <a:ext cx="9180000" cy="1405883"/>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userDrawn="1"/>
        </p:nvSpPr>
        <p:spPr>
          <a:xfrm>
            <a:off x="-36512" y="-171400"/>
            <a:ext cx="9180000"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p:nvPr userDrawn="1"/>
        </p:nvSpPr>
        <p:spPr>
          <a:xfrm>
            <a:off x="-36512" y="1340768"/>
            <a:ext cx="9180000"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a:p>
            <a:pPr lvl="3" eaLnBrk="1" latinLnBrk="0" hangingPunct="1"/>
            <a:r>
              <a:rPr kumimoji="0" lang="zh-TW" altLang="en-US" dirty="0" smtClean="0"/>
              <a:t>第四層</a:t>
            </a:r>
          </a:p>
          <a:p>
            <a:pPr lvl="4" eaLnBrk="1" latinLnBrk="0" hangingPunct="1"/>
            <a:r>
              <a:rPr kumimoji="0" lang="zh-TW" altLang="en-US" dirty="0" smtClean="0"/>
              <a:t>第五層</a:t>
            </a:r>
            <a:endParaRPr kumimoji="0" lang="en-US" dirty="0"/>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3F05B82-1A24-46A0-876B-C952F6EF6FCD}" type="datetimeFigureOut">
              <a:rPr lang="zh-TW" altLang="en-US" smtClean="0"/>
              <a:pPr/>
              <a:t>2012/2/12</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339932B-C43B-4229-81D1-33B306A349EE}" type="slidenum">
              <a:rPr lang="zh-TW" altLang="en-US" smtClean="0"/>
              <a:pPr/>
              <a:t>‹#›</a:t>
            </a:fld>
            <a:endParaRPr lang="zh-TW" altLang="en-US"/>
          </a:p>
        </p:txBody>
      </p:sp>
      <p:pic>
        <p:nvPicPr>
          <p:cNvPr id="2050" name="Picture 2" descr="C:\Documents and Settings\Dens\My Documents\Documents\18RI資料\2011-12RI社長資料\Logo &amp; Photos\T1112EN-4p.jpg"/>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107504" y="332736"/>
            <a:ext cx="766450" cy="720000"/>
          </a:xfrm>
          <a:prstGeom prst="rect">
            <a:avLst/>
          </a:prstGeom>
          <a:noFill/>
        </p:spPr>
      </p:pic>
      <p:pic>
        <p:nvPicPr>
          <p:cNvPr id="3074" name="Picture 2" descr="C:\Documents and Settings\Dens\My Documents\Documents\05會議\2011-12國際會議\2012 Bangkok Convention\台灣館\工作委員會\台灣英文字圖稿.jpg"/>
          <p:cNvPicPr>
            <a:picLocks noChangeAspect="1" noChangeArrowheads="1"/>
          </p:cNvPicPr>
          <p:nvPr userDrawn="1"/>
        </p:nvPicPr>
        <p:blipFill>
          <a:blip r:embed="rId14" cstate="print">
            <a:clrChange>
              <a:clrFrom>
                <a:srgbClr val="221356"/>
              </a:clrFrom>
              <a:clrTo>
                <a:srgbClr val="221356">
                  <a:alpha val="0"/>
                </a:srgbClr>
              </a:clrTo>
            </a:clrChange>
          </a:blip>
          <a:srcRect/>
          <a:stretch>
            <a:fillRect/>
          </a:stretch>
        </p:blipFill>
        <p:spPr bwMode="auto">
          <a:xfrm>
            <a:off x="7596496" y="476672"/>
            <a:ext cx="1440000" cy="688047"/>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95536" y="5805264"/>
            <a:ext cx="8496944" cy="1080120"/>
          </a:xfrm>
        </p:spPr>
        <p:txBody>
          <a:bodyPr>
            <a:normAutofit/>
          </a:bodyPr>
          <a:lstStyle/>
          <a:p>
            <a:r>
              <a:rPr lang="en-US" altLang="zh-TW" sz="2000" b="1" dirty="0" smtClean="0">
                <a:latin typeface="Arial" pitchFamily="34" charset="0"/>
                <a:cs typeface="Arial" pitchFamily="34" charset="0"/>
              </a:rPr>
              <a:t>Reported by: Rotary Club of Harvest, Jenny Chen</a:t>
            </a:r>
          </a:p>
          <a:p>
            <a:r>
              <a:rPr lang="zh-TW" altLang="zh-TW" sz="2000" b="1" dirty="0" smtClean="0">
                <a:latin typeface="Arial" pitchFamily="34" charset="0"/>
                <a:cs typeface="Arial" pitchFamily="34" charset="0"/>
              </a:rPr>
              <a:t>報告人：</a:t>
            </a:r>
            <a:r>
              <a:rPr lang="zh-TW" altLang="en-US" sz="2000" b="1" dirty="0" smtClean="0">
                <a:latin typeface="Arial" pitchFamily="34" charset="0"/>
                <a:cs typeface="Arial" pitchFamily="34" charset="0"/>
              </a:rPr>
              <a:t>高雄</a:t>
            </a:r>
            <a:r>
              <a:rPr lang="zh-TW" altLang="zh-TW" sz="2000" b="1" dirty="0" smtClean="0">
                <a:latin typeface="Arial" pitchFamily="34" charset="0"/>
                <a:cs typeface="Arial" pitchFamily="34" charset="0"/>
              </a:rPr>
              <a:t>啓禾扶輪社 陳正芬</a:t>
            </a:r>
            <a:endParaRPr lang="zh-TW" altLang="en-US" sz="2000" dirty="0">
              <a:latin typeface="Arial" pitchFamily="34" charset="0"/>
              <a:cs typeface="Arial" pitchFamily="34" charset="0"/>
            </a:endParaRPr>
          </a:p>
        </p:txBody>
      </p:sp>
      <p:sp>
        <p:nvSpPr>
          <p:cNvPr id="2" name="標題 1"/>
          <p:cNvSpPr>
            <a:spLocks noGrp="1"/>
          </p:cNvSpPr>
          <p:nvPr>
            <p:ph type="ctrTitle"/>
          </p:nvPr>
        </p:nvSpPr>
        <p:spPr>
          <a:xfrm>
            <a:off x="683568" y="2492896"/>
            <a:ext cx="7772400" cy="3168352"/>
          </a:xfrm>
        </p:spPr>
        <p:txBody>
          <a:bodyPr>
            <a:normAutofit/>
          </a:bodyPr>
          <a:lstStyle/>
          <a:p>
            <a:pPr>
              <a:spcBef>
                <a:spcPts val="2400"/>
              </a:spcBef>
            </a:pPr>
            <a:r>
              <a:rPr lang="en-US" altLang="zh-TW" b="1" dirty="0">
                <a:latin typeface="Arial" pitchFamily="34" charset="0"/>
                <a:cs typeface="Arial" pitchFamily="34" charset="0"/>
              </a:rPr>
              <a:t>The Children of </a:t>
            </a:r>
            <a:r>
              <a:rPr lang="en-US" altLang="zh-TW" b="1" dirty="0" smtClean="0">
                <a:latin typeface="Arial" pitchFamily="34" charset="0"/>
                <a:cs typeface="Arial" pitchFamily="34" charset="0"/>
              </a:rPr>
              <a:t>Rotary</a:t>
            </a:r>
            <a:br>
              <a:rPr lang="en-US" altLang="zh-TW" b="1" dirty="0" smtClean="0">
                <a:latin typeface="Arial" pitchFamily="34" charset="0"/>
                <a:cs typeface="Arial" pitchFamily="34" charset="0"/>
              </a:rPr>
            </a:br>
            <a:r>
              <a:rPr lang="zh-TW" altLang="zh-TW" b="1" dirty="0" smtClean="0">
                <a:latin typeface="Arial" pitchFamily="34" charset="0"/>
                <a:cs typeface="Arial" pitchFamily="34" charset="0"/>
              </a:rPr>
              <a:t>扶</a:t>
            </a:r>
            <a:r>
              <a:rPr lang="zh-TW" altLang="zh-TW" b="1" dirty="0" smtClean="0">
                <a:latin typeface="Arial" pitchFamily="34" charset="0"/>
                <a:cs typeface="Arial" pitchFamily="34" charset="0"/>
              </a:rPr>
              <a:t>輪之子認養計劃</a:t>
            </a:r>
            <a:r>
              <a:rPr lang="en-US" altLang="zh-TW" b="1" dirty="0" smtClean="0">
                <a:latin typeface="Arial" pitchFamily="34" charset="0"/>
                <a:cs typeface="Arial" pitchFamily="34" charset="0"/>
              </a:rPr>
              <a:t/>
            </a:r>
            <a:br>
              <a:rPr lang="en-US" altLang="zh-TW" b="1" dirty="0" smtClean="0">
                <a:latin typeface="Arial" pitchFamily="34" charset="0"/>
                <a:cs typeface="Arial" pitchFamily="34" charset="0"/>
              </a:rPr>
            </a:br>
            <a:r>
              <a:rPr lang="en-US" altLang="zh-TW" b="1" dirty="0" smtClean="0">
                <a:latin typeface="Arial" pitchFamily="34" charset="0"/>
                <a:cs typeface="Arial" pitchFamily="34" charset="0"/>
              </a:rPr>
              <a:t/>
            </a:r>
            <a:br>
              <a:rPr lang="en-US" altLang="zh-TW" b="1" dirty="0" smtClean="0">
                <a:latin typeface="Arial" pitchFamily="34" charset="0"/>
                <a:cs typeface="Arial" pitchFamily="34" charset="0"/>
              </a:rPr>
            </a:br>
            <a:r>
              <a:rPr lang="en-US" altLang="zh-TW" sz="2700" b="1" dirty="0" smtClean="0">
                <a:solidFill>
                  <a:schemeClr val="bg2">
                    <a:lumMod val="25000"/>
                  </a:schemeClr>
                </a:solidFill>
                <a:latin typeface="Arial" pitchFamily="34" charset="0"/>
                <a:cs typeface="Arial" pitchFamily="34" charset="0"/>
              </a:rPr>
              <a:t>RI District 3510</a:t>
            </a:r>
            <a:r>
              <a:rPr lang="zh-TW" altLang="zh-TW" sz="2700" dirty="0" smtClean="0">
                <a:solidFill>
                  <a:schemeClr val="bg2">
                    <a:lumMod val="25000"/>
                  </a:schemeClr>
                </a:solidFill>
                <a:latin typeface="Arial" pitchFamily="34" charset="0"/>
                <a:cs typeface="Arial" pitchFamily="34" charset="0"/>
              </a:rPr>
              <a:t/>
            </a:r>
            <a:br>
              <a:rPr lang="zh-TW" altLang="zh-TW" sz="2700" dirty="0" smtClean="0">
                <a:solidFill>
                  <a:schemeClr val="bg2">
                    <a:lumMod val="25000"/>
                  </a:schemeClr>
                </a:solidFill>
                <a:latin typeface="Arial" pitchFamily="34" charset="0"/>
                <a:cs typeface="Arial" pitchFamily="34" charset="0"/>
              </a:rPr>
            </a:br>
            <a:r>
              <a:rPr lang="zh-TW" altLang="zh-TW" sz="2700" b="1" dirty="0" smtClean="0">
                <a:solidFill>
                  <a:schemeClr val="bg2">
                    <a:lumMod val="25000"/>
                  </a:schemeClr>
                </a:solidFill>
                <a:latin typeface="Arial" pitchFamily="34" charset="0"/>
                <a:cs typeface="Arial" pitchFamily="34" charset="0"/>
              </a:rPr>
              <a:t>國際</a:t>
            </a:r>
            <a:r>
              <a:rPr lang="zh-TW" altLang="en-US" sz="2700" b="1" dirty="0" smtClean="0">
                <a:solidFill>
                  <a:schemeClr val="bg2">
                    <a:lumMod val="25000"/>
                  </a:schemeClr>
                </a:solidFill>
                <a:latin typeface="Arial" pitchFamily="34" charset="0"/>
                <a:cs typeface="Arial" pitchFamily="34" charset="0"/>
              </a:rPr>
              <a:t>扶輪</a:t>
            </a:r>
            <a:r>
              <a:rPr lang="en-US" altLang="zh-TW" sz="2700" b="1" dirty="0" smtClean="0">
                <a:solidFill>
                  <a:schemeClr val="bg2">
                    <a:lumMod val="25000"/>
                  </a:schemeClr>
                </a:solidFill>
                <a:latin typeface="Arial" pitchFamily="34" charset="0"/>
                <a:cs typeface="Arial" pitchFamily="34" charset="0"/>
              </a:rPr>
              <a:t>3510</a:t>
            </a:r>
            <a:r>
              <a:rPr lang="zh-TW" altLang="zh-TW" sz="2700" b="1" dirty="0" smtClean="0">
                <a:solidFill>
                  <a:schemeClr val="bg2">
                    <a:lumMod val="25000"/>
                  </a:schemeClr>
                </a:solidFill>
                <a:latin typeface="Arial" pitchFamily="34" charset="0"/>
                <a:cs typeface="Arial" pitchFamily="34" charset="0"/>
              </a:rPr>
              <a:t>地區</a:t>
            </a:r>
            <a:endParaRPr lang="zh-TW" altLang="zh-TW"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60648"/>
            <a:ext cx="7772400" cy="1143000"/>
          </a:xfrm>
        </p:spPr>
        <p:txBody>
          <a:bodyPr>
            <a:noAutofit/>
          </a:bodyPr>
          <a:lstStyle/>
          <a:p>
            <a:r>
              <a:rPr lang="en-US" altLang="zh-TW" sz="2400" dirty="0" smtClean="0">
                <a:solidFill>
                  <a:schemeClr val="bg1"/>
                </a:solidFill>
              </a:rPr>
              <a:t>The Children of Rotary Committee visited the chair of Social Affairs Bureau Kaohsiung City Government.</a:t>
            </a:r>
            <a:br>
              <a:rPr lang="en-US" altLang="zh-TW" sz="2400" dirty="0" smtClean="0">
                <a:solidFill>
                  <a:schemeClr val="bg1"/>
                </a:solidFill>
              </a:rPr>
            </a:br>
            <a:r>
              <a:rPr lang="zh-TW" altLang="zh-TW" sz="3600" dirty="0" smtClean="0">
                <a:solidFill>
                  <a:schemeClr val="bg1"/>
                </a:solidFill>
              </a:rPr>
              <a:t>拜訪高雄市社會局局長</a:t>
            </a:r>
            <a:endParaRPr lang="zh-TW" altLang="en-US" sz="3600" dirty="0">
              <a:solidFill>
                <a:schemeClr val="bg1"/>
              </a:solidFill>
            </a:endParaRPr>
          </a:p>
        </p:txBody>
      </p:sp>
      <p:sp>
        <p:nvSpPr>
          <p:cNvPr id="3" name="內容版面配置區 2"/>
          <p:cNvSpPr>
            <a:spLocks noGrp="1"/>
          </p:cNvSpPr>
          <p:nvPr>
            <p:ph sz="quarter" idx="1"/>
          </p:nvPr>
        </p:nvSpPr>
        <p:spPr/>
        <p:txBody>
          <a:bodyPr/>
          <a:lstStyle/>
          <a:p>
            <a:endParaRPr lang="zh-TW" altLang="en-US"/>
          </a:p>
        </p:txBody>
      </p:sp>
      <p:pic>
        <p:nvPicPr>
          <p:cNvPr id="1026" name="Picture 2" descr="DSCN1896"/>
          <p:cNvPicPr>
            <a:picLocks noChangeAspect="1" noChangeArrowheads="1"/>
          </p:cNvPicPr>
          <p:nvPr/>
        </p:nvPicPr>
        <p:blipFill>
          <a:blip r:embed="rId2" cstate="print">
            <a:lum bright="10000"/>
          </a:blip>
          <a:srcRect/>
          <a:stretch>
            <a:fillRect/>
          </a:stretch>
        </p:blipFill>
        <p:spPr bwMode="auto">
          <a:xfrm>
            <a:off x="1043608" y="1593377"/>
            <a:ext cx="6840000" cy="5131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endParaRPr lang="zh-TW" altLang="en-US"/>
          </a:p>
        </p:txBody>
      </p:sp>
      <p:sp>
        <p:nvSpPr>
          <p:cNvPr id="4" name="標題 1"/>
          <p:cNvSpPr>
            <a:spLocks noGrp="1"/>
          </p:cNvSpPr>
          <p:nvPr>
            <p:ph type="title"/>
          </p:nvPr>
        </p:nvSpPr>
        <p:spPr>
          <a:xfrm>
            <a:off x="914400" y="197768"/>
            <a:ext cx="7772400" cy="1143000"/>
          </a:xfrm>
        </p:spPr>
        <p:txBody>
          <a:bodyPr>
            <a:noAutofit/>
          </a:bodyPr>
          <a:lstStyle/>
          <a:p>
            <a:r>
              <a:rPr lang="en-US" altLang="zh-TW" sz="2400" dirty="0" smtClean="0">
                <a:solidFill>
                  <a:schemeClr val="bg1"/>
                </a:solidFill>
              </a:rPr>
              <a:t>The Children of Rotary Committee visited the chair of Social Affairs Bureau Kaohsiung City Government.</a:t>
            </a:r>
            <a:br>
              <a:rPr lang="en-US" altLang="zh-TW" sz="2400" dirty="0" smtClean="0">
                <a:solidFill>
                  <a:schemeClr val="bg1"/>
                </a:solidFill>
              </a:rPr>
            </a:br>
            <a:r>
              <a:rPr lang="zh-TW" altLang="zh-TW" sz="3600" dirty="0" smtClean="0">
                <a:solidFill>
                  <a:schemeClr val="bg1"/>
                </a:solidFill>
              </a:rPr>
              <a:t>拜訪高雄市社會局局長</a:t>
            </a:r>
            <a:endParaRPr lang="zh-TW" altLang="en-US" sz="3600" dirty="0">
              <a:solidFill>
                <a:schemeClr val="bg1"/>
              </a:solidFill>
            </a:endParaRPr>
          </a:p>
        </p:txBody>
      </p:sp>
      <p:pic>
        <p:nvPicPr>
          <p:cNvPr id="2050" name="Picture 2" descr="扶輪之子認養主委拜訪高雄市社會局局長"/>
          <p:cNvPicPr>
            <a:picLocks noChangeAspect="1" noChangeArrowheads="1"/>
          </p:cNvPicPr>
          <p:nvPr/>
        </p:nvPicPr>
        <p:blipFill>
          <a:blip r:embed="rId3" cstate="print"/>
          <a:srcRect/>
          <a:stretch>
            <a:fillRect/>
          </a:stretch>
        </p:blipFill>
        <p:spPr bwMode="auto">
          <a:xfrm>
            <a:off x="1044368" y="1679233"/>
            <a:ext cx="6840000" cy="50621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1196752"/>
            <a:ext cx="8050088" cy="2376264"/>
          </a:xfrm>
        </p:spPr>
        <p:txBody>
          <a:bodyPr>
            <a:noAutofit/>
          </a:bodyPr>
          <a:lstStyle/>
          <a:p>
            <a:r>
              <a:rPr lang="zh-TW" altLang="zh-TW" sz="3200" dirty="0" smtClean="0"/>
              <a:t>共</a:t>
            </a:r>
            <a:r>
              <a:rPr lang="en-US" altLang="zh-TW" sz="3200" dirty="0" smtClean="0"/>
              <a:t>153</a:t>
            </a:r>
            <a:r>
              <a:rPr lang="zh-TW" altLang="zh-TW" sz="3200" dirty="0" smtClean="0"/>
              <a:t>名學生給社友自由認養</a:t>
            </a:r>
            <a:r>
              <a:rPr lang="en-US" altLang="zh-TW" sz="3200" dirty="0" smtClean="0"/>
              <a:t/>
            </a:r>
            <a:br>
              <a:rPr lang="en-US" altLang="zh-TW" sz="3200" dirty="0" smtClean="0"/>
            </a:br>
            <a:r>
              <a:rPr lang="zh-TW" altLang="zh-TW" sz="3200" dirty="0" smtClean="0"/>
              <a:t>這些孩子將收到社友贊助獎學金</a:t>
            </a:r>
            <a:r>
              <a:rPr lang="en-US" altLang="zh-TW" sz="3200" dirty="0" smtClean="0"/>
              <a:t>NT$12,000</a:t>
            </a:r>
            <a:r>
              <a:rPr lang="zh-TW" altLang="zh-TW" sz="3200" dirty="0" smtClean="0"/>
              <a:t>。</a:t>
            </a:r>
            <a:r>
              <a:rPr lang="en-US" altLang="zh-TW" sz="3200" dirty="0" smtClean="0"/>
              <a:t/>
            </a:r>
            <a:br>
              <a:rPr lang="en-US" altLang="zh-TW" sz="3200" dirty="0" smtClean="0"/>
            </a:br>
            <a:r>
              <a:rPr lang="en-US" altLang="zh-TW" sz="2400" dirty="0" smtClean="0"/>
              <a:t>153 students were freely chosen to be The Children of Rotary, and each of them had received NT$12,000 in supporting their tuition fee. </a:t>
            </a:r>
            <a:endParaRPr lang="zh-TW" altLang="en-US" sz="2400" dirty="0"/>
          </a:p>
        </p:txBody>
      </p:sp>
      <p:pic>
        <p:nvPicPr>
          <p:cNvPr id="3074" name="Picture 2" descr="IMG_7889-0"/>
          <p:cNvPicPr>
            <a:picLocks noChangeAspect="1" noChangeArrowheads="1"/>
          </p:cNvPicPr>
          <p:nvPr/>
        </p:nvPicPr>
        <p:blipFill>
          <a:blip r:embed="rId3" cstate="print"/>
          <a:srcRect/>
          <a:stretch>
            <a:fillRect/>
          </a:stretch>
        </p:blipFill>
        <p:spPr bwMode="auto">
          <a:xfrm>
            <a:off x="323528" y="3501336"/>
            <a:ext cx="4364277" cy="2952000"/>
          </a:xfrm>
          <a:prstGeom prst="rect">
            <a:avLst/>
          </a:prstGeom>
          <a:noFill/>
          <a:ln w="9525">
            <a:noFill/>
            <a:miter lim="800000"/>
            <a:headEnd/>
            <a:tailEnd/>
          </a:ln>
        </p:spPr>
      </p:pic>
      <p:pic>
        <p:nvPicPr>
          <p:cNvPr id="3075" name="Picture 3" descr="DSC05426"/>
          <p:cNvPicPr>
            <a:picLocks noChangeAspect="1" noChangeArrowheads="1"/>
          </p:cNvPicPr>
          <p:nvPr/>
        </p:nvPicPr>
        <p:blipFill>
          <a:blip r:embed="rId4" cstate="print"/>
          <a:srcRect/>
          <a:stretch>
            <a:fillRect/>
          </a:stretch>
        </p:blipFill>
        <p:spPr bwMode="auto">
          <a:xfrm>
            <a:off x="4860032" y="3501008"/>
            <a:ext cx="3961144" cy="2952000"/>
          </a:xfrm>
          <a:prstGeom prst="rect">
            <a:avLst/>
          </a:prstGeom>
          <a:noFill/>
          <a:ln w="9525">
            <a:noFill/>
            <a:miter lim="800000"/>
            <a:headEnd/>
            <a:tailEnd/>
          </a:ln>
        </p:spPr>
      </p:pic>
      <p:sp>
        <p:nvSpPr>
          <p:cNvPr id="5" name="矩形 4"/>
          <p:cNvSpPr/>
          <p:nvPr/>
        </p:nvSpPr>
        <p:spPr>
          <a:xfrm>
            <a:off x="1692410" y="404664"/>
            <a:ext cx="5759910" cy="646331"/>
          </a:xfrm>
          <a:prstGeom prst="rect">
            <a:avLst/>
          </a:prstGeom>
        </p:spPr>
        <p:txBody>
          <a:bodyPr wrap="none">
            <a:spAutoFit/>
          </a:bodyPr>
          <a:lstStyle/>
          <a:p>
            <a:r>
              <a:rPr lang="zh-TW" altLang="zh-TW" sz="3600" dirty="0" smtClean="0">
                <a:solidFill>
                  <a:schemeClr val="bg1"/>
                </a:solidFill>
                <a:latin typeface="+mj-ea"/>
                <a:ea typeface="+mj-ea"/>
                <a:cs typeface="Arial" pitchFamily="34" charset="0"/>
              </a:rPr>
              <a:t>社友贊助獎學金</a:t>
            </a:r>
            <a:r>
              <a:rPr lang="en-US" altLang="zh-TW" sz="3600" dirty="0" smtClean="0">
                <a:solidFill>
                  <a:schemeClr val="bg1"/>
                </a:solidFill>
                <a:latin typeface="+mj-ea"/>
                <a:ea typeface="+mj-ea"/>
                <a:cs typeface="Arial" pitchFamily="34" charset="0"/>
              </a:rPr>
              <a:t>NT$12,000</a:t>
            </a:r>
            <a:endParaRPr lang="zh-TW" altLang="en-US" sz="3600" dirty="0">
              <a:solidFill>
                <a:schemeClr val="bg1"/>
              </a:solidFill>
              <a:latin typeface="+mj-ea"/>
              <a:ea typeface="+mj-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230014"/>
            <a:ext cx="7787208" cy="2262882"/>
          </a:xfrm>
        </p:spPr>
        <p:txBody>
          <a:bodyPr>
            <a:normAutofit fontScale="90000"/>
          </a:bodyPr>
          <a:lstStyle/>
          <a:p>
            <a:pPr>
              <a:spcBef>
                <a:spcPts val="0"/>
              </a:spcBef>
            </a:pPr>
            <a:r>
              <a:rPr lang="en-US" altLang="zh-TW" sz="3600" dirty="0" smtClean="0">
                <a:solidFill>
                  <a:schemeClr val="bg1"/>
                </a:solidFill>
                <a:latin typeface="Arial" pitchFamily="34" charset="0"/>
                <a:cs typeface="Arial" pitchFamily="34" charset="0"/>
              </a:rPr>
              <a:t>3510</a:t>
            </a:r>
            <a:r>
              <a:rPr lang="zh-TW" altLang="zh-TW" sz="3600" dirty="0" smtClean="0">
                <a:solidFill>
                  <a:schemeClr val="bg1"/>
                </a:solidFill>
                <a:latin typeface="Arial" pitchFamily="34" charset="0"/>
                <a:cs typeface="Arial" pitchFamily="34" charset="0"/>
              </a:rPr>
              <a:t>地區總監辦事處於</a:t>
            </a:r>
            <a:r>
              <a:rPr lang="en-US" altLang="zh-TW" sz="3600" dirty="0" smtClean="0">
                <a:solidFill>
                  <a:schemeClr val="bg1"/>
                </a:solidFill>
                <a:latin typeface="Arial" pitchFamily="34" charset="0"/>
                <a:cs typeface="Arial" pitchFamily="34" charset="0"/>
              </a:rPr>
              <a:t>10</a:t>
            </a:r>
            <a:r>
              <a:rPr lang="zh-TW" altLang="zh-TW" sz="3600" dirty="0" smtClean="0">
                <a:solidFill>
                  <a:schemeClr val="bg1"/>
                </a:solidFill>
                <a:latin typeface="Arial" pitchFamily="34" charset="0"/>
                <a:cs typeface="Arial" pitchFamily="34" charset="0"/>
              </a:rPr>
              <a:t>月底</a:t>
            </a:r>
            <a:r>
              <a:rPr lang="zh-TW" altLang="zh-TW" sz="3600" dirty="0" smtClean="0">
                <a:solidFill>
                  <a:schemeClr val="bg1"/>
                </a:solidFill>
                <a:latin typeface="Arial" pitchFamily="34" charset="0"/>
                <a:cs typeface="Arial" pitchFamily="34" charset="0"/>
              </a:rPr>
              <a:t>前</a:t>
            </a:r>
            <a:r>
              <a:rPr lang="en-US" altLang="zh-TW" sz="3600" dirty="0" smtClean="0">
                <a:solidFill>
                  <a:schemeClr val="bg1"/>
                </a:solidFill>
                <a:latin typeface="Arial" pitchFamily="34" charset="0"/>
                <a:cs typeface="Arial" pitchFamily="34" charset="0"/>
              </a:rPr>
              <a:t/>
            </a:r>
            <a:br>
              <a:rPr lang="en-US" altLang="zh-TW" sz="3600" dirty="0" smtClean="0">
                <a:solidFill>
                  <a:schemeClr val="bg1"/>
                </a:solidFill>
                <a:latin typeface="Arial" pitchFamily="34" charset="0"/>
                <a:cs typeface="Arial" pitchFamily="34" charset="0"/>
              </a:rPr>
            </a:br>
            <a:r>
              <a:rPr lang="zh-TW" altLang="zh-TW" sz="3600" dirty="0" smtClean="0">
                <a:solidFill>
                  <a:schemeClr val="bg1"/>
                </a:solidFill>
                <a:latin typeface="Arial" pitchFamily="34" charset="0"/>
                <a:cs typeface="Arial" pitchFamily="34" charset="0"/>
              </a:rPr>
              <a:t>共</a:t>
            </a:r>
            <a:r>
              <a:rPr lang="zh-TW" altLang="zh-TW" sz="3600" dirty="0" smtClean="0">
                <a:solidFill>
                  <a:schemeClr val="bg1"/>
                </a:solidFill>
                <a:latin typeface="Arial" pitchFamily="34" charset="0"/>
                <a:cs typeface="Arial" pitchFamily="34" charset="0"/>
              </a:rPr>
              <a:t>舉辦了</a:t>
            </a:r>
            <a:r>
              <a:rPr lang="en-US" altLang="zh-TW" sz="3600" dirty="0" smtClean="0">
                <a:solidFill>
                  <a:schemeClr val="bg1"/>
                </a:solidFill>
                <a:latin typeface="Arial" pitchFamily="34" charset="0"/>
                <a:cs typeface="Arial" pitchFamily="34" charset="0"/>
              </a:rPr>
              <a:t>13</a:t>
            </a:r>
            <a:r>
              <a:rPr lang="zh-TW" altLang="zh-TW" sz="3600" dirty="0" smtClean="0">
                <a:solidFill>
                  <a:schemeClr val="bg1"/>
                </a:solidFill>
                <a:latin typeface="Arial" pitchFamily="34" charset="0"/>
                <a:cs typeface="Arial" pitchFamily="34" charset="0"/>
              </a:rPr>
              <a:t>場捐贈儀式</a:t>
            </a:r>
            <a:r>
              <a:rPr lang="en-US" altLang="zh-TW" dirty="0" smtClean="0"/>
              <a:t/>
            </a:r>
            <a:br>
              <a:rPr lang="en-US" altLang="zh-TW" dirty="0" smtClean="0"/>
            </a:br>
            <a:r>
              <a:rPr lang="en-US" altLang="zh-TW" dirty="0" smtClean="0"/>
              <a:t/>
            </a:r>
            <a:br>
              <a:rPr lang="en-US" altLang="zh-TW" dirty="0" smtClean="0"/>
            </a:br>
            <a:r>
              <a:rPr lang="en-US" altLang="zh-TW" sz="3100" dirty="0" smtClean="0"/>
              <a:t>RI </a:t>
            </a:r>
            <a:r>
              <a:rPr lang="en-US" altLang="zh-TW" sz="3100" dirty="0" smtClean="0"/>
              <a:t>3510 district had held 13 dedication ceremonies by end of October. </a:t>
            </a:r>
            <a:endParaRPr lang="zh-TW" altLang="en-US" sz="3100" dirty="0"/>
          </a:p>
        </p:txBody>
      </p:sp>
      <p:pic>
        <p:nvPicPr>
          <p:cNvPr id="3074" name="Picture 2" descr="IMG_1638-1"/>
          <p:cNvPicPr>
            <a:picLocks noChangeAspect="1" noChangeArrowheads="1"/>
          </p:cNvPicPr>
          <p:nvPr/>
        </p:nvPicPr>
        <p:blipFill>
          <a:blip r:embed="rId3" cstate="print"/>
          <a:srcRect/>
          <a:stretch>
            <a:fillRect/>
          </a:stretch>
        </p:blipFill>
        <p:spPr bwMode="auto">
          <a:xfrm>
            <a:off x="871403" y="2421368"/>
            <a:ext cx="7373005" cy="43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G_2080-1"/>
          <p:cNvPicPr>
            <a:picLocks noChangeAspect="1" noChangeArrowheads="1"/>
          </p:cNvPicPr>
          <p:nvPr/>
        </p:nvPicPr>
        <p:blipFill>
          <a:blip r:embed="rId2" cstate="print"/>
          <a:srcRect/>
          <a:stretch>
            <a:fillRect/>
          </a:stretch>
        </p:blipFill>
        <p:spPr bwMode="auto">
          <a:xfrm>
            <a:off x="971600" y="1916832"/>
            <a:ext cx="6840000" cy="4540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2008" y="188640"/>
            <a:ext cx="7772400" cy="1143000"/>
          </a:xfrm>
        </p:spPr>
        <p:txBody>
          <a:bodyPr>
            <a:normAutofit fontScale="90000"/>
          </a:bodyPr>
          <a:lstStyle/>
          <a:p>
            <a:pPr algn="ctr"/>
            <a:r>
              <a:rPr lang="zh-TW" altLang="zh-TW" dirty="0" smtClean="0">
                <a:solidFill>
                  <a:schemeClr val="bg1"/>
                </a:solidFill>
              </a:rPr>
              <a:t>社友們的愛心及總監的</a:t>
            </a:r>
            <a:r>
              <a:rPr lang="zh-TW" altLang="zh-TW" dirty="0" smtClean="0">
                <a:solidFill>
                  <a:schemeClr val="bg1"/>
                </a:solidFill>
              </a:rPr>
              <a:t>指導</a:t>
            </a:r>
            <a:r>
              <a:rPr lang="en-US" altLang="zh-TW" dirty="0" smtClean="0">
                <a:solidFill>
                  <a:schemeClr val="bg1"/>
                </a:solidFill>
              </a:rPr>
              <a:t/>
            </a:r>
            <a:br>
              <a:rPr lang="en-US" altLang="zh-TW" dirty="0" smtClean="0">
                <a:solidFill>
                  <a:schemeClr val="bg1"/>
                </a:solidFill>
              </a:rPr>
            </a:br>
            <a:r>
              <a:rPr lang="zh-TW" altLang="zh-TW" dirty="0" smtClean="0">
                <a:solidFill>
                  <a:schemeClr val="bg1"/>
                </a:solidFill>
              </a:rPr>
              <a:t>總計</a:t>
            </a:r>
            <a:r>
              <a:rPr lang="en-US" altLang="zh-TW" dirty="0" smtClean="0">
                <a:solidFill>
                  <a:schemeClr val="bg1"/>
                </a:solidFill>
              </a:rPr>
              <a:t>503</a:t>
            </a:r>
            <a:r>
              <a:rPr lang="zh-TW" altLang="zh-TW" dirty="0" smtClean="0">
                <a:solidFill>
                  <a:schemeClr val="bg1"/>
                </a:solidFill>
              </a:rPr>
              <a:t>位扶輪之</a:t>
            </a:r>
            <a:r>
              <a:rPr lang="zh-TW" altLang="zh-TW" dirty="0" smtClean="0">
                <a:solidFill>
                  <a:schemeClr val="bg1"/>
                </a:solidFill>
              </a:rPr>
              <a:t>子</a:t>
            </a:r>
            <a:endParaRPr lang="zh-TW" altLang="en-US" dirty="0">
              <a:solidFill>
                <a:schemeClr val="bg1"/>
              </a:solidFill>
            </a:endParaRPr>
          </a:p>
        </p:txBody>
      </p:sp>
      <p:pic>
        <p:nvPicPr>
          <p:cNvPr id="4098" name="Picture 2" descr="DSC02972"/>
          <p:cNvPicPr>
            <a:picLocks noChangeAspect="1" noChangeArrowheads="1"/>
          </p:cNvPicPr>
          <p:nvPr/>
        </p:nvPicPr>
        <p:blipFill>
          <a:blip r:embed="rId3" cstate="print"/>
          <a:srcRect/>
          <a:stretch>
            <a:fillRect/>
          </a:stretch>
        </p:blipFill>
        <p:spPr bwMode="auto">
          <a:xfrm>
            <a:off x="1044368" y="1628800"/>
            <a:ext cx="6840000" cy="5146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275</TotalTime>
  <Words>608</Words>
  <Application>Microsoft Office PowerPoint</Application>
  <PresentationFormat>如螢幕大小 (4:3)</PresentationFormat>
  <Paragraphs>25</Paragraphs>
  <Slides>7</Slides>
  <Notes>5</Notes>
  <HiddenSlides>0</HiddenSlides>
  <MMClips>0</MMClips>
  <ScaleCrop>false</ScaleCrop>
  <HeadingPairs>
    <vt:vector size="4" baseType="variant">
      <vt:variant>
        <vt:lpstr>佈景主題</vt:lpstr>
      </vt:variant>
      <vt:variant>
        <vt:i4>1</vt:i4>
      </vt:variant>
      <vt:variant>
        <vt:lpstr>投影片標題</vt:lpstr>
      </vt:variant>
      <vt:variant>
        <vt:i4>7</vt:i4>
      </vt:variant>
    </vt:vector>
  </HeadingPairs>
  <TitlesOfParts>
    <vt:vector size="8" baseType="lpstr">
      <vt:lpstr>公正</vt:lpstr>
      <vt:lpstr>The Children of Rotary 扶輪之子認養計劃  RI District 3510 國際扶輪3510地區</vt:lpstr>
      <vt:lpstr>The Children of Rotary Committee visited the chair of Social Affairs Bureau Kaohsiung City Government. 拜訪高雄市社會局局長</vt:lpstr>
      <vt:lpstr>The Children of Rotary Committee visited the chair of Social Affairs Bureau Kaohsiung City Government. 拜訪高雄市社會局局長</vt:lpstr>
      <vt:lpstr>共153名學生給社友自由認養 這些孩子將收到社友贊助獎學金NT$12,000。 153 students were freely chosen to be The Children of Rotary, and each of them had received NT$12,000 in supporting their tuition fee. </vt:lpstr>
      <vt:lpstr>3510地區總監辦事處於10月底前 共舉辦了13場捐贈儀式  RI 3510 district had held 13 dedication ceremonies by end of October. </vt:lpstr>
      <vt:lpstr>投影片 6</vt:lpstr>
      <vt:lpstr>社友們的愛心及總監的指導 總計503位扶輪之子</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Children of Rotary 扶輪之子認養計劃   RI District 3510 國際3510地區</dc:title>
  <dc:creator>Dens</dc:creator>
  <cp:lastModifiedBy>Dens</cp:lastModifiedBy>
  <cp:revision>6</cp:revision>
  <dcterms:created xsi:type="dcterms:W3CDTF">2012-01-12T08:20:28Z</dcterms:created>
  <dcterms:modified xsi:type="dcterms:W3CDTF">2012-02-12T14:24:56Z</dcterms:modified>
</cp:coreProperties>
</file>